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59" r:id="rId6"/>
    <p:sldId id="257" r:id="rId7"/>
    <p:sldId id="260" r:id="rId8"/>
    <p:sldId id="261" r:id="rId9"/>
    <p:sldId id="262" r:id="rId10"/>
    <p:sldId id="263" r:id="rId11"/>
    <p:sldId id="264" r:id="rId12"/>
    <p:sldId id="27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49D8E20-B8DF-456D-8372-4E946ED7B6D8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E20-B8DF-456D-8372-4E946ED7B6D8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E20-B8DF-456D-8372-4E946ED7B6D8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E20-B8DF-456D-8372-4E946ED7B6D8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49D8E20-B8DF-456D-8372-4E946ED7B6D8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E20-B8DF-456D-8372-4E946ED7B6D8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E20-B8DF-456D-8372-4E946ED7B6D8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E20-B8DF-456D-8372-4E946ED7B6D8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E20-B8DF-456D-8372-4E946ED7B6D8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E20-B8DF-456D-8372-4E946ED7B6D8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E20-B8DF-456D-8372-4E946ED7B6D8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9D8E20-B8DF-456D-8372-4E946ED7B6D8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C521EC-6242-408A-9770-B7031C04D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38600"/>
            <a:ext cx="6858000" cy="990600"/>
          </a:xfrm>
        </p:spPr>
        <p:txBody>
          <a:bodyPr/>
          <a:lstStyle/>
          <a:p>
            <a:r>
              <a:rPr lang="en-US" dirty="0" smtClean="0"/>
              <a:t>Invention and Innovation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Technological Design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2362200" cy="286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30" y="381000"/>
            <a:ext cx="2080470" cy="286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"/>
            <a:ext cx="2261709" cy="286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Engineering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products/systems under constraints </a:t>
            </a:r>
            <a:endParaRPr lang="en-US" dirty="0" smtClean="0"/>
          </a:p>
          <a:p>
            <a:pPr lvl="1"/>
            <a:r>
              <a:rPr lang="en-US" dirty="0" smtClean="0"/>
              <a:t>Ethics</a:t>
            </a:r>
            <a:r>
              <a:rPr lang="en-US" dirty="0"/>
              <a:t>, safety, risks/benefits, reliability, etc. </a:t>
            </a:r>
            <a:endParaRPr lang="en-US" sz="1400" dirty="0"/>
          </a:p>
          <a:p>
            <a:r>
              <a:rPr lang="en-US" dirty="0"/>
              <a:t>Making </a:t>
            </a:r>
            <a:r>
              <a:rPr lang="en-US" dirty="0" smtClean="0"/>
              <a:t>compromise</a:t>
            </a:r>
            <a:endParaRPr lang="en-US" sz="1800" dirty="0"/>
          </a:p>
          <a:p>
            <a:r>
              <a:rPr lang="en-US" dirty="0"/>
              <a:t>Applying critical analysis</a:t>
            </a:r>
            <a:endParaRPr lang="en-US" sz="1500" dirty="0"/>
          </a:p>
          <a:p>
            <a:r>
              <a:rPr lang="en-US" dirty="0"/>
              <a:t>Applying technical knowledge</a:t>
            </a:r>
            <a:endParaRPr lang="en-US" sz="1500" dirty="0"/>
          </a:p>
          <a:p>
            <a:r>
              <a:rPr lang="en-US" dirty="0"/>
              <a:t>Using technological creativity</a:t>
            </a:r>
            <a:endParaRPr lang="en-US" sz="1500" dirty="0"/>
          </a:p>
          <a:p>
            <a:r>
              <a:rPr lang="en-US" dirty="0"/>
              <a:t>Developing teamwork skills</a:t>
            </a:r>
            <a:endParaRPr lang="en-US" sz="1500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514600"/>
            <a:ext cx="3438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3352800" cy="2514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Identify the Problem</a:t>
            </a:r>
          </a:p>
          <a:p>
            <a:pPr lvl="0"/>
            <a:r>
              <a:rPr lang="en-US" dirty="0" smtClean="0"/>
              <a:t>Collect Information</a:t>
            </a:r>
          </a:p>
          <a:p>
            <a:pPr lvl="0"/>
            <a:r>
              <a:rPr lang="en-US" dirty="0" smtClean="0"/>
              <a:t>Think Creatively</a:t>
            </a:r>
          </a:p>
          <a:p>
            <a:pPr lvl="0"/>
            <a:r>
              <a:rPr lang="en-US" dirty="0" smtClean="0"/>
              <a:t>Experiment </a:t>
            </a:r>
          </a:p>
          <a:p>
            <a:pPr lvl="0"/>
            <a:r>
              <a:rPr lang="en-US" dirty="0" smtClean="0"/>
              <a:t>Review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589598"/>
              </p:ext>
            </p:extLst>
          </p:nvPr>
        </p:nvGraphicFramePr>
        <p:xfrm>
          <a:off x="533400" y="3886199"/>
          <a:ext cx="3352800" cy="2395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Photo Editor Photo" r:id="rId3" imgW="5334462" imgH="3809524" progId="MSPhotoEd.3">
                  <p:embed/>
                </p:oleObj>
              </mc:Choice>
              <mc:Fallback>
                <p:oleObj name="Photo Editor Photo" r:id="rId3" imgW="5334462" imgH="380952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86199"/>
                        <a:ext cx="3352800" cy="2395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4868029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Invent?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Social Invention – created to help the inventor or others </a:t>
            </a:r>
          </a:p>
          <a:p>
            <a:pPr lvl="1"/>
            <a:r>
              <a:rPr lang="en-US" dirty="0" smtClean="0"/>
              <a:t>make our life better and easier</a:t>
            </a:r>
          </a:p>
          <a:p>
            <a:pPr lvl="1"/>
            <a:endParaRPr lang="en-US" dirty="0"/>
          </a:p>
          <a:p>
            <a:r>
              <a:rPr lang="en-US" dirty="0" smtClean="0"/>
              <a:t>Financial Invention – created to make money</a:t>
            </a:r>
          </a:p>
          <a:p>
            <a:endParaRPr lang="en-US" dirty="0"/>
          </a:p>
          <a:p>
            <a:r>
              <a:rPr lang="en-US" dirty="0" smtClean="0"/>
              <a:t>Leisure Invention – created for the pleasure of inventing</a:t>
            </a:r>
          </a:p>
          <a:p>
            <a:pPr lvl="1"/>
            <a:r>
              <a:rPr lang="en-US" dirty="0" smtClean="0"/>
              <a:t>games and toys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63337"/>
            <a:ext cx="2209800" cy="218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2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Individual Design Problem</a:t>
            </a:r>
          </a:p>
          <a:p>
            <a:pPr lvl="1"/>
            <a:r>
              <a:rPr lang="en-US" dirty="0" smtClean="0"/>
              <a:t>Due Tuesday </a:t>
            </a:r>
            <a:r>
              <a:rPr lang="en-US" dirty="0" smtClean="0"/>
              <a:t>October 15</a:t>
            </a:r>
            <a:endParaRPr lang="en-US" dirty="0" smtClean="0"/>
          </a:p>
          <a:p>
            <a:pPr lvl="1"/>
            <a:r>
              <a:rPr lang="en-US" dirty="0" smtClean="0"/>
              <a:t>Ideas</a:t>
            </a:r>
          </a:p>
          <a:p>
            <a:pPr lvl="2"/>
            <a:r>
              <a:rPr lang="en-US" dirty="0" smtClean="0"/>
              <a:t>Reuse a product container/packaging</a:t>
            </a:r>
          </a:p>
          <a:p>
            <a:pPr lvl="2"/>
            <a:r>
              <a:rPr lang="en-US" dirty="0" smtClean="0"/>
              <a:t>Relate it to something in your own life – holiday dilemma</a:t>
            </a:r>
          </a:p>
          <a:p>
            <a:pPr lvl="2"/>
            <a:r>
              <a:rPr lang="en-US" dirty="0" smtClean="0"/>
              <a:t>Improve existing design</a:t>
            </a:r>
          </a:p>
          <a:p>
            <a:pPr lvl="3"/>
            <a:r>
              <a:rPr lang="en-US" dirty="0" smtClean="0"/>
              <a:t>Easier to use</a:t>
            </a:r>
          </a:p>
          <a:p>
            <a:pPr lvl="3"/>
            <a:r>
              <a:rPr lang="en-US" dirty="0" smtClean="0"/>
              <a:t>Add a feature</a:t>
            </a:r>
          </a:p>
          <a:p>
            <a:pPr lvl="1"/>
            <a:r>
              <a:rPr lang="en-US" dirty="0" smtClean="0"/>
              <a:t>Present your design to the class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Utility Patents – processes, machines, products, and composition of matter (medicines)</a:t>
            </a:r>
          </a:p>
          <a:p>
            <a:pPr lvl="1"/>
            <a:r>
              <a:rPr lang="en-US" dirty="0" smtClean="0"/>
              <a:t>20 years</a:t>
            </a:r>
          </a:p>
          <a:p>
            <a:pPr lvl="1"/>
            <a:endParaRPr lang="en-US" dirty="0"/>
          </a:p>
          <a:p>
            <a:pPr algn="just"/>
            <a:r>
              <a:rPr lang="en-US" dirty="0" smtClean="0"/>
              <a:t>Design Patents – new, original, or ornamental designs for products</a:t>
            </a:r>
          </a:p>
          <a:p>
            <a:pPr lvl="1" algn="just"/>
            <a:r>
              <a:rPr lang="en-US" dirty="0" smtClean="0"/>
              <a:t>20 years</a:t>
            </a:r>
          </a:p>
          <a:p>
            <a:pPr lvl="1" algn="just"/>
            <a:endParaRPr lang="en-US" dirty="0"/>
          </a:p>
          <a:p>
            <a:pPr algn="just"/>
            <a:r>
              <a:rPr lang="en-US" dirty="0" smtClean="0"/>
              <a:t>Plant Patents – invented or discovered plant varieties</a:t>
            </a:r>
          </a:p>
          <a:p>
            <a:pPr lvl="1" algn="just"/>
            <a:r>
              <a:rPr lang="en-US" dirty="0" smtClean="0"/>
              <a:t>20 years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1"/>
            <a:ext cx="1447800" cy="137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307675"/>
            <a:ext cx="1057275" cy="150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57801"/>
            <a:ext cx="15290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6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Trademarks – words, names, symbols, sounds, or colors distinguishing goods and services</a:t>
            </a:r>
          </a:p>
          <a:p>
            <a:pPr lvl="1"/>
            <a:r>
              <a:rPr lang="en-US" dirty="0" smtClean="0"/>
              <a:t>Can be renewed forever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algn="just"/>
            <a:r>
              <a:rPr lang="en-US" dirty="0" smtClean="0"/>
              <a:t>Copyrights – writings, music, and works of art</a:t>
            </a:r>
          </a:p>
          <a:p>
            <a:pPr lvl="1" algn="just"/>
            <a:r>
              <a:rPr lang="en-US" dirty="0" smtClean="0"/>
              <a:t>Life of the author, plus 70 years</a:t>
            </a:r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71" y="4191000"/>
            <a:ext cx="18478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vs. Invention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Discovery – is made when something that naturally occurs is first noticed – scientific discoveries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Invention – is a new idea, process, or device </a:t>
            </a:r>
          </a:p>
          <a:p>
            <a:pPr lvl="1"/>
            <a:r>
              <a:rPr lang="en-US" dirty="0" smtClean="0"/>
              <a:t>Devices and machines</a:t>
            </a:r>
          </a:p>
          <a:p>
            <a:pPr lvl="1"/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Processes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33600"/>
            <a:ext cx="19240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114799"/>
            <a:ext cx="2590800" cy="201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8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Invention &amp; </a:t>
            </a:r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Invention</a:t>
            </a:r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products/systems to solve human problems</a:t>
            </a:r>
            <a:endParaRPr lang="en-US" sz="1400" dirty="0"/>
          </a:p>
          <a:p>
            <a:pPr lvl="1"/>
            <a:r>
              <a:rPr lang="en-US" dirty="0"/>
              <a:t>Meeting human wants and </a:t>
            </a:r>
            <a:r>
              <a:rPr lang="en-US" dirty="0" smtClean="0"/>
              <a:t>needs</a:t>
            </a:r>
            <a:endParaRPr lang="en-US" sz="1800" dirty="0"/>
          </a:p>
          <a:p>
            <a:r>
              <a:rPr lang="en-US" dirty="0" smtClean="0"/>
              <a:t>Innovation</a:t>
            </a:r>
          </a:p>
          <a:p>
            <a:pPr lvl="1"/>
            <a:r>
              <a:rPr lang="en-US" dirty="0" smtClean="0"/>
              <a:t>Improving </a:t>
            </a:r>
            <a:r>
              <a:rPr lang="en-US" dirty="0"/>
              <a:t>existing products/systems</a:t>
            </a:r>
            <a:endParaRPr lang="en-US" sz="1400" dirty="0"/>
          </a:p>
          <a:p>
            <a:pPr lvl="1"/>
            <a:r>
              <a:rPr lang="en-US" dirty="0"/>
              <a:t>Improving technological </a:t>
            </a:r>
            <a:r>
              <a:rPr lang="en-US" dirty="0" smtClean="0"/>
              <a:t>methods</a:t>
            </a:r>
          </a:p>
          <a:p>
            <a:pPr lvl="1"/>
            <a:endParaRPr lang="en-US" sz="1400" dirty="0"/>
          </a:p>
          <a:p>
            <a:pPr marL="274320" lvl="1" indent="0">
              <a:buNone/>
            </a:pPr>
            <a:r>
              <a:rPr lang="en-US" sz="2600" dirty="0" smtClean="0"/>
              <a:t>Adaptation – developed when inventions are used for something other than the purpose for which they were intended</a:t>
            </a:r>
            <a:endParaRPr lang="en-US" sz="2600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2362200" cy="183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Design is to technology what </a:t>
            </a:r>
            <a:r>
              <a:rPr lang="en-US" dirty="0" smtClean="0"/>
              <a:t>inquiry is </a:t>
            </a:r>
            <a:r>
              <a:rPr lang="en-US" dirty="0"/>
              <a:t>to science and </a:t>
            </a:r>
            <a:r>
              <a:rPr lang="en-US" dirty="0" smtClean="0"/>
              <a:t>reading is </a:t>
            </a:r>
            <a:r>
              <a:rPr lang="en-US" dirty="0"/>
              <a:t>to language arts</a:t>
            </a:r>
          </a:p>
          <a:p>
            <a:pPr lvl="0"/>
            <a:r>
              <a:rPr lang="en-US" dirty="0" smtClean="0"/>
              <a:t>Uses critical </a:t>
            </a:r>
            <a:r>
              <a:rPr lang="en-US" dirty="0"/>
              <a:t>thinking</a:t>
            </a:r>
          </a:p>
          <a:p>
            <a:pPr lvl="0"/>
            <a:r>
              <a:rPr lang="en-US" dirty="0"/>
              <a:t>Promotes teamwork</a:t>
            </a:r>
          </a:p>
          <a:p>
            <a:pPr lvl="0"/>
            <a:r>
              <a:rPr lang="en-US" dirty="0"/>
              <a:t>Mirrors “real</a:t>
            </a:r>
            <a:r>
              <a:rPr lang="en-US" dirty="0" smtClean="0"/>
              <a:t>” world</a:t>
            </a:r>
            <a:endParaRPr lang="en-US" dirty="0"/>
          </a:p>
          <a:p>
            <a:pPr lvl="0"/>
            <a:r>
              <a:rPr lang="en-US" dirty="0"/>
              <a:t>Applies technical knowledge</a:t>
            </a:r>
          </a:p>
          <a:p>
            <a:pPr lvl="0"/>
            <a:r>
              <a:rPr lang="en-US" dirty="0" smtClean="0"/>
              <a:t>Expands/utilizes </a:t>
            </a:r>
            <a:r>
              <a:rPr lang="en-US" dirty="0"/>
              <a:t>creativity</a:t>
            </a:r>
          </a:p>
          <a:p>
            <a:pPr lvl="0"/>
            <a:r>
              <a:rPr lang="en-US" dirty="0"/>
              <a:t>Examines the technological impacts on society, cultures, and environment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&amp;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Pre-market </a:t>
            </a:r>
            <a:r>
              <a:rPr lang="en-US" dirty="0" smtClean="0"/>
              <a:t>innovation/development</a:t>
            </a:r>
          </a:p>
          <a:p>
            <a:pPr marL="0" lvl="0" indent="0">
              <a:buNone/>
            </a:pPr>
            <a:endParaRPr lang="en-US" sz="1400" dirty="0"/>
          </a:p>
          <a:p>
            <a:pPr lvl="0"/>
            <a:r>
              <a:rPr lang="en-US" dirty="0"/>
              <a:t>Refining the product/system prior to marketing</a:t>
            </a:r>
            <a:endParaRPr lang="en-US" sz="1400" dirty="0"/>
          </a:p>
          <a:p>
            <a:pPr lvl="1"/>
            <a:r>
              <a:rPr lang="en-US" dirty="0"/>
              <a:t>Addressing wide-range of problems </a:t>
            </a:r>
            <a:r>
              <a:rPr lang="en-US" dirty="0" smtClean="0"/>
              <a:t>concurrently </a:t>
            </a:r>
          </a:p>
          <a:p>
            <a:pPr lvl="1"/>
            <a:r>
              <a:rPr lang="en-US" sz="2600" dirty="0" smtClean="0"/>
              <a:t>Is </a:t>
            </a:r>
            <a:r>
              <a:rPr lang="en-US" sz="2600" dirty="0"/>
              <a:t>the product reliable?</a:t>
            </a:r>
          </a:p>
          <a:p>
            <a:pPr lvl="1"/>
            <a:r>
              <a:rPr lang="en-US" sz="2600" dirty="0"/>
              <a:t>Is the product safe?</a:t>
            </a:r>
          </a:p>
          <a:p>
            <a:pPr lvl="1"/>
            <a:r>
              <a:rPr lang="en-US" sz="2600" dirty="0"/>
              <a:t>Does the product have market appeal?</a:t>
            </a:r>
          </a:p>
          <a:p>
            <a:pPr lvl="1"/>
            <a:r>
              <a:rPr lang="en-US" sz="2600" dirty="0"/>
              <a:t>Does the product add social value</a:t>
            </a:r>
            <a:r>
              <a:rPr lang="en-US" sz="2600" dirty="0" smtClean="0"/>
              <a:t>?</a:t>
            </a:r>
          </a:p>
          <a:p>
            <a:pPr marL="274320" lvl="1" indent="0">
              <a:buNone/>
            </a:pPr>
            <a:endParaRPr lang="en-US" sz="2600" dirty="0"/>
          </a:p>
          <a:p>
            <a:r>
              <a:rPr lang="en-US" dirty="0"/>
              <a:t>What are the potential harmful </a:t>
            </a:r>
            <a:r>
              <a:rPr lang="en-US" dirty="0" smtClean="0"/>
              <a:t>impacts</a:t>
            </a:r>
          </a:p>
          <a:p>
            <a:pPr lvl="1"/>
            <a:r>
              <a:rPr lang="en-US" dirty="0" smtClean="0"/>
              <a:t>Ethical</a:t>
            </a:r>
            <a:r>
              <a:rPr lang="en-US" dirty="0"/>
              <a:t>, environmental, social, political, ecological</a:t>
            </a:r>
            <a:endParaRPr lang="en-US" sz="1600" dirty="0"/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259080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Following established procedures to solve a problem</a:t>
            </a:r>
          </a:p>
          <a:p>
            <a:pPr lvl="0"/>
            <a:r>
              <a:rPr lang="en-US" dirty="0"/>
              <a:t>Developing hypotheses, testing procedures, documentation procedures, etc.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2733675" cy="27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Identify faults/malfunctions in technological systems</a:t>
            </a:r>
          </a:p>
          <a:p>
            <a:pPr lvl="0"/>
            <a:r>
              <a:rPr lang="en-US" dirty="0"/>
              <a:t>Applying specialized knowledge to isolate causes</a:t>
            </a:r>
          </a:p>
          <a:p>
            <a:pPr lvl="0"/>
            <a:r>
              <a:rPr lang="en-US" dirty="0"/>
              <a:t>Repairing faults</a:t>
            </a:r>
          </a:p>
          <a:p>
            <a:pPr lvl="0"/>
            <a:r>
              <a:rPr lang="en-US" dirty="0"/>
              <a:t>Testing results of action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399"/>
            <a:ext cx="5334000" cy="29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174</TotalTime>
  <Words>418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Origin</vt:lpstr>
      <vt:lpstr>Photo Editor Photo</vt:lpstr>
      <vt:lpstr>Invention and Innovation</vt:lpstr>
      <vt:lpstr>Intellectual Property</vt:lpstr>
      <vt:lpstr>Intellectual Property</vt:lpstr>
      <vt:lpstr>Discovery vs. Invention</vt:lpstr>
      <vt:lpstr>Invention &amp; Innovation</vt:lpstr>
      <vt:lpstr>Why Design?</vt:lpstr>
      <vt:lpstr>Research &amp; Development</vt:lpstr>
      <vt:lpstr>Experimentation</vt:lpstr>
      <vt:lpstr>Troubleshooting</vt:lpstr>
      <vt:lpstr>Engineering Design</vt:lpstr>
      <vt:lpstr>Design Process</vt:lpstr>
      <vt:lpstr>Why Invent?</vt:lpstr>
      <vt:lpstr>Assignment</vt:lpstr>
    </vt:vector>
  </TitlesOfParts>
  <Company>Illinois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Technological Design</dc:title>
  <dc:creator>Department of Technology</dc:creator>
  <cp:lastModifiedBy>Vinson Carter</cp:lastModifiedBy>
  <cp:revision>15</cp:revision>
  <dcterms:created xsi:type="dcterms:W3CDTF">2010-09-19T21:08:44Z</dcterms:created>
  <dcterms:modified xsi:type="dcterms:W3CDTF">2013-10-01T12:41:36Z</dcterms:modified>
</cp:coreProperties>
</file>