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4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C8EE8-7C6D-4054-85B2-FE356063B1D3}" type="datetimeFigureOut">
              <a:rPr lang="en-US" smtClean="0"/>
              <a:t>4/11/2017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379FF-0495-40CE-981C-536F3A1A0E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23896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C8EE8-7C6D-4054-85B2-FE356063B1D3}" type="datetimeFigureOut">
              <a:rPr lang="en-US" smtClean="0"/>
              <a:t>4/11/2017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379FF-0495-40CE-981C-536F3A1A0E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89439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C8EE8-7C6D-4054-85B2-FE356063B1D3}" type="datetimeFigureOut">
              <a:rPr lang="en-US" smtClean="0"/>
              <a:t>4/11/2017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379FF-0495-40CE-981C-536F3A1A0E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06291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C8EE8-7C6D-4054-85B2-FE356063B1D3}" type="datetimeFigureOut">
              <a:rPr lang="en-US" smtClean="0"/>
              <a:t>4/11/2017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379FF-0495-40CE-981C-536F3A1A0E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515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C8EE8-7C6D-4054-85B2-FE356063B1D3}" type="datetimeFigureOut">
              <a:rPr lang="en-US" smtClean="0"/>
              <a:t>4/11/2017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379FF-0495-40CE-981C-536F3A1A0E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06209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C8EE8-7C6D-4054-85B2-FE356063B1D3}" type="datetimeFigureOut">
              <a:rPr lang="en-US" smtClean="0"/>
              <a:t>4/11/2017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379FF-0495-40CE-981C-536F3A1A0E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33031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C8EE8-7C6D-4054-85B2-FE356063B1D3}" type="datetimeFigureOut">
              <a:rPr lang="en-US" smtClean="0"/>
              <a:t>4/11/2017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379FF-0495-40CE-981C-536F3A1A0E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73369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C8EE8-7C6D-4054-85B2-FE356063B1D3}" type="datetimeFigureOut">
              <a:rPr lang="en-US" smtClean="0"/>
              <a:t>4/11/2017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379FF-0495-40CE-981C-536F3A1A0E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37503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C8EE8-7C6D-4054-85B2-FE356063B1D3}" type="datetimeFigureOut">
              <a:rPr lang="en-US" smtClean="0"/>
              <a:t>4/11/2017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379FF-0495-40CE-981C-536F3A1A0E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327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C8EE8-7C6D-4054-85B2-FE356063B1D3}" type="datetimeFigureOut">
              <a:rPr lang="en-US" smtClean="0"/>
              <a:t>4/11/2017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379FF-0495-40CE-981C-536F3A1A0E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25918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C8EE8-7C6D-4054-85B2-FE356063B1D3}" type="datetimeFigureOut">
              <a:rPr lang="en-US" smtClean="0"/>
              <a:t>4/11/2017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379FF-0495-40CE-981C-536F3A1A0E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21294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8C8EE8-7C6D-4054-85B2-FE356063B1D3}" type="datetimeFigureOut">
              <a:rPr lang="en-US" smtClean="0"/>
              <a:t>4/11/2017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5379FF-0495-40CE-981C-536F3A1A0E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3026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://teachers.egfi-k12.org/" TargetMode="External"/><Relationship Id="rId3" Type="http://schemas.openxmlformats.org/officeDocument/2006/relationships/hyperlink" Target="http://www.childrensengineering.com/" TargetMode="External"/><Relationship Id="rId7" Type="http://schemas.openxmlformats.org/officeDocument/2006/relationships/hyperlink" Target="https://www.nasa.gov/education/resources" TargetMode="External"/><Relationship Id="rId2" Type="http://schemas.openxmlformats.org/officeDocument/2006/relationships/hyperlink" Target="http://www.childrensengineering.org/index.php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stem.uark.edu/" TargetMode="External"/><Relationship Id="rId5" Type="http://schemas.openxmlformats.org/officeDocument/2006/relationships/hyperlink" Target="http://www.citytechnology.org/" TargetMode="External"/><Relationship Id="rId4" Type="http://schemas.openxmlformats.org/officeDocument/2006/relationships/hyperlink" Target="http://www.stemiselementary.com/" TargetMode="External"/><Relationship Id="rId9" Type="http://schemas.openxmlformats.org/officeDocument/2006/relationships/hyperlink" Target="http://pbskids.org/designsquad/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66501" y="2788793"/>
            <a:ext cx="9858998" cy="238760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2017 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STEM </a:t>
            </a:r>
            <a:r>
              <a:rPr lang="en-US" b="1" dirty="0"/>
              <a:t>5023 </a:t>
            </a:r>
            <a:r>
              <a:rPr lang="en-US" b="1" dirty="0" smtClean="0"/>
              <a:t>Creativity &amp; Innovation</a:t>
            </a:r>
            <a:br>
              <a:rPr lang="en-US" b="1" dirty="0" smtClean="0"/>
            </a:br>
            <a:r>
              <a:rPr lang="en-US" b="1" dirty="0" smtClean="0"/>
              <a:t>Final </a:t>
            </a:r>
            <a:r>
              <a:rPr lang="en-US" b="1" dirty="0"/>
              <a:t>Project (100pts)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/>
              <a:t>STEM Lab Design and Proposal Assignment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98430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 Point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600" dirty="0"/>
              <a:t>This document will help guide elementary schools in developing and setting up a STEM laboratory.  The completed proposal and presentation must be submitted electronically as both a Word and a .PDF document.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95522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 Written Proposa</a:t>
            </a:r>
            <a:r>
              <a:rPr lang="en-US" b="1" dirty="0"/>
              <a:t>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3600" dirty="0"/>
              <a:t>An introduction – What is STEM education?  Why is STEM education important? Why the addition of a STEM laboratory is important</a:t>
            </a:r>
            <a:r>
              <a:rPr lang="en-US" sz="3600" dirty="0" smtClean="0"/>
              <a:t>?  A written </a:t>
            </a:r>
            <a:r>
              <a:rPr lang="en-US" sz="3600" dirty="0"/>
              <a:t>description of the space needed to implement integrated STEM </a:t>
            </a:r>
            <a:r>
              <a:rPr lang="en-US" sz="3600" dirty="0" smtClean="0"/>
              <a:t>education. </a:t>
            </a:r>
          </a:p>
          <a:p>
            <a:pPr lvl="1"/>
            <a:r>
              <a:rPr lang="en-US" sz="3200" dirty="0" smtClean="0"/>
              <a:t>3- 5 pages</a:t>
            </a:r>
          </a:p>
          <a:p>
            <a:pPr lvl="1"/>
            <a:r>
              <a:rPr lang="en-US" sz="3200" dirty="0" smtClean="0"/>
              <a:t>Research-based</a:t>
            </a:r>
            <a:endParaRPr lang="en-US" sz="32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5557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Detailed Drawings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3200" dirty="0" smtClean="0"/>
              <a:t>Include detail drawings of the space using a free online software such as </a:t>
            </a:r>
            <a:r>
              <a:rPr lang="en-US" sz="3200" dirty="0"/>
              <a:t>classroom.4teachers.org, floorplanner.com, </a:t>
            </a:r>
            <a:r>
              <a:rPr lang="en-US" sz="3200" dirty="0" smtClean="0"/>
              <a:t>or another resource of your choice.</a:t>
            </a:r>
          </a:p>
          <a:p>
            <a:pPr lvl="1"/>
            <a:r>
              <a:rPr lang="en-US" sz="3200" dirty="0" smtClean="0"/>
              <a:t>This should include dimensions, labels, and written descriptions of the space/spaces</a:t>
            </a:r>
            <a:endParaRPr lang="en-US" sz="32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86314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List of Tools Needs for the STEM Lab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3200" dirty="0" smtClean="0"/>
              <a:t>Essential</a:t>
            </a:r>
          </a:p>
          <a:p>
            <a:pPr lvl="0"/>
            <a:r>
              <a:rPr lang="en-US" sz="3200" dirty="0" smtClean="0"/>
              <a:t>Nonessential </a:t>
            </a:r>
            <a:r>
              <a:rPr lang="en-US" sz="3200" dirty="0"/>
              <a:t>– would be nice to </a:t>
            </a:r>
            <a:r>
              <a:rPr lang="en-US" sz="3200" dirty="0" smtClean="0"/>
              <a:t>have</a:t>
            </a:r>
          </a:p>
          <a:p>
            <a:pPr lvl="0"/>
            <a:r>
              <a:rPr lang="en-US" sz="3200" dirty="0" smtClean="0"/>
              <a:t>Including </a:t>
            </a:r>
            <a:r>
              <a:rPr lang="en-US" sz="3200" dirty="0"/>
              <a:t>vendor </a:t>
            </a:r>
            <a:r>
              <a:rPr lang="en-US" sz="3200" dirty="0" smtClean="0"/>
              <a:t>names, links, </a:t>
            </a:r>
            <a:r>
              <a:rPr lang="en-US" sz="3200" dirty="0"/>
              <a:t>and prices for ordering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44365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List of Materials Needs for the STEM Lab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3200" dirty="0" smtClean="0"/>
              <a:t>Found materials (recycled or repurposed)</a:t>
            </a:r>
          </a:p>
          <a:p>
            <a:pPr lvl="0"/>
            <a:r>
              <a:rPr lang="en-US" sz="3200" dirty="0" smtClean="0"/>
              <a:t>Materials </a:t>
            </a:r>
            <a:r>
              <a:rPr lang="en-US" sz="3200" dirty="0"/>
              <a:t>often found in </a:t>
            </a:r>
            <a:r>
              <a:rPr lang="en-US" sz="3200" dirty="0" smtClean="0"/>
              <a:t>classrooms</a:t>
            </a:r>
          </a:p>
          <a:p>
            <a:pPr lvl="0"/>
            <a:r>
              <a:rPr lang="en-US" sz="3200" dirty="0"/>
              <a:t>A</a:t>
            </a:r>
            <a:r>
              <a:rPr lang="en-US" sz="3200" dirty="0" smtClean="0"/>
              <a:t>dditional materials that may need to be purchased </a:t>
            </a:r>
            <a:r>
              <a:rPr lang="en-US" sz="3200" dirty="0"/>
              <a:t>including </a:t>
            </a:r>
            <a:r>
              <a:rPr lang="en-US" sz="3200" dirty="0" smtClean="0"/>
              <a:t>vendor names, links, and prices for ordering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62856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Storage Considerations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3200" dirty="0" smtClean="0"/>
              <a:t>How will you store and organize tools and materials in your STEM lab?</a:t>
            </a:r>
            <a:endParaRPr lang="en-US" sz="3200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38200" y="2799252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/>
              <a:t>Safety Considerations</a:t>
            </a:r>
            <a:endParaRPr lang="en-US" b="1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838200" y="4259752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 smtClean="0"/>
              <a:t>How will you ensure that tools and materials are used safely in your STEM lab?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10807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STEM Resources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0929359" cy="4351338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en-US" sz="3200" dirty="0" smtClean="0"/>
              <a:t>Free STEM resources</a:t>
            </a:r>
          </a:p>
          <a:p>
            <a:pPr lvl="0"/>
            <a:r>
              <a:rPr lang="en-US" sz="3200" dirty="0" smtClean="0"/>
              <a:t>Grant and funding opportunities</a:t>
            </a:r>
          </a:p>
          <a:p>
            <a:pPr lvl="0"/>
            <a:r>
              <a:rPr lang="en-US" sz="3200" dirty="0" smtClean="0"/>
              <a:t>Descriptions </a:t>
            </a:r>
            <a:r>
              <a:rPr lang="en-US" sz="3200" dirty="0"/>
              <a:t>and pictures of exemplary STEM </a:t>
            </a:r>
            <a:r>
              <a:rPr lang="en-US" sz="3200" dirty="0" smtClean="0"/>
              <a:t>laboratories/classrooms</a:t>
            </a:r>
          </a:p>
          <a:p>
            <a:r>
              <a:rPr lang="en-US" sz="3200" dirty="0" smtClean="0"/>
              <a:t>Curriculum Resources</a:t>
            </a:r>
          </a:p>
          <a:p>
            <a:pPr marL="457200" lvl="1" indent="0">
              <a:buNone/>
            </a:pPr>
            <a:r>
              <a:rPr lang="en-US" sz="2200" dirty="0"/>
              <a:t>Virginia Children’s Engineering Council - </a:t>
            </a:r>
            <a:r>
              <a:rPr lang="en-US" sz="2200" dirty="0">
                <a:hlinkClick r:id="rId2"/>
              </a:rPr>
              <a:t>http://www.childrensengineering.org/index.php</a:t>
            </a:r>
            <a:endParaRPr lang="en-US" sz="2200" b="0" dirty="0" smtClean="0">
              <a:effectLst/>
            </a:endParaRPr>
          </a:p>
          <a:p>
            <a:pPr marL="457200" lvl="1" indent="0">
              <a:buNone/>
            </a:pPr>
            <a:r>
              <a:rPr lang="en-US" sz="2200" dirty="0" smtClean="0"/>
              <a:t>Children’s </a:t>
            </a:r>
            <a:r>
              <a:rPr lang="en-US" sz="2200" dirty="0"/>
              <a:t>Engineering - </a:t>
            </a:r>
            <a:r>
              <a:rPr lang="en-US" sz="2200" dirty="0">
                <a:hlinkClick r:id="rId3"/>
              </a:rPr>
              <a:t>http://www.childrensengineering.com/</a:t>
            </a:r>
            <a:endParaRPr lang="en-US" sz="2200" b="0" dirty="0" smtClean="0">
              <a:effectLst/>
            </a:endParaRPr>
          </a:p>
          <a:p>
            <a:pPr marL="457200" lvl="1" indent="0">
              <a:buNone/>
            </a:pPr>
            <a:r>
              <a:rPr lang="en-US" sz="2200" dirty="0" smtClean="0"/>
              <a:t>STEM </a:t>
            </a:r>
            <a:r>
              <a:rPr lang="en-US" sz="2200" dirty="0"/>
              <a:t>is Elementary - </a:t>
            </a:r>
            <a:r>
              <a:rPr lang="en-US" sz="2200" dirty="0">
                <a:hlinkClick r:id="rId4"/>
              </a:rPr>
              <a:t>http://www.stemiselementary.com/</a:t>
            </a:r>
            <a:endParaRPr lang="en-US" sz="2200" b="0" dirty="0" smtClean="0">
              <a:effectLst/>
            </a:endParaRPr>
          </a:p>
          <a:p>
            <a:pPr marL="457200" lvl="1" indent="0">
              <a:buNone/>
            </a:pPr>
            <a:r>
              <a:rPr lang="en-US" sz="2200" dirty="0" smtClean="0"/>
              <a:t>City </a:t>
            </a:r>
            <a:r>
              <a:rPr lang="en-US" sz="2200" dirty="0"/>
              <a:t>Technology - </a:t>
            </a:r>
            <a:r>
              <a:rPr lang="en-US" sz="2200" dirty="0">
                <a:hlinkClick r:id="rId5"/>
              </a:rPr>
              <a:t>http://www.citytechnology.org/</a:t>
            </a:r>
            <a:endParaRPr lang="en-US" sz="2200" b="0" dirty="0" smtClean="0">
              <a:effectLst/>
            </a:endParaRPr>
          </a:p>
          <a:p>
            <a:pPr marL="457200" lvl="1" indent="0">
              <a:buNone/>
            </a:pPr>
            <a:r>
              <a:rPr lang="en-US" sz="2200" dirty="0" smtClean="0"/>
              <a:t>University </a:t>
            </a:r>
            <a:r>
              <a:rPr lang="en-US" sz="2200" dirty="0"/>
              <a:t>of Arkansas STEM Education - </a:t>
            </a:r>
            <a:r>
              <a:rPr lang="en-US" sz="2200" dirty="0">
                <a:hlinkClick r:id="rId6"/>
              </a:rPr>
              <a:t>http://stem.uark.edu/</a:t>
            </a:r>
            <a:endParaRPr lang="en-US" sz="2200" b="0" dirty="0" smtClean="0">
              <a:effectLst/>
            </a:endParaRPr>
          </a:p>
          <a:p>
            <a:pPr marL="457200" lvl="1" indent="0">
              <a:buNone/>
            </a:pPr>
            <a:r>
              <a:rPr lang="en-US" sz="2200" dirty="0" smtClean="0"/>
              <a:t>NASA </a:t>
            </a:r>
            <a:r>
              <a:rPr lang="en-US" sz="2200" dirty="0"/>
              <a:t>Education Resources - </a:t>
            </a:r>
            <a:r>
              <a:rPr lang="en-US" sz="2200" dirty="0">
                <a:hlinkClick r:id="rId7"/>
              </a:rPr>
              <a:t>https://www.nasa.gov/education/resources</a:t>
            </a:r>
            <a:endParaRPr lang="en-US" sz="2200" b="0" dirty="0" smtClean="0">
              <a:effectLst/>
            </a:endParaRPr>
          </a:p>
          <a:p>
            <a:pPr marL="457200" lvl="1" indent="0">
              <a:buNone/>
            </a:pPr>
            <a:r>
              <a:rPr lang="en-US" sz="2200" dirty="0" smtClean="0"/>
              <a:t>Engineering </a:t>
            </a:r>
            <a:r>
              <a:rPr lang="en-US" sz="2200" dirty="0"/>
              <a:t>Go for it (eGFI) - </a:t>
            </a:r>
            <a:r>
              <a:rPr lang="en-US" sz="2200" dirty="0">
                <a:hlinkClick r:id="rId8"/>
              </a:rPr>
              <a:t>http://teachers.egfi-k12.org/</a:t>
            </a:r>
            <a:endParaRPr lang="en-US" sz="2200" b="0" dirty="0" smtClean="0">
              <a:effectLst/>
            </a:endParaRPr>
          </a:p>
          <a:p>
            <a:pPr marL="457200" lvl="1" indent="0">
              <a:buNone/>
            </a:pPr>
            <a:r>
              <a:rPr lang="en-US" sz="2200" dirty="0" smtClean="0"/>
              <a:t>PBS </a:t>
            </a:r>
            <a:r>
              <a:rPr lang="en-US" sz="2200" dirty="0"/>
              <a:t>Design Squad - </a:t>
            </a:r>
            <a:r>
              <a:rPr lang="en-US" sz="2200" dirty="0">
                <a:hlinkClick r:id="rId9"/>
              </a:rPr>
              <a:t>http://pbskids.org/designsquad/</a:t>
            </a:r>
            <a:endParaRPr lang="en-US" sz="22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14217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Presentation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0929359" cy="4351338"/>
          </a:xfrm>
        </p:spPr>
        <p:txBody>
          <a:bodyPr>
            <a:normAutofit/>
          </a:bodyPr>
          <a:lstStyle/>
          <a:p>
            <a:pPr lvl="0"/>
            <a:r>
              <a:rPr lang="en-US" sz="3200" dirty="0" smtClean="0"/>
              <a:t>After completing your written STEM Lab Proposal develop a 7 minute presentation of your proposal and laboratory design.</a:t>
            </a:r>
          </a:p>
          <a:p>
            <a:pPr lvl="0"/>
            <a:r>
              <a:rPr lang="en-US" sz="3200" dirty="0" smtClean="0"/>
              <a:t>Must utilize a PowerPoint </a:t>
            </a:r>
            <a:r>
              <a:rPr lang="en-US" sz="3200" dirty="0"/>
              <a:t>or multi-media presentation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50137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337</Words>
  <Application>Microsoft Office PowerPoint</Application>
  <PresentationFormat>Widescreen</PresentationFormat>
  <Paragraphs>39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2017  STEM 5023 Creativity &amp; Innovation Final Project (100pts)  </vt:lpstr>
      <vt:lpstr>The Point</vt:lpstr>
      <vt:lpstr>The Written Proposal</vt:lpstr>
      <vt:lpstr>Detailed Drawings</vt:lpstr>
      <vt:lpstr>List of Tools Needs for the STEM Lab</vt:lpstr>
      <vt:lpstr>List of Materials Needs for the STEM Lab</vt:lpstr>
      <vt:lpstr>Storage Considerations</vt:lpstr>
      <vt:lpstr>STEM Resources</vt:lpstr>
      <vt:lpstr>Presentation</vt:lpstr>
    </vt:vector>
  </TitlesOfParts>
  <Company>College of Education and Health Professions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2017  STEM 5023 Creativity &amp; Innovation Final Project (100pts)</dc:title>
  <dc:creator>Vinson R. Carter</dc:creator>
  <cp:lastModifiedBy>Vinson R. Carter</cp:lastModifiedBy>
  <cp:revision>4</cp:revision>
  <dcterms:created xsi:type="dcterms:W3CDTF">2017-04-11T17:50:25Z</dcterms:created>
  <dcterms:modified xsi:type="dcterms:W3CDTF">2017-04-11T18:25:51Z</dcterms:modified>
</cp:coreProperties>
</file>