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4"/>
  </p:notesMasterIdLst>
  <p:handoutMasterIdLst>
    <p:handoutMasterId r:id="rId25"/>
  </p:handoutMasterIdLst>
  <p:sldIdLst>
    <p:sldId id="322" r:id="rId2"/>
    <p:sldId id="317" r:id="rId3"/>
    <p:sldId id="292" r:id="rId4"/>
    <p:sldId id="302" r:id="rId5"/>
    <p:sldId id="314" r:id="rId6"/>
    <p:sldId id="315" r:id="rId7"/>
    <p:sldId id="316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20" r:id="rId16"/>
    <p:sldId id="310" r:id="rId17"/>
    <p:sldId id="319" r:id="rId18"/>
    <p:sldId id="325" r:id="rId19"/>
    <p:sldId id="328" r:id="rId20"/>
    <p:sldId id="326" r:id="rId21"/>
    <p:sldId id="327" r:id="rId22"/>
    <p:sldId id="321" r:id="rId23"/>
  </p:sldIdLst>
  <p:sldSz cx="9144000" cy="6858000" type="screen4x3"/>
  <p:notesSz cx="69977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9F05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34" autoAdjust="0"/>
  </p:normalViewPr>
  <p:slideViewPr>
    <p:cSldViewPr>
      <p:cViewPr varScale="1">
        <p:scale>
          <a:sx n="101" d="100"/>
          <a:sy n="101" d="100"/>
        </p:scale>
        <p:origin x="191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4CD3C0C0-E356-417F-AC1C-C40C34EC94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3D606817-3D86-4011-9458-CD85A57EC5C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6" name="Rectangle 4">
            <a:extLst>
              <a:ext uri="{FF2B5EF4-FFF2-40B4-BE49-F238E27FC236}">
                <a16:creationId xmlns:a16="http://schemas.microsoft.com/office/drawing/2014/main" id="{7AA140F0-85A4-45B9-A313-5EBEADE3FE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7" name="Rectangle 5">
            <a:extLst>
              <a:ext uri="{FF2B5EF4-FFF2-40B4-BE49-F238E27FC236}">
                <a16:creationId xmlns:a16="http://schemas.microsoft.com/office/drawing/2014/main" id="{9187B827-6DC3-44A2-931F-AD0DF3C1FA5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pPr>
              <a:defRPr/>
            </a:pPr>
            <a:fld id="{4BFAA35A-09F4-4D52-886E-5E78E473BD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4B2A3A40-0F98-4C31-8173-5A015D4DF9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3A4DB1AE-011C-4F3C-9AF6-AE594F13A9A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0193656-E68C-49BA-9E3E-9A07B5878DF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5" name="Rectangle 5">
            <a:extLst>
              <a:ext uri="{FF2B5EF4-FFF2-40B4-BE49-F238E27FC236}">
                <a16:creationId xmlns:a16="http://schemas.microsoft.com/office/drawing/2014/main" id="{F6BF4054-B447-4A1D-BF7B-DF0DACAC851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46" name="Rectangle 6">
            <a:extLst>
              <a:ext uri="{FF2B5EF4-FFF2-40B4-BE49-F238E27FC236}">
                <a16:creationId xmlns:a16="http://schemas.microsoft.com/office/drawing/2014/main" id="{B67AB4B2-A55C-42FD-85B4-0112F72ABB5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>
            <a:extLst>
              <a:ext uri="{FF2B5EF4-FFF2-40B4-BE49-F238E27FC236}">
                <a16:creationId xmlns:a16="http://schemas.microsoft.com/office/drawing/2014/main" id="{BDE3464D-974D-46CD-A0A8-133695277E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pPr>
              <a:defRPr/>
            </a:pPr>
            <a:fld id="{A57536EE-5EE7-4F02-ADA4-40038600D3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AE1B4DF6-848C-4C7B-AAF9-2B1B289D2A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841F4E-6B6C-40AC-B7E8-F5FF2A7E5C79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E1F4014C-684F-4E00-B5B1-64F6AFA4A9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761E917-4E72-4BF3-A5BC-AC6DA4AF3D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buFontTx/>
              <a:buAutoNum type="alphaLcPeriod"/>
            </a:pPr>
            <a:r>
              <a:rPr lang="en-US" altLang="en-US">
                <a:latin typeface="Arial" panose="020B0604020202020204" pitchFamily="34" charset="0"/>
              </a:rPr>
              <a:t>How have similar problems	been solved in past?</a:t>
            </a:r>
          </a:p>
          <a:p>
            <a:pPr marL="228600" indent="-228600" eaLnBrk="1" hangingPunct="1">
              <a:buFontTx/>
              <a:buAutoNum type="alphaLcPeriod"/>
            </a:pPr>
            <a:r>
              <a:rPr lang="en-US" altLang="en-US">
                <a:latin typeface="Arial" panose="020B0604020202020204" pitchFamily="34" charset="0"/>
              </a:rPr>
              <a:t>What materials are available? </a:t>
            </a:r>
          </a:p>
          <a:p>
            <a:pPr marL="228600" indent="-228600" eaLnBrk="1" hangingPunct="1">
              <a:buFontTx/>
              <a:buAutoNum type="alphaLcPeriod"/>
            </a:pPr>
            <a:r>
              <a:rPr lang="en-US" altLang="en-US">
                <a:latin typeface="Arial" panose="020B0604020202020204" pitchFamily="34" charset="0"/>
              </a:rPr>
              <a:t>Time constraints</a:t>
            </a:r>
          </a:p>
          <a:p>
            <a:pPr marL="228600" indent="-228600" eaLnBrk="1" hangingPunct="1"/>
            <a:r>
              <a:rPr lang="en-US" altLang="en-US">
                <a:latin typeface="Arial" panose="020B0604020202020204" pitchFamily="34" charset="0"/>
              </a:rPr>
              <a:t>d. Technical constraints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9013954C-59D6-4647-BC51-CCB1B27395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170587-914B-493B-AF6C-ED88D3BF9FD6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7E0BD4E7-597F-46A2-9031-63E26E7633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90BCB82-DE74-48A2-9C08-DA01D72DAE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Brainstorm potential solutions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Prepare multiple sketches</a:t>
            </a:r>
          </a:p>
          <a:p>
            <a:pPr eaLnBrk="1" hangingPunct="1"/>
            <a:r>
              <a:rPr lang="en-US" altLang="en-US" u="sng">
                <a:latin typeface="Arial" panose="020B0604020202020204" pitchFamily="34" charset="0"/>
              </a:rPr>
              <a:t>Limits</a:t>
            </a:r>
            <a:r>
              <a:rPr lang="en-US" altLang="en-US">
                <a:latin typeface="Arial" panose="020B0604020202020204" pitchFamily="34" charset="0"/>
              </a:rPr>
              <a:t> may be personal, funds, time, skills, the market, human wants and needs, social constraints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FAFE958B-8E6E-4114-AA46-9CAE4E4EF2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95A7672F-15DA-41DE-B55C-EE1DBA401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01343C64-E77F-4F3E-9945-BB6259CF38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A4248F-2937-4E99-B07C-5638B639C6A7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E702B-A6C6-4ED3-B494-41AED8B7F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1E853-CA61-408F-9220-A665D0FBA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C6002-9813-4DC7-9A5D-0C0F3C3F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2172A-8E9B-46E3-8AFF-7D48356394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992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BCF59-CCF1-43D9-B249-4EF73D162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DC345-3226-4495-A83E-FA6F6F5AA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18FBC-231C-4ECB-8E6D-CDEA0310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7F465-3DFF-4408-969C-A8BD888B7F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62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71E27-F3A4-45EC-BA50-28F3B99B9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B7E9E-5658-46EA-8148-439F93B38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9DA57-0C6E-42D4-A1BC-04EF19599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2C793-F30C-4983-BB9F-0591036729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414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7BF360-948D-42B1-A572-63512C0AE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958D4AF-A8C3-495B-89B2-7E8607A5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B8C12D-90DE-4A6B-BD3C-78633261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1B4D1-4D0C-4AC1-A061-045CE0D3D7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712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4BF4269-754E-492F-96F1-429F1C3C1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E4A32B6-0D51-44DC-A404-8E2C8602D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B52186B-9C6E-481F-BF5B-A4B24B21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B3905-55A5-4549-904D-33EC0AA4A7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73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D8C6B-28A9-4BBD-9F7E-BDBC48A7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74578-902C-48A5-A868-B85630731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3432B-4F3B-4B2B-9023-7966821BA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74ECB-D5D5-474D-8775-9C2AFBE309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2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A7615-D624-4029-A16B-CB34517F0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388A6-0A2A-4815-B668-26987A17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E35CB-9E1B-4246-8D68-D5B1CAB5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25F72-D869-46EB-AC4C-F72AAE01BD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55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F3AE661-B055-4836-9C94-1AF170E6D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69205C-F2A6-45FC-A14B-5B329FD8B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CA5F40-21F3-4C1C-81AD-4A68C7F89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A234A-8875-4556-98F6-58FF9A68A6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7306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1710CFE-7C88-4917-9827-74EB84AFB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A4B98EB-2F41-4882-A10E-24B498169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72F7DB6-00BD-469C-AB70-B6F0B676C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6F7A3-27E9-4443-A99E-C0BD118979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891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5417BE0-D0AB-42D1-B80E-663EBAD8B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F1048A9-1BD3-4CD9-90C1-41117B6B3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3DF212-515A-4572-8E45-508823A8B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AA4F2-2590-49B7-B857-50BCA4AAA8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97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EAAFFFD-FEA0-488C-A795-7A95D4C8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EFBB181-D3CC-4D49-9314-8D6B68788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1BDAA58-1210-49F6-9FB2-D310EE723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2BC7C-9080-4E12-9293-5EA30016A0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511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B58A763-4B26-4B14-968C-90A4DE0DF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928D77-C7F5-41DD-8903-90CEF7154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9D3539-C425-4F47-B6F3-8E8955043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D81EE-3DC2-4400-B74D-B79472F105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814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33FCF1F-B000-4A77-9949-A34699F62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997361-F217-4BD0-8D99-4C60DF9AF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8A3665-053F-4731-A0F7-C3CA757FA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81E1A-B438-437D-8C57-1CC899F92A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54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14350D0-E064-4032-A758-25F1EAA8DC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AB180E9-3F7E-4EA1-8098-D459F28EA4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BAEE9-57B2-44C1-A34C-FE779F512A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FD69D-30E7-47A6-80F2-3C0EDA2DF8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7B0DF-620F-4B16-A62A-8B864BF75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68029B-E372-4932-98E5-0B0218369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A392282D-0BFB-481A-B147-641932FE3DAE}"/>
              </a:ext>
            </a:extLst>
          </p:cNvPr>
          <p:cNvSpPr>
            <a:spLocks noGrp="1" noRot="1"/>
          </p:cNvSpPr>
          <p:nvPr>
            <p:ph type="ctrTitle"/>
          </p:nvPr>
        </p:nvSpPr>
        <p:spPr>
          <a:xfrm>
            <a:off x="685800" y="152400"/>
            <a:ext cx="7772400" cy="1431925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Copperplate Gothic Bold" panose="020E0705020206020404" pitchFamily="34" charset="0"/>
              </a:rPr>
              <a:t>The Design Process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742339DA-1B39-48F3-8CBF-63E7C1CBBF45}"/>
              </a:ext>
            </a:extLst>
          </p:cNvPr>
          <p:cNvSpPr>
            <a:spLocks noGrp="1" noRot="1"/>
          </p:cNvSpPr>
          <p:nvPr>
            <p:ph type="subTitle" idx="1"/>
          </p:nvPr>
        </p:nvSpPr>
        <p:spPr>
          <a:xfrm>
            <a:off x="4763" y="5791200"/>
            <a:ext cx="8991600" cy="12954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hlink"/>
                </a:solidFill>
              </a:rPr>
              <a:t>Foundation Concepts for Teaching Problem Solving</a:t>
            </a:r>
          </a:p>
        </p:txBody>
      </p:sp>
      <p:pic>
        <p:nvPicPr>
          <p:cNvPr id="5125" name="Picture 4" descr="phone">
            <a:extLst>
              <a:ext uri="{FF2B5EF4-FFF2-40B4-BE49-F238E27FC236}">
                <a16:creationId xmlns:a16="http://schemas.microsoft.com/office/drawing/2014/main" id="{D7C826DB-5C33-46B0-AEEC-C0AAF347F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/>
          <a:stretch>
            <a:fillRect/>
          </a:stretch>
        </p:blipFill>
        <p:spPr bwMode="auto">
          <a:xfrm>
            <a:off x="314325" y="1798638"/>
            <a:ext cx="35814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5">
            <a:extLst>
              <a:ext uri="{FF2B5EF4-FFF2-40B4-BE49-F238E27FC236}">
                <a16:creationId xmlns:a16="http://schemas.microsoft.com/office/drawing/2014/main" id="{84A65344-AF22-400F-B728-ACD563D21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981200"/>
            <a:ext cx="472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1600" i="1" dirty="0">
                <a:latin typeface="Arial" panose="020B0604020202020204" pitchFamily="34" charset="0"/>
              </a:rPr>
              <a:t>The Model #302 telephone was the standard for </a:t>
            </a:r>
            <a:r>
              <a:rPr lang="en-US" altLang="en-US" sz="1600" i="1" u="sng" dirty="0">
                <a:latin typeface="Arial" panose="020B0604020202020204" pitchFamily="34" charset="0"/>
              </a:rPr>
              <a:t>forty</a:t>
            </a:r>
            <a:r>
              <a:rPr lang="en-US" altLang="en-US" sz="1600" i="1" dirty="0">
                <a:latin typeface="Arial" panose="020B0604020202020204" pitchFamily="34" charset="0"/>
              </a:rPr>
              <a:t> years.</a:t>
            </a:r>
          </a:p>
        </p:txBody>
      </p:sp>
      <p:sp>
        <p:nvSpPr>
          <p:cNvPr id="5127" name="Line 7">
            <a:extLst>
              <a:ext uri="{FF2B5EF4-FFF2-40B4-BE49-F238E27FC236}">
                <a16:creationId xmlns:a16="http://schemas.microsoft.com/office/drawing/2014/main" id="{81A4FFBA-F81B-4710-8653-A215AFBE3D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2584450"/>
            <a:ext cx="129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35DF2BDE-5E13-4923-ABC3-87BBABC83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222" y="5012532"/>
            <a:ext cx="297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How long will this one last?</a:t>
            </a:r>
          </a:p>
        </p:txBody>
      </p:sp>
      <p:pic>
        <p:nvPicPr>
          <p:cNvPr id="9218" name="Picture 2" descr="Apple iPhone X 64GB 256GB Brand New Sealed Box">
            <a:extLst>
              <a:ext uri="{FF2B5EF4-FFF2-40B4-BE49-F238E27FC236}">
                <a16:creationId xmlns:a16="http://schemas.microsoft.com/office/drawing/2014/main" id="{E8D8068C-955B-4949-A20F-84B6FFF9D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2643187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Line 9">
            <a:extLst>
              <a:ext uri="{FF2B5EF4-FFF2-40B4-BE49-F238E27FC236}">
                <a16:creationId xmlns:a16="http://schemas.microsoft.com/office/drawing/2014/main" id="{B79622C8-714E-4A38-9CF7-0BE5D28430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48768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B6EDE8CF-2A55-4B58-9A87-E9211CFE9D8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rgbClr val="FF0000"/>
                </a:solidFill>
                <a:latin typeface="Copperplate Gothic Bold" pitchFamily="34" charset="0"/>
              </a:rPr>
              <a:t>3. Develop Ideas &amp; Potential Solutions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2BBD25B4-A0C3-435A-AA7D-9D9BD5B798D5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/>
              <a:t>Designers must ask questions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/>
              <a:t>Brainstorm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/>
              <a:t>Generate multiple ideas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/>
              <a:t>Consequences (intended and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/>
              <a:t>	unintended)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/>
              <a:t>Identify alternatives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/>
              <a:t>Consider constraints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/>
              <a:t>Consider limits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/>
              <a:t>Consider specifications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/>
              <a:t>Consider risks/benefits</a:t>
            </a:r>
          </a:p>
        </p:txBody>
      </p:sp>
      <p:pic>
        <p:nvPicPr>
          <p:cNvPr id="15364" name="Picture 6" descr="http://media2.newsobserver.com/smedia/2013/11/15/01/06/6lKnh.AuSt.156.jpeg">
            <a:extLst>
              <a:ext uri="{FF2B5EF4-FFF2-40B4-BE49-F238E27FC236}">
                <a16:creationId xmlns:a16="http://schemas.microsoft.com/office/drawing/2014/main" id="{97A3D775-3297-432C-93B2-C7385D85F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3276600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 descr="http://cache3.asset-cache.net/gc/99966661-chinese-girl-with-thought-bubble-in-classroom-gettyimages.jpg?v=1&amp;c=IWSAsset&amp;k=2&amp;d=PvWeHEx2Q%2BaLslGimyy%2BmKnOUFOUbZ0FwsvBk3EhWX8%3D">
            <a:extLst>
              <a:ext uri="{FF2B5EF4-FFF2-40B4-BE49-F238E27FC236}">
                <a16:creationId xmlns:a16="http://schemas.microsoft.com/office/drawing/2014/main" id="{2F540DE9-BDB3-4111-BBCE-C2CDFB0EA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4191000"/>
            <a:ext cx="1851025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A1C6F74-EEE9-4282-A971-BEDA7B5D6B41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  <a:latin typeface="Copperplate Gothic Bold" panose="020E0705020206020404" pitchFamily="34" charset="0"/>
              </a:rPr>
              <a:t>4. Refine &amp; Detail Ideas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30FDC72-7144-42EC-B535-45DA09B55F80}"/>
              </a:ext>
            </a:extLst>
          </p:cNvPr>
          <p:cNvSpPr>
            <a:spLocks noGrp="1" noRot="1"/>
          </p:cNvSpPr>
          <p:nvPr>
            <p:ph type="body" sz="half" idx="1"/>
          </p:nvPr>
        </p:nvSpPr>
        <p:spPr>
          <a:xfrm>
            <a:off x="228600" y="1905000"/>
            <a:ext cx="8613775" cy="4422775"/>
          </a:xfrm>
        </p:spPr>
        <p:txBody>
          <a:bodyPr/>
          <a:lstStyle/>
          <a:p>
            <a:pPr eaLnBrk="1" hangingPunct="1"/>
            <a:r>
              <a:rPr lang="en-US" altLang="en-US" sz="2800"/>
              <a:t>Sketches and drawings</a:t>
            </a:r>
          </a:p>
          <a:p>
            <a:pPr eaLnBrk="1" hangingPunct="1"/>
            <a:r>
              <a:rPr lang="en-US" altLang="en-US" sz="2800"/>
              <a:t>Combining/separating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  	ideas</a:t>
            </a:r>
          </a:p>
          <a:p>
            <a:pPr eaLnBrk="1" hangingPunct="1"/>
            <a:r>
              <a:rPr lang="en-US" altLang="en-US" sz="2800"/>
              <a:t>Assessing the potential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	of various ideas</a:t>
            </a:r>
          </a:p>
          <a:p>
            <a:pPr eaLnBrk="1" hangingPunct="1"/>
            <a:r>
              <a:rPr lang="en-US" altLang="en-US" sz="2800"/>
              <a:t>Generating specifications</a:t>
            </a:r>
          </a:p>
          <a:p>
            <a:pPr eaLnBrk="1" hangingPunct="1"/>
            <a:r>
              <a:rPr lang="en-US" altLang="en-US" sz="2800"/>
              <a:t>Idea selection</a:t>
            </a:r>
          </a:p>
          <a:p>
            <a:pPr eaLnBrk="1" hangingPunct="1"/>
            <a:r>
              <a:rPr lang="en-US" altLang="en-US" sz="2800"/>
              <a:t>Creating working and final drawings</a:t>
            </a:r>
          </a:p>
        </p:txBody>
      </p:sp>
      <p:pic>
        <p:nvPicPr>
          <p:cNvPr id="17412" name="Picture 5">
            <a:extLst>
              <a:ext uri="{FF2B5EF4-FFF2-40B4-BE49-F238E27FC236}">
                <a16:creationId xmlns:a16="http://schemas.microsoft.com/office/drawing/2014/main" id="{15E1365B-359C-4C44-B739-DCDE48638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2057400"/>
            <a:ext cx="4460875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AE23388-707F-40BE-B02F-E84F11F442EF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FF0000"/>
                </a:solidFill>
                <a:latin typeface="Copperplate Gothic Bold" panose="020E0705020206020404" pitchFamily="34" charset="0"/>
              </a:rPr>
              <a:t>5. Mock-ups, Models &amp; Prototypes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49DEC7D-66E2-469B-AC6C-0D3283D2FEB5}"/>
              </a:ext>
            </a:extLst>
          </p:cNvPr>
          <p:cNvSpPr>
            <a:spLocks noGrp="1" noRot="1"/>
          </p:cNvSpPr>
          <p:nvPr>
            <p:ph type="body" sz="half" idx="1"/>
          </p:nvPr>
        </p:nvSpPr>
        <p:spPr>
          <a:xfrm>
            <a:off x="381000" y="2057400"/>
            <a:ext cx="4194175" cy="4422775"/>
          </a:xfrm>
        </p:spPr>
        <p:txBody>
          <a:bodyPr/>
          <a:lstStyle/>
          <a:p>
            <a:pPr eaLnBrk="1" hangingPunct="1"/>
            <a:r>
              <a:rPr lang="en-US" altLang="en-US" sz="2800"/>
              <a:t>Planning (tools, energy, time, money)</a:t>
            </a:r>
          </a:p>
          <a:p>
            <a:pPr eaLnBrk="1" hangingPunct="1"/>
            <a:r>
              <a:rPr lang="en-US" altLang="en-US" sz="2800"/>
              <a:t>Gathering materials and resources</a:t>
            </a:r>
          </a:p>
          <a:p>
            <a:pPr eaLnBrk="1" hangingPunct="1"/>
            <a:r>
              <a:rPr lang="en-US" altLang="en-US" sz="2800"/>
              <a:t>Fabrication (models, prototypes)</a:t>
            </a:r>
          </a:p>
          <a:p>
            <a:pPr eaLnBrk="1" hangingPunct="1"/>
            <a:r>
              <a:rPr lang="en-US" altLang="en-US" sz="2800"/>
              <a:t>Refinement</a:t>
            </a:r>
          </a:p>
          <a:p>
            <a:pPr eaLnBrk="1" hangingPunct="1"/>
            <a:r>
              <a:rPr lang="en-US" altLang="en-US" sz="2800"/>
              <a:t>Testing</a:t>
            </a:r>
          </a:p>
        </p:txBody>
      </p:sp>
      <p:pic>
        <p:nvPicPr>
          <p:cNvPr id="18436" name="Picture 5">
            <a:extLst>
              <a:ext uri="{FF2B5EF4-FFF2-40B4-BE49-F238E27FC236}">
                <a16:creationId xmlns:a16="http://schemas.microsoft.com/office/drawing/2014/main" id="{B6CD6ADA-DAA4-4FFB-8E0C-2A45CCF30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1676400"/>
            <a:ext cx="34290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>
            <a:extLst>
              <a:ext uri="{FF2B5EF4-FFF2-40B4-BE49-F238E27FC236}">
                <a16:creationId xmlns:a16="http://schemas.microsoft.com/office/drawing/2014/main" id="{C65D50F0-3DDC-4DC5-9993-DE7D70283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25" y="4268788"/>
            <a:ext cx="3062288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 descr="http://sisdesigndepartment.files.wordpress.com/2013/09/wpid-20130906_115927.jpg">
            <a:extLst>
              <a:ext uri="{FF2B5EF4-FFF2-40B4-BE49-F238E27FC236}">
                <a16:creationId xmlns:a16="http://schemas.microsoft.com/office/drawing/2014/main" id="{D47D405E-0876-45C7-99CF-D82E4603A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3" y="4724400"/>
            <a:ext cx="2286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801CCEF-88B7-4256-B056-D0475D792916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FF0000"/>
                </a:solidFill>
                <a:latin typeface="Copperplate Gothic Bold" panose="020E0705020206020404" pitchFamily="34" charset="0"/>
              </a:rPr>
              <a:t>6. Evaluation &amp; Assessment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E483192-4A3B-4CA3-BC1A-D7139B0F803B}"/>
              </a:ext>
            </a:extLst>
          </p:cNvPr>
          <p:cNvSpPr>
            <a:spLocks noGrp="1" noRot="1"/>
          </p:cNvSpPr>
          <p:nvPr>
            <p:ph type="body" sz="half" idx="1"/>
          </p:nvPr>
        </p:nvSpPr>
        <p:spPr>
          <a:xfrm>
            <a:off x="457200" y="2133600"/>
            <a:ext cx="4194175" cy="38893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Testing the solution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Did the product/system solve the problem?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Evaluating the process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What could be changed in the future?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Is the proposed solution the simplest possible? </a:t>
            </a:r>
          </a:p>
        </p:txBody>
      </p:sp>
      <p:pic>
        <p:nvPicPr>
          <p:cNvPr id="19460" name="Picture 6" descr="http://3.bp.blogspot.com/_vrHOTkQzimU/TNeJE5vupaI/AAAAAAAABgI/Zj9qP-RCxaQ/s1600/IMG_3053.JPG">
            <a:extLst>
              <a:ext uri="{FF2B5EF4-FFF2-40B4-BE49-F238E27FC236}">
                <a16:creationId xmlns:a16="http://schemas.microsoft.com/office/drawing/2014/main" id="{9B5CD71A-993F-4C68-8CE3-15C7CD393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1371600"/>
            <a:ext cx="3419475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 descr="https://www.questacon.edu.au/sites/default/files/assets/qtlc/assets/images/QTLC-061-930w.jpg">
            <a:extLst>
              <a:ext uri="{FF2B5EF4-FFF2-40B4-BE49-F238E27FC236}">
                <a16:creationId xmlns:a16="http://schemas.microsoft.com/office/drawing/2014/main" id="{6C01C190-E832-47FA-97A4-55EC6DB19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4078288"/>
            <a:ext cx="3952875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2652447-A9D4-4049-8A39-2EF4C942805E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  <a:latin typeface="Copperplate Gothic Bold" panose="020E0705020206020404" pitchFamily="34" charset="0"/>
              </a:rPr>
              <a:t>7. Communication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FC39CAB-A1E3-4261-B8E5-C5F7B895A8C3}"/>
              </a:ext>
            </a:extLst>
          </p:cNvPr>
          <p:cNvSpPr>
            <a:spLocks noGrp="1" noRot="1"/>
          </p:cNvSpPr>
          <p:nvPr>
            <p:ph type="body" sz="half" idx="1"/>
          </p:nvPr>
        </p:nvSpPr>
        <p:spPr>
          <a:xfrm>
            <a:off x="138113" y="1371600"/>
            <a:ext cx="8839200" cy="4422775"/>
          </a:xfrm>
        </p:spPr>
        <p:txBody>
          <a:bodyPr/>
          <a:lstStyle/>
          <a:p>
            <a:pPr eaLnBrk="1" hangingPunct="1"/>
            <a:r>
              <a:rPr lang="en-US" altLang="en-US" sz="2800"/>
              <a:t>Recording and presenting the idea</a:t>
            </a:r>
          </a:p>
          <a:p>
            <a:pPr lvl="1" eaLnBrk="1" hangingPunct="1"/>
            <a:r>
              <a:rPr lang="en-US" altLang="en-US" sz="2400"/>
              <a:t>Drawings, sketches, graphs, materials lists</a:t>
            </a:r>
          </a:p>
          <a:p>
            <a:pPr eaLnBrk="1" hangingPunct="1"/>
            <a:r>
              <a:rPr lang="en-US" altLang="en-US" sz="2800"/>
              <a:t>Documentation of:</a:t>
            </a:r>
          </a:p>
          <a:p>
            <a:pPr lvl="1" eaLnBrk="1" hangingPunct="1"/>
            <a:r>
              <a:rPr lang="en-US" altLang="en-US" sz="2400"/>
              <a:t>Major steps</a:t>
            </a:r>
          </a:p>
          <a:p>
            <a:pPr lvl="1" eaLnBrk="1" hangingPunct="1"/>
            <a:r>
              <a:rPr lang="en-US" altLang="en-US" sz="2400"/>
              <a:t>Materials/techniques used</a:t>
            </a:r>
          </a:p>
          <a:p>
            <a:pPr lvl="1" eaLnBrk="1" hangingPunct="1"/>
            <a:r>
              <a:rPr lang="en-US" altLang="en-US" sz="2400"/>
              <a:t>Discarded ideas</a:t>
            </a:r>
          </a:p>
          <a:p>
            <a:pPr eaLnBrk="1" hangingPunct="1"/>
            <a:r>
              <a:rPr lang="en-US" altLang="en-US" sz="2800"/>
              <a:t>Demonstration of proposed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	solution</a:t>
            </a:r>
          </a:p>
          <a:p>
            <a:pPr eaLnBrk="1" hangingPunct="1"/>
            <a:r>
              <a:rPr lang="en-US" altLang="en-US" sz="2800"/>
              <a:t>Future changes/ideas</a:t>
            </a:r>
          </a:p>
        </p:txBody>
      </p:sp>
      <p:pic>
        <p:nvPicPr>
          <p:cNvPr id="20484" name="Picture 6">
            <a:extLst>
              <a:ext uri="{FF2B5EF4-FFF2-40B4-BE49-F238E27FC236}">
                <a16:creationId xmlns:a16="http://schemas.microsoft.com/office/drawing/2014/main" id="{ED3CF53D-B917-467C-A3B3-BA56EDEA5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2209800"/>
            <a:ext cx="24384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http://2.bp.blogspot.com/-m1TljZnN9ZE/UHf8M_lgIcI/AAAAAAAAAHw/jFVzJdoeJi4/s1600/CIMG8207.JPG">
            <a:extLst>
              <a:ext uri="{FF2B5EF4-FFF2-40B4-BE49-F238E27FC236}">
                <a16:creationId xmlns:a16="http://schemas.microsoft.com/office/drawing/2014/main" id="{A2267FDC-03BA-49C9-9A93-E97DB4F4D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r="10072"/>
          <a:stretch>
            <a:fillRect/>
          </a:stretch>
        </p:blipFill>
        <p:spPr bwMode="auto">
          <a:xfrm>
            <a:off x="5029200" y="4191000"/>
            <a:ext cx="2446338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0551EF2-C9EE-470A-88BD-D7D259BDCBB2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81000" y="-15082"/>
            <a:ext cx="8510588" cy="1325563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FF0000"/>
                </a:solidFill>
                <a:latin typeface="Copperplate Gothic Bold" panose="020E0705020206020404" pitchFamily="34" charset="0"/>
              </a:rPr>
              <a:t>Why use Design Activities?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5E4DCF6-2BEE-49D7-9016-1B84571215B5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301625" y="1447800"/>
            <a:ext cx="62515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Reinforces course content/previous learning</a:t>
            </a:r>
          </a:p>
          <a:p>
            <a:pPr eaLnBrk="1" hangingPunct="1"/>
            <a:r>
              <a:rPr lang="en-US" altLang="en-US" sz="2800" dirty="0"/>
              <a:t>Forces students to apply recently learned  information (to solve a real problem)</a:t>
            </a:r>
          </a:p>
          <a:p>
            <a:pPr eaLnBrk="1" hangingPunct="1"/>
            <a:r>
              <a:rPr lang="en-US" altLang="en-US" sz="2800" dirty="0"/>
              <a:t>Requires clear written/oral communication</a:t>
            </a:r>
          </a:p>
          <a:p>
            <a:pPr eaLnBrk="1" hangingPunct="1"/>
            <a:r>
              <a:rPr lang="en-US" altLang="en-US" sz="2800" dirty="0"/>
              <a:t>Requires team work (collaboration)</a:t>
            </a:r>
          </a:p>
          <a:p>
            <a:pPr eaLnBrk="1" hangingPunct="1"/>
            <a:r>
              <a:rPr lang="en-US" altLang="en-US" sz="2800" dirty="0"/>
              <a:t>Welcomes curiosity/rewards creativity</a:t>
            </a:r>
          </a:p>
          <a:p>
            <a:pPr eaLnBrk="1" hangingPunct="1"/>
            <a:r>
              <a:rPr lang="en-US" altLang="en-US" sz="2800" dirty="0"/>
              <a:t>Requires transferability and application of knowledge – not just memorization </a:t>
            </a:r>
          </a:p>
          <a:p>
            <a:pPr eaLnBrk="1" hangingPunct="1"/>
            <a:endParaRPr lang="en-US" altLang="en-US" sz="2800" dirty="0"/>
          </a:p>
        </p:txBody>
      </p:sp>
      <p:pic>
        <p:nvPicPr>
          <p:cNvPr id="23556" name="Picture 2" descr="http://www.towson.edu/fcsm/community_engagement/engineering%20education/programs/seas/images/SEAS_1.jpg">
            <a:extLst>
              <a:ext uri="{FF2B5EF4-FFF2-40B4-BE49-F238E27FC236}">
                <a16:creationId xmlns:a16="http://schemas.microsoft.com/office/drawing/2014/main" id="{7C46AC0E-7DE8-418A-B9F9-E42E5F252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1752600"/>
            <a:ext cx="26352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http://www.nextbigwhat.com/wp-content/uploads/2010/03/TechKids.jpg">
            <a:extLst>
              <a:ext uri="{FF2B5EF4-FFF2-40B4-BE49-F238E27FC236}">
                <a16:creationId xmlns:a16="http://schemas.microsoft.com/office/drawing/2014/main" id="{210571D1-9CF5-47FE-A1C6-70F64A7C6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4090987"/>
            <a:ext cx="2384425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4D34DB9-CCEA-4ACD-94D0-EA1219A8B140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82550" y="76200"/>
            <a:ext cx="9067800" cy="841375"/>
          </a:xfrm>
        </p:spPr>
        <p:txBody>
          <a:bodyPr/>
          <a:lstStyle/>
          <a:p>
            <a:pPr eaLnBrk="1" hangingPunct="1"/>
            <a:r>
              <a:rPr lang="en-US" altLang="en-US" sz="3000">
                <a:solidFill>
                  <a:srgbClr val="FF0000"/>
                </a:solidFill>
                <a:latin typeface="Copperplate Gothic Bold" panose="020E0705020206020404" pitchFamily="34" charset="0"/>
              </a:rPr>
              <a:t>Characteristics of Successful Designs</a:t>
            </a:r>
          </a:p>
        </p:txBody>
      </p:sp>
      <p:pic>
        <p:nvPicPr>
          <p:cNvPr id="21507" name="Picture 5" descr="http://stuffo.hswstatic.com/geniusstuff/wp-content/uploads/sites/42/2013/07/inventions-changed-world-600x350.jpg">
            <a:extLst>
              <a:ext uri="{FF2B5EF4-FFF2-40B4-BE49-F238E27FC236}">
                <a16:creationId xmlns:a16="http://schemas.microsoft.com/office/drawing/2014/main" id="{9664EA47-7BA2-4008-8C43-4DC352588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5143" r="53" b="24573"/>
          <a:stretch>
            <a:fillRect/>
          </a:stretch>
        </p:blipFill>
        <p:spPr bwMode="auto">
          <a:xfrm>
            <a:off x="3432175" y="5181600"/>
            <a:ext cx="57118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3">
            <a:extLst>
              <a:ext uri="{FF2B5EF4-FFF2-40B4-BE49-F238E27FC236}">
                <a16:creationId xmlns:a16="http://schemas.microsoft.com/office/drawing/2014/main" id="{3CFE4B28-616B-4CCB-A304-B0781609BBBD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228600" y="835025"/>
            <a:ext cx="8540750" cy="4422775"/>
          </a:xfrm>
        </p:spPr>
        <p:txBody>
          <a:bodyPr/>
          <a:lstStyle/>
          <a:p>
            <a:pPr eaLnBrk="1" hangingPunct="1"/>
            <a:r>
              <a:rPr lang="en-US" altLang="en-US" u="sng"/>
              <a:t>Product Quality</a:t>
            </a:r>
            <a:r>
              <a:rPr lang="en-US" altLang="en-US"/>
              <a:t>: Is it reliable? Does it meet the needs of the consumer? </a:t>
            </a:r>
          </a:p>
          <a:p>
            <a:pPr eaLnBrk="1" hangingPunct="1"/>
            <a:r>
              <a:rPr lang="en-US" altLang="en-US" u="sng"/>
              <a:t>Product Cost</a:t>
            </a:r>
            <a:r>
              <a:rPr lang="en-US" altLang="en-US"/>
              <a:t>: Cost = Profit </a:t>
            </a:r>
          </a:p>
          <a:p>
            <a:pPr eaLnBrk="1" hangingPunct="1"/>
            <a:r>
              <a:rPr lang="en-US" altLang="en-US" u="sng"/>
              <a:t>Development Time</a:t>
            </a:r>
            <a:r>
              <a:rPr lang="en-US" altLang="en-US"/>
              <a:t>: Time = Competitiveness</a:t>
            </a:r>
          </a:p>
          <a:p>
            <a:pPr eaLnBrk="1" hangingPunct="1"/>
            <a:r>
              <a:rPr lang="en-US" altLang="en-US" u="sng"/>
              <a:t>Development Cost</a:t>
            </a:r>
            <a:r>
              <a:rPr lang="en-US" altLang="en-US"/>
              <a:t>: What was spent to develop the product?</a:t>
            </a:r>
          </a:p>
          <a:p>
            <a:pPr eaLnBrk="1" hangingPunct="1"/>
            <a:r>
              <a:rPr lang="en-US" altLang="en-US" u="sng"/>
              <a:t>Development Capability</a:t>
            </a:r>
            <a:r>
              <a:rPr lang="en-US" altLang="en-US"/>
              <a:t>: Did the team learn something during the design process?</a:t>
            </a:r>
          </a:p>
        </p:txBody>
      </p:sp>
      <p:pic>
        <p:nvPicPr>
          <p:cNvPr id="21509" name="Picture 7" descr="http://davidmcbee.com/wp-content/uploads/2011/10/cell-phone-evolution-iphone.jpg">
            <a:extLst>
              <a:ext uri="{FF2B5EF4-FFF2-40B4-BE49-F238E27FC236}">
                <a16:creationId xmlns:a16="http://schemas.microsoft.com/office/drawing/2014/main" id="{55717E63-21D3-4F97-87AF-0173D5807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327660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BF5A33F-E318-4DE7-B535-6A12C64765D0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304800" y="504825"/>
            <a:ext cx="851058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Copperplate Gothic Bold" panose="020E0705020206020404" pitchFamily="34" charset="0"/>
              </a:rPr>
              <a:t>Role of the Instructor During Design Activities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009D9C5-E7FE-4D35-BFE7-C6B09D577400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685800" y="22098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Providing the foundation for learning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Determining  content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Developing design problems for solving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Asking probing questions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Serving as a resource person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Facilitating collaboration among teams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BF5A33F-E318-4DE7-B535-6A12C64765D0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304800" y="504825"/>
            <a:ext cx="851058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Copperplate Gothic Bold" panose="020E0705020206020404" pitchFamily="34" charset="0"/>
              </a:rPr>
              <a:t>The engineering design journal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009D9C5-E7FE-4D35-BFE7-C6B09D577400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7620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Requires students to use the engineering design process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Compels students to document their creative process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Encourages brainstorming, collaboration, and innovation/invention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Fosters teaming capability - Did the team learn something during the design process?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Forces contribution from all team members.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20244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C698D5-2D08-477F-91A1-B2B1EE49C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190" y="76619"/>
            <a:ext cx="5047619" cy="6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72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teamchicago.files.wordpress.com/2014/02/science-and-engineering-practices.jpg">
            <a:extLst>
              <a:ext uri="{FF2B5EF4-FFF2-40B4-BE49-F238E27FC236}">
                <a16:creationId xmlns:a16="http://schemas.microsoft.com/office/drawing/2014/main" id="{596C44BF-54BE-4BB3-B3BD-112878611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28650"/>
            <a:ext cx="733425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https://encrypted-tbn0.gstatic.com/images?q=tbn:ANd9GcRvFXxxLm0Hj-eP6c3A5it-JGsIfVT8m6zQodi14eejaummEcH1">
            <a:extLst>
              <a:ext uri="{FF2B5EF4-FFF2-40B4-BE49-F238E27FC236}">
                <a16:creationId xmlns:a16="http://schemas.microsoft.com/office/drawing/2014/main" id="{F292202B-D018-4A18-9B47-12DF25615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7" t="14467" r="22601" b="13310"/>
          <a:stretch>
            <a:fillRect/>
          </a:stretch>
        </p:blipFill>
        <p:spPr bwMode="auto">
          <a:xfrm>
            <a:off x="7162800" y="5753100"/>
            <a:ext cx="1828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http://ela-ccss.pds-hrd.wikispaces.net/space/showlogo/1404178450/logo.png">
            <a:extLst>
              <a:ext uri="{FF2B5EF4-FFF2-40B4-BE49-F238E27FC236}">
                <a16:creationId xmlns:a16="http://schemas.microsoft.com/office/drawing/2014/main" id="{4548722B-2828-4C92-9A53-77C339D38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659063"/>
            <a:ext cx="21748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B53CF3D-C5B9-47CB-BC32-3D13A09CF858}"/>
              </a:ext>
            </a:extLst>
          </p:cNvPr>
          <p:cNvCxnSpPr/>
          <p:nvPr/>
        </p:nvCxnSpPr>
        <p:spPr>
          <a:xfrm flipH="1">
            <a:off x="5943600" y="3200400"/>
            <a:ext cx="762000" cy="2905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0DD2836-CDD7-4D49-ADBB-5C556595EFF8}"/>
              </a:ext>
            </a:extLst>
          </p:cNvPr>
          <p:cNvCxnSpPr/>
          <p:nvPr/>
        </p:nvCxnSpPr>
        <p:spPr>
          <a:xfrm flipH="1">
            <a:off x="6705600" y="3438525"/>
            <a:ext cx="762000" cy="2905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2EDC572-7DCF-4210-A524-BB3CFBC70199}"/>
              </a:ext>
            </a:extLst>
          </p:cNvPr>
          <p:cNvCxnSpPr/>
          <p:nvPr/>
        </p:nvCxnSpPr>
        <p:spPr>
          <a:xfrm flipH="1">
            <a:off x="6477000" y="3438525"/>
            <a:ext cx="1600200" cy="1590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CBC0FC-C33A-4CE5-9D01-037229E565EC}"/>
              </a:ext>
            </a:extLst>
          </p:cNvPr>
          <p:cNvCxnSpPr/>
          <p:nvPr/>
        </p:nvCxnSpPr>
        <p:spPr>
          <a:xfrm flipH="1">
            <a:off x="5957888" y="3438525"/>
            <a:ext cx="2805112" cy="22526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F8350D7-41EB-4EA3-A63D-60A4997E4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3794"/>
            <a:ext cx="5193257" cy="6781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A7B7613-E56A-472A-B455-08DD171AB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307" y="533400"/>
            <a:ext cx="3759942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Unprotected Admin\Desktop\STEM Project Pics (Shaw)\IMG_8105.jpg">
            <a:extLst>
              <a:ext uri="{FF2B5EF4-FFF2-40B4-BE49-F238E27FC236}">
                <a16:creationId xmlns:a16="http://schemas.microsoft.com/office/drawing/2014/main" id="{CAE53ECB-F4F2-4023-AECF-E286D11F1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990" y="4207638"/>
            <a:ext cx="3142575" cy="209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886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761B46-C938-40AF-A541-A5562B4E8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02" y="762000"/>
            <a:ext cx="4153203" cy="54955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8E175E-FD88-4643-AE8B-C3C64D2EF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982" y="1095380"/>
            <a:ext cx="3734018" cy="498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7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AB48F91-D5EA-44F5-BEF9-E1DDE61E650E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  <a:latin typeface="Copperplate Gothic Bold" panose="020E0705020206020404" pitchFamily="34" charset="0"/>
              </a:rPr>
              <a:t>Engineering Design</a:t>
            </a:r>
            <a:r>
              <a:rPr lang="en-US" altLang="en-US"/>
              <a:t> 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77FB468-4F0D-401F-92AA-1C5C7E52D892}"/>
              </a:ext>
            </a:extLst>
          </p:cNvPr>
          <p:cNvSpPr>
            <a:spLocks noGrp="1" noRot="1"/>
          </p:cNvSpPr>
          <p:nvPr>
            <p:ph type="body" sz="half" idx="1"/>
          </p:nvPr>
        </p:nvSpPr>
        <p:spPr>
          <a:xfrm>
            <a:off x="301625" y="1676400"/>
            <a:ext cx="8613775" cy="4422775"/>
          </a:xfrm>
        </p:spPr>
        <p:txBody>
          <a:bodyPr/>
          <a:lstStyle/>
          <a:p>
            <a:pPr marL="465138" indent="-465138" eaLnBrk="1" hangingPunct="1"/>
            <a:r>
              <a:rPr lang="en-US" altLang="en-US" sz="2800" dirty="0"/>
              <a:t>“Design” is to Technology &amp; Engineering as “Inquiry” is to Science and “Reading/Writing” are to Language Arts</a:t>
            </a:r>
            <a:endParaRPr lang="en-US" altLang="en-US" sz="2800" dirty="0">
              <a:solidFill>
                <a:srgbClr val="E41D08"/>
              </a:solidFill>
            </a:endParaRPr>
          </a:p>
          <a:p>
            <a:pPr marL="465138" indent="-465138" eaLnBrk="1" hangingPunct="1"/>
            <a:r>
              <a:rPr lang="en-US" altLang="en-US" sz="2800" dirty="0"/>
              <a:t>Design is the core problem solving process</a:t>
            </a:r>
          </a:p>
          <a:p>
            <a:pPr marL="465138" indent="-465138" eaLnBrk="1" hangingPunct="1"/>
            <a:r>
              <a:rPr lang="en-US" altLang="en-US" sz="2800" dirty="0"/>
              <a:t>Design problem solving extends learning beyond the classroom</a:t>
            </a:r>
          </a:p>
        </p:txBody>
      </p:sp>
      <p:pic>
        <p:nvPicPr>
          <p:cNvPr id="7172" name="Picture 4" descr="Mainpic1">
            <a:extLst>
              <a:ext uri="{FF2B5EF4-FFF2-40B4-BE49-F238E27FC236}">
                <a16:creationId xmlns:a16="http://schemas.microsoft.com/office/drawing/2014/main" id="{5219A1F3-510A-4567-962C-3B5B25F8CE8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4876800"/>
            <a:ext cx="7927975" cy="179705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FC63DAA-B2DA-4680-A0D2-FB1EF8D2B81A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  <a:latin typeface="Copperplate Gothic Bold" panose="020E0705020206020404" pitchFamily="34" charset="0"/>
              </a:rPr>
              <a:t>The Design Loop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3C6352D-98BB-4A25-9014-827E5D107473}"/>
              </a:ext>
            </a:extLst>
          </p:cNvPr>
          <p:cNvSpPr>
            <a:spLocks noGrp="1" noRot="1"/>
          </p:cNvSpPr>
          <p:nvPr>
            <p:ph type="body" sz="half" idx="1"/>
          </p:nvPr>
        </p:nvSpPr>
        <p:spPr>
          <a:xfrm>
            <a:off x="457200" y="1905000"/>
            <a:ext cx="4419600" cy="4678363"/>
          </a:xfrm>
        </p:spPr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en-US" altLang="en-US" sz="2400" u="sng"/>
              <a:t>Different tasks to be completed</a:t>
            </a:r>
          </a:p>
          <a:p>
            <a:pPr marL="914400" lvl="1" indent="-457200" eaLnBrk="1" hangingPunct="1"/>
            <a:r>
              <a:rPr lang="en-US" altLang="en-US" sz="2000"/>
              <a:t>Suggested, rather than prescriptive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400"/>
              <a:t>Identify the problem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400"/>
              <a:t>Investigating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400"/>
              <a:t>Developing ideas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400"/>
              <a:t>Refining the idea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400"/>
              <a:t>Modeling/prototyping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400"/>
              <a:t>Evaluating/assessing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400"/>
              <a:t>Communicating</a:t>
            </a:r>
          </a:p>
        </p:txBody>
      </p:sp>
      <p:graphicFrame>
        <p:nvGraphicFramePr>
          <p:cNvPr id="8196" name="Object 4">
            <a:extLst>
              <a:ext uri="{FF2B5EF4-FFF2-40B4-BE49-F238E27FC236}">
                <a16:creationId xmlns:a16="http://schemas.microsoft.com/office/drawing/2014/main" id="{4FFFFEF6-4684-4789-BBD2-716D33AD5188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4114800" y="3167063"/>
          <a:ext cx="4724400" cy="337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Photo Editor Photo" r:id="rId3" imgW="5334462" imgH="3809524" progId="MSPhotoEd.3">
                  <p:embed/>
                </p:oleObj>
              </mc:Choice>
              <mc:Fallback>
                <p:oleObj name="Photo Editor Photo" r:id="rId3" imgW="5334462" imgH="3809524" progId="MSPhotoEd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167063"/>
                        <a:ext cx="4724400" cy="337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:\UA Spring 2013\TEED 5023\Design Loop Complete.jpg">
            <a:extLst>
              <a:ext uri="{FF2B5EF4-FFF2-40B4-BE49-F238E27FC236}">
                <a16:creationId xmlns:a16="http://schemas.microsoft.com/office/drawing/2014/main" id="{00666484-A7FD-404A-B6EF-A7D8D3AF0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52400"/>
            <a:ext cx="699770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9CB594C9-FCA2-4628-9BAC-3D096EE41B11}"/>
              </a:ext>
            </a:extLst>
          </p:cNvPr>
          <p:cNvSpPr/>
          <p:nvPr/>
        </p:nvSpPr>
        <p:spPr>
          <a:xfrm>
            <a:off x="4572000" y="5029200"/>
            <a:ext cx="25146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0" name="TextBox 2">
            <a:extLst>
              <a:ext uri="{FF2B5EF4-FFF2-40B4-BE49-F238E27FC236}">
                <a16:creationId xmlns:a16="http://schemas.microsoft.com/office/drawing/2014/main" id="{4F4B43F9-17D6-425F-AC97-59F769A64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810125"/>
            <a:ext cx="1676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Missing the build, design, or creation stage/step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>
            <a:extLst>
              <a:ext uri="{FF2B5EF4-FFF2-40B4-BE49-F238E27FC236}">
                <a16:creationId xmlns:a16="http://schemas.microsoft.com/office/drawing/2014/main" id="{F2F0EE33-21AA-4730-9CA6-211A8B4E6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609600"/>
            <a:ext cx="7735887" cy="534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>
            <a:extLst>
              <a:ext uri="{FF2B5EF4-FFF2-40B4-BE49-F238E27FC236}">
                <a16:creationId xmlns:a16="http://schemas.microsoft.com/office/drawing/2014/main" id="{B1C19AB9-8897-4743-B6AA-3343805BE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917575"/>
            <a:ext cx="4248150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84C887B-D0E9-41F3-BF73-3FB63B40A324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FF0000"/>
                </a:solidFill>
                <a:latin typeface="Copperplate Gothic Bold" panose="020E0705020206020404" pitchFamily="34" charset="0"/>
              </a:rPr>
              <a:t>1. Understand the Problem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7796C31-AE5F-456E-B5DD-72523F4BEC0E}"/>
              </a:ext>
            </a:extLst>
          </p:cNvPr>
          <p:cNvSpPr>
            <a:spLocks noGrp="1" noRot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Before attempting to solve the problem, we must:</a:t>
            </a:r>
          </a:p>
          <a:p>
            <a:pPr lvl="1" eaLnBrk="1" hangingPunct="1"/>
            <a:r>
              <a:rPr lang="en-US" altLang="en-US" sz="2400"/>
              <a:t>Analyze the situation</a:t>
            </a:r>
          </a:p>
          <a:p>
            <a:pPr lvl="1" eaLnBrk="1" hangingPunct="1"/>
            <a:r>
              <a:rPr lang="en-US" altLang="en-US" sz="2400"/>
              <a:t>Determine “what is the actual problem?”</a:t>
            </a:r>
          </a:p>
          <a:p>
            <a:pPr lvl="1" eaLnBrk="1" hangingPunct="1"/>
            <a:r>
              <a:rPr lang="en-US" altLang="en-US" sz="2400"/>
              <a:t>Define the problem </a:t>
            </a:r>
          </a:p>
          <a:p>
            <a:pPr lvl="1" eaLnBrk="1" hangingPunct="1"/>
            <a:r>
              <a:rPr lang="en-US" altLang="en-US" sz="2400"/>
              <a:t>Understand the problem</a:t>
            </a:r>
          </a:p>
        </p:txBody>
      </p:sp>
      <p:pic>
        <p:nvPicPr>
          <p:cNvPr id="12292" name="Picture 6">
            <a:extLst>
              <a:ext uri="{FF2B5EF4-FFF2-40B4-BE49-F238E27FC236}">
                <a16:creationId xmlns:a16="http://schemas.microsoft.com/office/drawing/2014/main" id="{EDD0866F-75AF-44B5-B8AF-E5DCC5599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76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http://appraisalnewsonline.typepad.com/photos/uncategorized/2008/09/27/confused_3_3.jpg">
            <a:extLst>
              <a:ext uri="{FF2B5EF4-FFF2-40B4-BE49-F238E27FC236}">
                <a16:creationId xmlns:a16="http://schemas.microsoft.com/office/drawing/2014/main" id="{A582C9F5-4F32-40DE-991B-DC3B25E86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41838"/>
            <a:ext cx="38100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B578918-2D17-47D1-A190-7951AF30AA82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FF0000"/>
                </a:solidFill>
                <a:latin typeface="Copperplate Gothic Bold" panose="020E0705020206020404" pitchFamily="34" charset="0"/>
              </a:rPr>
              <a:t>2. Investigate the Problem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C14368A3-7742-4EAA-9A97-1D8E140198E2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52400" y="1524000"/>
            <a:ext cx="8689975" cy="442277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/>
              <a:t>Explore possible alternative solutions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/>
              <a:t>Conduct research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000"/>
              <a:t>Past experiences and knowledge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000"/>
              <a:t>Observations (examine similar problems/solutions)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000"/>
              <a:t>Discussions with people who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/>
              <a:t>    have faced similar problems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/>
              <a:t>   (interviews, telephone calls,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/>
              <a:t>   e-mail)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000"/>
              <a:t>Search for new information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/>
              <a:t>   (books, Internet, search of 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/>
              <a:t>   similar products)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000"/>
              <a:t>Explore community resources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/>
              <a:t>   (shops, businesses, museums,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/>
              <a:t>   industries) </a:t>
            </a:r>
          </a:p>
        </p:txBody>
      </p:sp>
      <p:pic>
        <p:nvPicPr>
          <p:cNvPr id="13316" name="Picture 5">
            <a:extLst>
              <a:ext uri="{FF2B5EF4-FFF2-40B4-BE49-F238E27FC236}">
                <a16:creationId xmlns:a16="http://schemas.microsoft.com/office/drawing/2014/main" id="{B3817ECE-6495-40B2-939A-7570E3B07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7600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Research Awareness Month is coming soon...stay tuned!">
            <a:extLst>
              <a:ext uri="{FF2B5EF4-FFF2-40B4-BE49-F238E27FC236}">
                <a16:creationId xmlns:a16="http://schemas.microsoft.com/office/drawing/2014/main" id="{95FFD255-3F9A-4330-AE56-0B7F5F5AA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0"/>
            <a:ext cx="18573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2178</TotalTime>
  <Words>563</Words>
  <Application>Microsoft Office PowerPoint</Application>
  <PresentationFormat>On-screen Show (4:3)</PresentationFormat>
  <Paragraphs>118</Paragraphs>
  <Slides>22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Copperplate Gothic Bold</vt:lpstr>
      <vt:lpstr>Wingdings</vt:lpstr>
      <vt:lpstr>Office Theme</vt:lpstr>
      <vt:lpstr>Photo Editor Photo</vt:lpstr>
      <vt:lpstr>The Design Process</vt:lpstr>
      <vt:lpstr>PowerPoint Presentation</vt:lpstr>
      <vt:lpstr>Engineering Design </vt:lpstr>
      <vt:lpstr>The Design Loop</vt:lpstr>
      <vt:lpstr>PowerPoint Presentation</vt:lpstr>
      <vt:lpstr>PowerPoint Presentation</vt:lpstr>
      <vt:lpstr>PowerPoint Presentation</vt:lpstr>
      <vt:lpstr>1. Understand the Problem</vt:lpstr>
      <vt:lpstr>2. Investigate the Problem</vt:lpstr>
      <vt:lpstr>3. Develop Ideas &amp; Potential Solutions</vt:lpstr>
      <vt:lpstr>4. Refine &amp; Detail Ideas</vt:lpstr>
      <vt:lpstr>5. Mock-ups, Models &amp; Prototypes</vt:lpstr>
      <vt:lpstr>6. Evaluation &amp; Assessment</vt:lpstr>
      <vt:lpstr>7. Communication</vt:lpstr>
      <vt:lpstr>Why use Design Activities?</vt:lpstr>
      <vt:lpstr>Characteristics of Successful Designs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Illinois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Model #302 telephone designed by Henry Dreyfuss for Bell remained the standard tabletop phone unit in America for decades.</dc:title>
  <dc:creator>daugherty</dc:creator>
  <cp:lastModifiedBy>Vinson R. Carter</cp:lastModifiedBy>
  <cp:revision>49</cp:revision>
  <dcterms:created xsi:type="dcterms:W3CDTF">2003-07-02T15:00:26Z</dcterms:created>
  <dcterms:modified xsi:type="dcterms:W3CDTF">2022-09-05T17:23:08Z</dcterms:modified>
</cp:coreProperties>
</file>