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85" r:id="rId2"/>
    <p:sldId id="278" r:id="rId3"/>
    <p:sldId id="280" r:id="rId4"/>
    <p:sldId id="279" r:id="rId5"/>
    <p:sldId id="281" r:id="rId6"/>
    <p:sldId id="282" r:id="rId7"/>
    <p:sldId id="286" r:id="rId8"/>
    <p:sldId id="287" r:id="rId9"/>
    <p:sldId id="288" r:id="rId10"/>
    <p:sldId id="291" r:id="rId11"/>
    <p:sldId id="292" r:id="rId12"/>
    <p:sldId id="293" r:id="rId13"/>
    <p:sldId id="290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122A71-F4EA-4804-B285-1AC57F4C317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CECC6B3-F792-4B48-BE9D-9E30E737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186DD8-0316-3E42-BAFF-640573AA89B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896DFAD-1B88-7046-989C-AA72C97D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0DB9-C297-4524-B1C4-2E5D1E1CD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B7B9C-A929-4172-8CD2-B158E9FB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DD53-B8CB-4ED8-A0F9-446EEE1E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E731-A6AA-41C1-BB44-D010283B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E285-1D5F-4E44-B9D7-A86DA3B9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75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707E-953C-4F0A-9E7A-8ACD6376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07D67-103C-461E-9072-A8CF876EA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6A572-F936-476B-8572-AD58A594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1A55-BA83-418F-A696-D99E221B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BF10-5C48-423A-AFE9-ABE4BE17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91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2A643-F51E-4421-A015-9CAE6730A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19843-FD45-40E0-BC5B-D60C2B5D1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8D2D0-E2EB-47AE-892E-447A97FE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FEB77-7152-47F7-96A7-62C9FF56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77E77-136F-452A-93E2-EC44874A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5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33-FE89-41C4-A95C-005A0605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48C5-1498-4AEF-828D-5EF1E3EF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F2967-EFD7-42F4-BFB7-7476B163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5133-2948-4B62-ACA4-01C5059C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F43A-9465-43CF-B774-57A37032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9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4044-9651-4655-992E-47270088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207B1-4CE2-4113-BA3C-99DEB7991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6031-8189-421A-BCC9-4FD100D3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C549B-339A-402F-AE2B-E01DF771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04BB0-DB42-4873-8E46-D1E68BD7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0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36B9-7D78-496A-BDB4-DE0B7DC6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1E66-A405-4F52-B1B7-5EE99F0D1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D078-9803-4D6B-9DA1-6F9C0061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A7346-E9FC-491B-BB58-5132361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BD78-F2F8-44A9-8E56-C740C1EB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595A0-7DEC-4841-BAED-790CAF9E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B94-F4C5-467A-887D-EB2016C3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6E04-26C5-4D05-B07D-FA03C5BC8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1E8AC-DF57-4413-BF6B-CC1A0100E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C0E70-D03B-42D1-BE2A-C11F1D0FB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47359-40A8-4914-B8FA-C4C3AEDD7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61EA4-3B2E-4534-A739-34427E06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CD664-83ED-421A-A1D8-7B9AF0CF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56A0E-FEED-4997-BF4E-98A60807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9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7DF4-2995-4743-A750-5EC91F4D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1135F-7566-41F3-9495-74EC0B2A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0545E-0FA7-469A-BD93-613DC482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53106-4737-4E6A-A623-922470D6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2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947CF-287D-4B1E-95B9-08BCCD4C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B02F3-F6D8-4C0D-BEA5-F9F9185F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1FB83-0FB4-4807-A8AA-078037C0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6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91DB-1BA1-4DCF-B13A-E90FAE2A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CB0E-AA94-45EF-8576-F8FB05CC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25BBC-7A7D-4364-B5BC-96229E29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345FB-EA23-49AB-B991-C0BAFE2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50183-3835-4EBA-B700-AEAB1098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B8E20-C400-4D72-98C3-8CC43FCE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0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E65E-CABC-4C86-B0E3-64DD1ECE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59F32-DBFE-4CFD-A7C6-8B221B555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5E6AA-FD8C-469A-9CC1-07F168FBA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0243C-0DFD-4AB6-85F2-5CA91093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2DC66-38DB-4039-99B7-726FBA76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0D812-51BA-4938-9F5A-51DC2ADA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47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B41B6-748E-4E6D-8BC8-4EA7E67F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CC0AF-896B-475C-862E-A06F5988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141B-F99A-4D76-BC9B-C0878571C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F892-19EE-42FD-9308-E8BFE8DF5166}" type="datetimeFigureOut">
              <a:rPr lang="en-US" smtClean="0">
                <a:latin typeface="Arial"/>
              </a:rPr>
              <a:pPr/>
              <a:t>10/21/2022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0D70-AD46-4E81-B581-680F4E550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C0A40-06EC-465E-BC15-10F5C7F0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95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Technical/Procedural Problem Solving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Another Type of Problem Solving</a:t>
            </a:r>
            <a:br>
              <a:rPr lang="en-US" sz="5400" b="1" dirty="0"/>
            </a:br>
            <a:r>
              <a:rPr lang="en-US" sz="5400" b="1" dirty="0"/>
              <a:t>for STEM Learning</a:t>
            </a:r>
          </a:p>
        </p:txBody>
      </p:sp>
    </p:spTree>
    <p:extLst>
      <p:ext uri="{BB962C8B-B14F-4D97-AF65-F5344CB8AC3E}">
        <p14:creationId xmlns:p14="http://schemas.microsoft.com/office/powerpoint/2010/main" val="355970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kea instructions | easyDITA">
            <a:extLst>
              <a:ext uri="{FF2B5EF4-FFF2-40B4-BE49-F238E27FC236}">
                <a16:creationId xmlns:a16="http://schemas.microsoft.com/office/drawing/2014/main" id="{AAB2B46F-3324-416B-B2E0-F7BF683B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762000"/>
            <a:ext cx="80962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DA98A-B376-428B-8941-7FC7DDA0D073}"/>
              </a:ext>
            </a:extLst>
          </p:cNvPr>
          <p:cNvSpPr/>
          <p:nvPr/>
        </p:nvSpPr>
        <p:spPr>
          <a:xfrm>
            <a:off x="304800" y="1981200"/>
            <a:ext cx="3886200" cy="244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Technical/Procedural can be written using on pictures.  However, this is difficult and often requires very technical skills.  The best T/P directions include high quality images and written directions that are easy to understand and follow.</a:t>
            </a:r>
          </a:p>
        </p:txBody>
      </p:sp>
    </p:spTree>
    <p:extLst>
      <p:ext uri="{BB962C8B-B14F-4D97-AF65-F5344CB8AC3E}">
        <p14:creationId xmlns:p14="http://schemas.microsoft.com/office/powerpoint/2010/main" val="225026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files.core77.com/blog/images/321792_81_39776_4eLDR87bE.jpg">
            <a:extLst>
              <a:ext uri="{FF2B5EF4-FFF2-40B4-BE49-F238E27FC236}">
                <a16:creationId xmlns:a16="http://schemas.microsoft.com/office/drawing/2014/main" id="{09D2AD60-E2C2-4B9C-81F5-FD242E53C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2477" r="5907" b="9236"/>
          <a:stretch/>
        </p:blipFill>
        <p:spPr bwMode="auto">
          <a:xfrm>
            <a:off x="5729681" y="0"/>
            <a:ext cx="579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files.core77.com/blog/images/321792_81_39776_4eLDR87bE.jpg">
            <a:extLst>
              <a:ext uri="{FF2B5EF4-FFF2-40B4-BE49-F238E27FC236}">
                <a16:creationId xmlns:a16="http://schemas.microsoft.com/office/drawing/2014/main" id="{D49F9296-2CB4-4B85-BC2E-92E953B8B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995" r="5080" b="88538"/>
          <a:stretch/>
        </p:blipFill>
        <p:spPr bwMode="auto">
          <a:xfrm>
            <a:off x="503340" y="3104397"/>
            <a:ext cx="4622334" cy="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7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66/66/05/666605549b059eef807128c1681ccd69.jpg">
            <a:extLst>
              <a:ext uri="{FF2B5EF4-FFF2-40B4-BE49-F238E27FC236}">
                <a16:creationId xmlns:a16="http://schemas.microsoft.com/office/drawing/2014/main" id="{FD4425F4-FD68-49C9-950A-3C687DBA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0"/>
            <a:ext cx="488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8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01C959-72DD-4CD0-A040-2312BB69BC51}"/>
              </a:ext>
            </a:extLst>
          </p:cNvPr>
          <p:cNvSpPr/>
          <p:nvPr/>
        </p:nvSpPr>
        <p:spPr>
          <a:xfrm>
            <a:off x="294859" y="569063"/>
            <a:ext cx="10677941" cy="38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 a Technical/Procedural STEM Problem</a:t>
            </a:r>
          </a:p>
          <a:p>
            <a:pPr>
              <a:lnSpc>
                <a:spcPct val="107000"/>
              </a:lnSpc>
            </a:pPr>
            <a:endParaRPr lang="en-US" sz="2800" b="1" kern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800" b="1" kern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-Good pictures and written directions to develop the technical product</a:t>
            </a:r>
          </a:p>
          <a:p>
            <a:pPr>
              <a:lnSpc>
                <a:spcPct val="107000"/>
              </a:lnSpc>
            </a:pP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-Detailed instructions on what the students will do after creating the product</a:t>
            </a:r>
          </a:p>
          <a:p>
            <a:pPr lvl="1">
              <a:lnSpc>
                <a:spcPct val="107000"/>
              </a:lnSpc>
            </a:pP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test – experiments – modifications</a:t>
            </a:r>
            <a:r>
              <a:rPr lang="en-US" sz="2800" b="1" kern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</a:t>
            </a:r>
          </a:p>
          <a:p>
            <a:pPr lvl="1">
              <a:lnSpc>
                <a:spcPct val="107000"/>
              </a:lnSpc>
            </a:pP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this is where the content learning will occur.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7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Problem Solving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Design</a:t>
            </a:r>
          </a:p>
          <a:p>
            <a:r>
              <a:rPr lang="en-US" sz="4400" dirty="0"/>
              <a:t>Trouble-shooting</a:t>
            </a:r>
          </a:p>
          <a:p>
            <a:r>
              <a:rPr lang="en-US" sz="4400" dirty="0"/>
              <a:t>Invention/Innovation</a:t>
            </a:r>
          </a:p>
          <a:p>
            <a:r>
              <a:rPr lang="en-US" sz="4400" dirty="0"/>
              <a:t>Research and Development</a:t>
            </a:r>
          </a:p>
          <a:p>
            <a:r>
              <a:rPr lang="en-US" sz="4400" dirty="0"/>
              <a:t>Experimentation</a:t>
            </a:r>
          </a:p>
          <a:p>
            <a:r>
              <a:rPr lang="en-US" sz="4400" dirty="0"/>
              <a:t>Technical/Procedural</a:t>
            </a:r>
          </a:p>
        </p:txBody>
      </p:sp>
    </p:spTree>
    <p:extLst>
      <p:ext uri="{BB962C8B-B14F-4D97-AF65-F5344CB8AC3E}">
        <p14:creationId xmlns:p14="http://schemas.microsoft.com/office/powerpoint/2010/main" val="166409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So Far, We’ve Focused 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11201400" cy="4876800"/>
          </a:xfrm>
        </p:spPr>
        <p:txBody>
          <a:bodyPr>
            <a:normAutofit/>
          </a:bodyPr>
          <a:lstStyle/>
          <a:p>
            <a:r>
              <a:rPr lang="en-US" sz="4000" dirty="0"/>
              <a:t>While </a:t>
            </a:r>
            <a:r>
              <a:rPr lang="en-US" sz="4000" b="1" dirty="0"/>
              <a:t>Design Problem Solving </a:t>
            </a:r>
            <a:r>
              <a:rPr lang="en-US" sz="4000" dirty="0"/>
              <a:t>is the primary method used in STEM, in some cases you will need to use other methods.</a:t>
            </a:r>
          </a:p>
          <a:p>
            <a:r>
              <a:rPr lang="en-US" sz="4000" dirty="0"/>
              <a:t>Now we are going to focus on </a:t>
            </a:r>
            <a:r>
              <a:rPr lang="en-US" sz="4000" b="1" dirty="0"/>
              <a:t>Technical/Procedural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138254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Technical/Procedural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Form of problem solving that requires a student to follow a set of technical directions to accomplish a task. For example, students might be required to build an electronic device following precise directions of a technical nature and then, when the device is complete, the students must complete a series of experiments.</a:t>
            </a:r>
          </a:p>
          <a:p>
            <a:pPr lvl="0"/>
            <a:r>
              <a:rPr lang="en-US" sz="3200" b="1" dirty="0"/>
              <a:t>T/P Problem Solving </a:t>
            </a:r>
            <a:r>
              <a:rPr lang="en-US" sz="3200" dirty="0"/>
              <a:t>is a lower level method of problem solving (Six Facets)</a:t>
            </a:r>
          </a:p>
        </p:txBody>
      </p:sp>
    </p:spTree>
    <p:extLst>
      <p:ext uri="{BB962C8B-B14F-4D97-AF65-F5344CB8AC3E}">
        <p14:creationId xmlns:p14="http://schemas.microsoft.com/office/powerpoint/2010/main" val="206867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T/P Problem Solving &amp; Six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099"/>
            <a:ext cx="11201400" cy="4876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While </a:t>
            </a:r>
            <a:r>
              <a:rPr lang="en-US" sz="3600" b="1" dirty="0"/>
              <a:t>Design Problem Solving </a:t>
            </a:r>
            <a:r>
              <a:rPr lang="en-US" sz="3600" dirty="0"/>
              <a:t>is very effective in reaching the higher levels of the </a:t>
            </a:r>
            <a:r>
              <a:rPr lang="en-US" sz="3600" u="sng" dirty="0"/>
              <a:t>Six Facets </a:t>
            </a:r>
            <a:r>
              <a:rPr lang="en-US" sz="3600" dirty="0"/>
              <a:t>(Applications, Perspective, Empathy, &amp; Self-knowledge)</a:t>
            </a:r>
          </a:p>
          <a:p>
            <a:pPr lvl="0"/>
            <a:r>
              <a:rPr lang="en-US" sz="3600" b="1" dirty="0"/>
              <a:t>T/P Problem Solving </a:t>
            </a:r>
            <a:r>
              <a:rPr lang="en-US" sz="3600" dirty="0"/>
              <a:t>can be a useful tool for reaching the first two levels of the </a:t>
            </a:r>
            <a:r>
              <a:rPr lang="en-US" sz="3600" u="sng" dirty="0"/>
              <a:t>Six Facets </a:t>
            </a:r>
            <a:r>
              <a:rPr lang="en-US" sz="3600" dirty="0"/>
              <a:t>(Explanation &amp; Interpretation)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b="1" dirty="0"/>
              <a:t>Strategies for Solving T/P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11252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Typically don’t use the Design Process/Loop</a:t>
            </a:r>
          </a:p>
          <a:p>
            <a:r>
              <a:rPr lang="en-US" sz="3200" dirty="0"/>
              <a:t>T/P Problems require the student to:</a:t>
            </a:r>
          </a:p>
          <a:p>
            <a:pPr lvl="1"/>
            <a:r>
              <a:rPr lang="en-US" sz="2800" dirty="0"/>
              <a:t>Seek relationships and work out solutions</a:t>
            </a:r>
          </a:p>
          <a:p>
            <a:pPr lvl="1"/>
            <a:r>
              <a:rPr lang="en-US" sz="2800" dirty="0"/>
              <a:t>Follow step-by-step technical directions</a:t>
            </a:r>
          </a:p>
          <a:p>
            <a:pPr lvl="1"/>
            <a:r>
              <a:rPr lang="en-US" sz="2800" dirty="0"/>
              <a:t>Read a schematic drawing</a:t>
            </a:r>
          </a:p>
          <a:p>
            <a:pPr lvl="1"/>
            <a:r>
              <a:rPr lang="en-US" sz="2800" dirty="0"/>
              <a:t>Write technical directions</a:t>
            </a:r>
          </a:p>
          <a:p>
            <a:pPr lvl="1"/>
            <a:r>
              <a:rPr lang="en-US" sz="2800" dirty="0"/>
              <a:t>Understanding the systemic order of technical devices</a:t>
            </a:r>
          </a:p>
          <a:p>
            <a:pPr lvl="1"/>
            <a:r>
              <a:rPr lang="en-US" sz="2800" dirty="0"/>
              <a:t>T/P Problems requires that the learner have some prior background in the subject matter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9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BC52AF-7C01-4381-9B53-38D738CA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17" y="0"/>
            <a:ext cx="717476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5D557-9D82-4EB9-99AE-7AF2A247A147}"/>
              </a:ext>
            </a:extLst>
          </p:cNvPr>
          <p:cNvSpPr/>
          <p:nvPr/>
        </p:nvSpPr>
        <p:spPr>
          <a:xfrm>
            <a:off x="2590800" y="6248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35161-3726-4CB1-9A62-40B558F9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17" y="0"/>
            <a:ext cx="717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2791A-F8A7-4D06-9603-5CAEA1C7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17" y="0"/>
            <a:ext cx="717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357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Technical/Procedural Problem Solving  Another Type of Problem Solving for STEM Learning</vt:lpstr>
      <vt:lpstr>Problem Solving Categories</vt:lpstr>
      <vt:lpstr>So Far, We’ve Focused on Design</vt:lpstr>
      <vt:lpstr>Technical/Procedural Problem Solving</vt:lpstr>
      <vt:lpstr>T/P Problem Solving &amp; Six Facets</vt:lpstr>
      <vt:lpstr>Strategies for Solving T/P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Arkansas - COEHP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CCSS/NGSS Through Integrated STEM in Elementary</dc:title>
  <dc:creator>Lindsey M Swagerty</dc:creator>
  <cp:lastModifiedBy>Vinson R. Carter</cp:lastModifiedBy>
  <cp:revision>54</cp:revision>
  <cp:lastPrinted>2015-04-02T18:54:16Z</cp:lastPrinted>
  <dcterms:created xsi:type="dcterms:W3CDTF">2014-03-12T14:05:19Z</dcterms:created>
  <dcterms:modified xsi:type="dcterms:W3CDTF">2022-10-21T13:51:09Z</dcterms:modified>
</cp:coreProperties>
</file>