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59" r:id="rId5"/>
    <p:sldId id="260" r:id="rId6"/>
    <p:sldId id="261" r:id="rId7"/>
    <p:sldId id="263" r:id="rId8"/>
    <p:sldId id="257" r:id="rId9"/>
    <p:sldId id="262" r:id="rId10"/>
    <p:sldId id="264" r:id="rId11"/>
    <p:sldId id="266" r:id="rId12"/>
    <p:sldId id="265"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10" d="100"/>
          <a:sy n="110" d="100"/>
        </p:scale>
        <p:origin x="-3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49D22-64D4-4DF6-A437-64E80D5D96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53C44-CC1C-4189-BE3B-CDED544A13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8F676B-1C1A-43A8-9353-31FD1EBA76AC}"/>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5" name="Footer Placeholder 4">
            <a:extLst>
              <a:ext uri="{FF2B5EF4-FFF2-40B4-BE49-F238E27FC236}">
                <a16:creationId xmlns:a16="http://schemas.microsoft.com/office/drawing/2014/main" id="{80B0AA0D-5C20-43FA-A8DD-D1910427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43A4E-C90F-4286-A66E-877D6E28F600}"/>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132585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C5ED-A331-4C2E-9443-E19E9A9360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5D7382-2423-400C-BE7B-05B5E04DEC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642E28-0244-4636-AF0D-786552040D80}"/>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5" name="Footer Placeholder 4">
            <a:extLst>
              <a:ext uri="{FF2B5EF4-FFF2-40B4-BE49-F238E27FC236}">
                <a16:creationId xmlns:a16="http://schemas.microsoft.com/office/drawing/2014/main" id="{DEA374D6-B425-4C33-BF4B-C413CB50C5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9FE97-DA2C-48A3-ABB4-E228D1C7CA3B}"/>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365930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6A4681-64E6-4304-AC0E-354EB1D33E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26E4C8-D089-4053-97A3-4E06853722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EB36D-45AD-4EA5-B23F-735EA329DA35}"/>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5" name="Footer Placeholder 4">
            <a:extLst>
              <a:ext uri="{FF2B5EF4-FFF2-40B4-BE49-F238E27FC236}">
                <a16:creationId xmlns:a16="http://schemas.microsoft.com/office/drawing/2014/main" id="{87881EE1-672C-47C4-B31E-6A7750888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F8055-BFAF-44D2-9F28-94163CA458E1}"/>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34047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E6C5-986C-4942-8A78-C4A3879F7F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DF46B8-CB6C-4AFE-B098-C78A4C72AD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8896C-AE13-4C46-9F27-57A0045F23D9}"/>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5" name="Footer Placeholder 4">
            <a:extLst>
              <a:ext uri="{FF2B5EF4-FFF2-40B4-BE49-F238E27FC236}">
                <a16:creationId xmlns:a16="http://schemas.microsoft.com/office/drawing/2014/main" id="{0BBA5A4E-E42C-4669-A18B-845CD533F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093DF-E86A-4AB7-A771-9E445A55A607}"/>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283179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D48E-2989-4C8F-803B-A6C0468F7E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17E88F-35A8-4B13-A556-2029EF5FF0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BEB221-A973-4AF2-A1E2-E7CA85C13DCE}"/>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5" name="Footer Placeholder 4">
            <a:extLst>
              <a:ext uri="{FF2B5EF4-FFF2-40B4-BE49-F238E27FC236}">
                <a16:creationId xmlns:a16="http://schemas.microsoft.com/office/drawing/2014/main" id="{D3FD0225-1748-43DD-A037-081BA3BE5A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EEFD15-5EB7-42A6-A7A0-89BBF5C6FB04}"/>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115564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3DAF4-34DB-43BD-936B-F8504CECE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0C58A2-4D46-4C9A-9628-E1808675E2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37B2E0-7B87-4124-BA65-4804C91F50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9153CA-9D01-4751-B280-74CA76134527}"/>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6" name="Footer Placeholder 5">
            <a:extLst>
              <a:ext uri="{FF2B5EF4-FFF2-40B4-BE49-F238E27FC236}">
                <a16:creationId xmlns:a16="http://schemas.microsoft.com/office/drawing/2014/main" id="{307DD0F4-62D8-4CD3-B40A-B1726FB41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DB873-C8EA-48F6-9CB8-EF3F8801C8F2}"/>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135594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6F585-B860-4847-B2E0-0489AC7144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6EEBB6-84CF-45F3-9A9A-00BE2A1749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30C1C8-6279-4510-BC50-DC99CD9054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B2CC1A-0104-41F8-A709-72568A6585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67D489-C7AD-43DC-8CD9-F055BE934A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F029BD-7060-4944-9A99-FF2E4F197190}"/>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8" name="Footer Placeholder 7">
            <a:extLst>
              <a:ext uri="{FF2B5EF4-FFF2-40B4-BE49-F238E27FC236}">
                <a16:creationId xmlns:a16="http://schemas.microsoft.com/office/drawing/2014/main" id="{3979E791-21D9-459D-A818-992A691FDE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2E0D3E-2161-41B9-BAAD-E863D60B0058}"/>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265425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2A1EB-365B-4503-9AF2-3E859FA051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A2BF5-E2F6-44BD-8908-7ED00C71E269}"/>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4" name="Footer Placeholder 3">
            <a:extLst>
              <a:ext uri="{FF2B5EF4-FFF2-40B4-BE49-F238E27FC236}">
                <a16:creationId xmlns:a16="http://schemas.microsoft.com/office/drawing/2014/main" id="{5D25AA0A-03E3-4915-9627-0632869950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693BBB-B4F5-43E7-8227-961460662469}"/>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1918669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408CD1-4FD6-4E68-8C59-0796490CE0AB}"/>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3" name="Footer Placeholder 2">
            <a:extLst>
              <a:ext uri="{FF2B5EF4-FFF2-40B4-BE49-F238E27FC236}">
                <a16:creationId xmlns:a16="http://schemas.microsoft.com/office/drawing/2014/main" id="{F09739DB-0A9B-43E0-BD4F-988FC9C280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7B97BD-2F86-473D-B356-576E85958DE4}"/>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91768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B97C-F211-4DF5-93AF-D180AC062D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0090F9-B06D-431B-B087-B3CA7FF8D2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4FD08A-BA01-4337-918D-9C42E29B8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88936-F397-4E97-83C9-F7D7F88F2605}"/>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6" name="Footer Placeholder 5">
            <a:extLst>
              <a:ext uri="{FF2B5EF4-FFF2-40B4-BE49-F238E27FC236}">
                <a16:creationId xmlns:a16="http://schemas.microsoft.com/office/drawing/2014/main" id="{4EFD24CE-4DE0-46B8-A2A8-D70BB93E1E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97F5C4-B273-4CA1-ACF1-2213506F8A7C}"/>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8744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8842-0514-4F15-9F8B-1CD67ABD64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06137A-B842-4EF5-BA13-4FC9EE0DE3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03E115-EE15-475F-A3F9-F1E0BA9C9A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F34B10-F9AD-47F7-8895-D1BD3EC63EAE}"/>
              </a:ext>
            </a:extLst>
          </p:cNvPr>
          <p:cNvSpPr>
            <a:spLocks noGrp="1"/>
          </p:cNvSpPr>
          <p:nvPr>
            <p:ph type="dt" sz="half" idx="10"/>
          </p:nvPr>
        </p:nvSpPr>
        <p:spPr/>
        <p:txBody>
          <a:bodyPr/>
          <a:lstStyle/>
          <a:p>
            <a:fld id="{F88AD431-57AD-433A-95F6-437959AE3804}" type="datetimeFigureOut">
              <a:rPr lang="en-US" smtClean="0"/>
              <a:t>10/5/2022</a:t>
            </a:fld>
            <a:endParaRPr lang="en-US"/>
          </a:p>
        </p:txBody>
      </p:sp>
      <p:sp>
        <p:nvSpPr>
          <p:cNvPr id="6" name="Footer Placeholder 5">
            <a:extLst>
              <a:ext uri="{FF2B5EF4-FFF2-40B4-BE49-F238E27FC236}">
                <a16:creationId xmlns:a16="http://schemas.microsoft.com/office/drawing/2014/main" id="{1470E1E1-04B3-4B36-B3D2-EC391A8942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D6BB43-0BDC-47B0-B699-EB2974358A9E}"/>
              </a:ext>
            </a:extLst>
          </p:cNvPr>
          <p:cNvSpPr>
            <a:spLocks noGrp="1"/>
          </p:cNvSpPr>
          <p:nvPr>
            <p:ph type="sldNum" sz="quarter" idx="12"/>
          </p:nvPr>
        </p:nvSpPr>
        <p:spPr/>
        <p:txBody>
          <a:bodyPr/>
          <a:lstStyle/>
          <a:p>
            <a:fld id="{F042ED48-4925-4F64-A36A-CF9F010A5173}" type="slidenum">
              <a:rPr lang="en-US" smtClean="0"/>
              <a:t>‹#›</a:t>
            </a:fld>
            <a:endParaRPr lang="en-US"/>
          </a:p>
        </p:txBody>
      </p:sp>
    </p:spTree>
    <p:extLst>
      <p:ext uri="{BB962C8B-B14F-4D97-AF65-F5344CB8AC3E}">
        <p14:creationId xmlns:p14="http://schemas.microsoft.com/office/powerpoint/2010/main" val="203005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ACEEBB-93F4-4BEE-9D56-DC5583C787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EA34B6-24DF-4852-9CD8-8E8DEDCF9E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375ED-6046-474F-9811-2D2FA90B70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AD431-57AD-433A-95F6-437959AE3804}" type="datetimeFigureOut">
              <a:rPr lang="en-US" smtClean="0"/>
              <a:t>10/5/2022</a:t>
            </a:fld>
            <a:endParaRPr lang="en-US"/>
          </a:p>
        </p:txBody>
      </p:sp>
      <p:sp>
        <p:nvSpPr>
          <p:cNvPr id="5" name="Footer Placeholder 4">
            <a:extLst>
              <a:ext uri="{FF2B5EF4-FFF2-40B4-BE49-F238E27FC236}">
                <a16:creationId xmlns:a16="http://schemas.microsoft.com/office/drawing/2014/main" id="{C9A9FC51-3647-4EBC-BC43-6B96160D71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A4BE82-C408-4C4B-9A83-E555F6B12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2ED48-4925-4F64-A36A-CF9F010A5173}" type="slidenum">
              <a:rPr lang="en-US" smtClean="0"/>
              <a:t>‹#›</a:t>
            </a:fld>
            <a:endParaRPr lang="en-US"/>
          </a:p>
        </p:txBody>
      </p:sp>
    </p:spTree>
    <p:extLst>
      <p:ext uri="{BB962C8B-B14F-4D97-AF65-F5344CB8AC3E}">
        <p14:creationId xmlns:p14="http://schemas.microsoft.com/office/powerpoint/2010/main" val="2393381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4" name="Picture 6" descr="https://sweetelephants.com.au/wp-content/uploads/2017/03/wooden-planks-keva.jpg">
            <a:extLst>
              <a:ext uri="{FF2B5EF4-FFF2-40B4-BE49-F238E27FC236}">
                <a16:creationId xmlns:a16="http://schemas.microsoft.com/office/drawing/2014/main" id="{028F7912-FD5C-48E1-B9EA-9E3BC4DC4D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4632" y="2145767"/>
            <a:ext cx="2560320" cy="2560320"/>
          </a:xfrm>
          <a:prstGeom prst="rect">
            <a:avLst/>
          </a:prstGeom>
          <a:noFill/>
          <a:extLst>
            <a:ext uri="{909E8E84-426E-40DD-AFC4-6F175D3DCCD1}">
              <a14:hiddenFill xmlns:a14="http://schemas.microsoft.com/office/drawing/2010/main">
                <a:solidFill>
                  <a:srgbClr val="FFFFFF"/>
                </a:solidFill>
              </a14:hiddenFill>
            </a:ext>
          </a:extLst>
        </p:spPr>
      </p:pic>
      <p:cxnSp>
        <p:nvCxnSpPr>
          <p:cNvPr id="2076" name="Straight Connector 2065">
            <a:extLst>
              <a:ext uri="{FF2B5EF4-FFF2-40B4-BE49-F238E27FC236}">
                <a16:creationId xmlns:a16="http://schemas.microsoft.com/office/drawing/2014/main" id="{50DA1EB8-87CF-4588-A1FD-4756F9A28F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10079"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2052" name="Picture 4" descr="KEVA® Contraptions 50 Plank Set - STEM | EAI Education">
            <a:extLst>
              <a:ext uri="{FF2B5EF4-FFF2-40B4-BE49-F238E27FC236}">
                <a16:creationId xmlns:a16="http://schemas.microsoft.com/office/drawing/2014/main" id="{F6B6EF1A-FA7C-4B9E-9D7C-E81E4C1CE34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54631" y="2145767"/>
            <a:ext cx="2560320" cy="2560320"/>
          </a:xfrm>
          <a:prstGeom prst="rect">
            <a:avLst/>
          </a:prstGeom>
          <a:noFill/>
          <a:extLst>
            <a:ext uri="{909E8E84-426E-40DD-AFC4-6F175D3DCCD1}">
              <a14:hiddenFill xmlns:a14="http://schemas.microsoft.com/office/drawing/2010/main">
                <a:solidFill>
                  <a:srgbClr val="FFFFFF"/>
                </a:solidFill>
              </a14:hiddenFill>
            </a:ext>
          </a:extLst>
        </p:spPr>
      </p:pic>
      <p:cxnSp>
        <p:nvCxnSpPr>
          <p:cNvPr id="2077" name="Straight Connector 2067">
            <a:extLst>
              <a:ext uri="{FF2B5EF4-FFF2-40B4-BE49-F238E27FC236}">
                <a16:creationId xmlns:a16="http://schemas.microsoft.com/office/drawing/2014/main" id="{D7A4E378-EA57-47B9-B1EB-58B998F6CF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2595"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2050" name="Picture 2" descr="KEVA Planks: Take your tower-building experience to the next level ...">
            <a:extLst>
              <a:ext uri="{FF2B5EF4-FFF2-40B4-BE49-F238E27FC236}">
                <a16:creationId xmlns:a16="http://schemas.microsoft.com/office/drawing/2014/main" id="{498F4E0F-9E83-4EFB-9DC1-3A653A97098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35726" y="2209775"/>
            <a:ext cx="2560320" cy="2432304"/>
          </a:xfrm>
          <a:prstGeom prst="rect">
            <a:avLst/>
          </a:prstGeom>
          <a:noFill/>
          <a:extLst>
            <a:ext uri="{909E8E84-426E-40DD-AFC4-6F175D3DCCD1}">
              <a14:hiddenFill xmlns:a14="http://schemas.microsoft.com/office/drawing/2010/main">
                <a:solidFill>
                  <a:srgbClr val="FFFFFF"/>
                </a:solidFill>
              </a14:hiddenFill>
            </a:ext>
          </a:extLst>
        </p:spPr>
      </p:pic>
      <p:cxnSp>
        <p:nvCxnSpPr>
          <p:cNvPr id="2078" name="Straight Connector 2069">
            <a:extLst>
              <a:ext uri="{FF2B5EF4-FFF2-40B4-BE49-F238E27FC236}">
                <a16:creationId xmlns:a16="http://schemas.microsoft.com/office/drawing/2014/main" id="{D2B31ED6-76F0-425A-9A41-C947AEF9C1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662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7CEFF45-DE85-4640-A015-0F6F72D92F09}"/>
              </a:ext>
            </a:extLst>
          </p:cNvPr>
          <p:cNvPicPr>
            <a:picLocks noChangeAspect="1"/>
          </p:cNvPicPr>
          <p:nvPr/>
        </p:nvPicPr>
        <p:blipFill>
          <a:blip r:embed="rId5"/>
          <a:stretch>
            <a:fillRect/>
          </a:stretch>
        </p:blipFill>
        <p:spPr>
          <a:xfrm>
            <a:off x="9120662" y="2281604"/>
            <a:ext cx="2560320" cy="2288645"/>
          </a:xfrm>
          <a:prstGeom prst="rect">
            <a:avLst/>
          </a:prstGeom>
        </p:spPr>
      </p:pic>
    </p:spTree>
    <p:extLst>
      <p:ext uri="{BB962C8B-B14F-4D97-AF65-F5344CB8AC3E}">
        <p14:creationId xmlns:p14="http://schemas.microsoft.com/office/powerpoint/2010/main" val="1553732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297660-4A9C-4456-B9D4-AAB28ED405CC}"/>
              </a:ext>
            </a:extLst>
          </p:cNvPr>
          <p:cNvSpPr/>
          <p:nvPr/>
        </p:nvSpPr>
        <p:spPr>
          <a:xfrm>
            <a:off x="6967764" y="8329386"/>
            <a:ext cx="460375" cy="94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Rectangle 2">
            <a:extLst>
              <a:ext uri="{FF2B5EF4-FFF2-40B4-BE49-F238E27FC236}">
                <a16:creationId xmlns:a16="http://schemas.microsoft.com/office/drawing/2014/main" id="{F96E75D2-25FA-464F-827C-EA693FE33A27}"/>
              </a:ext>
            </a:extLst>
          </p:cNvPr>
          <p:cNvSpPr/>
          <p:nvPr/>
        </p:nvSpPr>
        <p:spPr>
          <a:xfrm>
            <a:off x="6958874" y="8532586"/>
            <a:ext cx="460375" cy="94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17292A06-D1E9-417B-9FC9-921E0E111D1A}"/>
              </a:ext>
            </a:extLst>
          </p:cNvPr>
          <p:cNvSpPr/>
          <p:nvPr/>
        </p:nvSpPr>
        <p:spPr>
          <a:xfrm rot="5400000">
            <a:off x="7163979" y="8450036"/>
            <a:ext cx="460375" cy="94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C61DDD46-3E2E-4708-8713-3789624849C3}"/>
              </a:ext>
            </a:extLst>
          </p:cNvPr>
          <p:cNvSpPr/>
          <p:nvPr/>
        </p:nvSpPr>
        <p:spPr>
          <a:xfrm rot="5400000">
            <a:off x="6945539" y="8447496"/>
            <a:ext cx="460375" cy="94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A7355853-D63D-4EEE-81BB-9291293974E1}"/>
              </a:ext>
            </a:extLst>
          </p:cNvPr>
          <p:cNvSpPr/>
          <p:nvPr/>
        </p:nvSpPr>
        <p:spPr>
          <a:xfrm rot="5400000">
            <a:off x="6754404" y="8451306"/>
            <a:ext cx="460375" cy="94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C812198F-02F7-467F-8BFD-6A343B7A14F0}"/>
              </a:ext>
            </a:extLst>
          </p:cNvPr>
          <p:cNvSpPr>
            <a:spLocks noChangeArrowheads="1"/>
          </p:cNvSpPr>
          <p:nvPr/>
        </p:nvSpPr>
        <p:spPr bwMode="auto">
          <a:xfrm>
            <a:off x="692331" y="223132"/>
            <a:ext cx="10663646"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 Challenge</a:t>
            </a:r>
            <a:endParaRPr lang="en-US" altLang="en-US" sz="3200" b="1" dirty="0"/>
          </a:p>
          <a:p>
            <a:pPr marL="0" marR="0" lvl="0" indent="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Big Ideas – repeating a pattern, teamwork, empathy, senses</a:t>
            </a:r>
            <a:endParaRPr lang="en-US" altLang="en-US" sz="3200" b="1" dirty="0"/>
          </a:p>
          <a:p>
            <a:pPr marL="0" marR="0" lvl="0" indent="0" algn="l" defTabSz="914400" rtl="0" eaLnBrk="0" fontAlgn="base" latinLnBrk="0" hangingPunct="0">
              <a:lnSpc>
                <a:spcPct val="100000"/>
              </a:lnSpc>
              <a:spcBef>
                <a:spcPct val="0"/>
              </a:spcBef>
              <a:spcAft>
                <a:spcPct val="0"/>
              </a:spcAft>
              <a:buClrTx/>
              <a:buSzTx/>
              <a:tabLst/>
            </a:pPr>
            <a:endPar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Collaborate with a partner to create a pattern with 20 total blocks (partner one – 2 blocks, partner  two – 3 blocks)</a:t>
            </a:r>
            <a:endParaRPr lang="en-US" altLang="en-US" sz="3200" b="1" dirty="0"/>
          </a:p>
          <a:p>
            <a:pPr marL="0" marR="0" lvl="0" indent="0" algn="l" defTabSz="914400" rtl="0" eaLnBrk="0" fontAlgn="base" latinLnBrk="0" hangingPunct="0">
              <a:lnSpc>
                <a:spcPct val="100000"/>
              </a:lnSpc>
              <a:spcBef>
                <a:spcPct val="0"/>
              </a:spcBef>
              <a:spcAft>
                <a:spcPct val="0"/>
              </a:spcAft>
              <a:buClrTx/>
              <a:buSzTx/>
              <a:tabLst/>
            </a:pPr>
            <a:endPar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to see who finishes the pattern first.</a:t>
            </a:r>
            <a:endParaRPr lang="en-US" altLang="en-US" sz="3200" b="1" dirty="0"/>
          </a:p>
          <a:p>
            <a:pPr marL="0" marR="0" lvl="0" indent="0" algn="l" defTabSz="914400" rtl="0" eaLnBrk="0" fontAlgn="base" latinLnBrk="0" hangingPunct="0">
              <a:lnSpc>
                <a:spcPct val="100000"/>
              </a:lnSpc>
              <a:spcBef>
                <a:spcPct val="0"/>
              </a:spcBef>
              <a:spcAft>
                <a:spcPct val="0"/>
              </a:spcAft>
              <a:buClrTx/>
              <a:buSzTx/>
              <a:tabLst/>
            </a:pPr>
            <a:endPar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Try with your non-dominate hand</a:t>
            </a:r>
          </a:p>
          <a:p>
            <a:pPr marL="0" marR="0" lvl="0" indent="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Try it with one eye closed</a:t>
            </a:r>
          </a:p>
          <a:p>
            <a:pPr marL="0" marR="0" lvl="0" indent="0" algn="l" defTabSz="914400" rtl="0" eaLnBrk="0" fontAlgn="base" latinLnBrk="0" hangingPunct="0">
              <a:lnSpc>
                <a:spcPct val="100000"/>
              </a:lnSpc>
              <a:spcBef>
                <a:spcPct val="0"/>
              </a:spcBef>
              <a:spcAft>
                <a:spcPct val="0"/>
              </a:spcAft>
              <a:buClrTx/>
              <a:buSzTx/>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Try it without certain senses (earmuffs, no talking)</a:t>
            </a:r>
            <a:endParaRPr lang="en-US" altLang="en-US" sz="3200" b="1" dirty="0"/>
          </a:p>
          <a:p>
            <a:pPr lvl="1">
              <a:buFontTx/>
              <a:buAutoNum type="arabicPeriod"/>
            </a:pPr>
            <a:endParaRPr kumimoji="0" lang="en-US" altLang="en-US" sz="3200" b="1"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32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330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364251D-F8C8-4ACC-9B33-0A21E83B2062}"/>
              </a:ext>
            </a:extLst>
          </p:cNvPr>
          <p:cNvGrpSpPr/>
          <p:nvPr/>
        </p:nvGrpSpPr>
        <p:grpSpPr>
          <a:xfrm>
            <a:off x="4032555" y="1613121"/>
            <a:ext cx="3515898" cy="3421280"/>
            <a:chOff x="5852646" y="2806196"/>
            <a:chExt cx="3515898" cy="3421280"/>
          </a:xfrm>
        </p:grpSpPr>
        <p:sp>
          <p:nvSpPr>
            <p:cNvPr id="7" name="Rectangle 6">
              <a:extLst>
                <a:ext uri="{FF2B5EF4-FFF2-40B4-BE49-F238E27FC236}">
                  <a16:creationId xmlns:a16="http://schemas.microsoft.com/office/drawing/2014/main" id="{332BA0C5-51A5-4172-83D9-BFDD5E2BCA04}"/>
                </a:ext>
              </a:extLst>
            </p:cNvPr>
            <p:cNvSpPr/>
            <p:nvPr/>
          </p:nvSpPr>
          <p:spPr>
            <a:xfrm>
              <a:off x="5852646" y="3252807"/>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 name="Rectangle 2">
              <a:extLst>
                <a:ext uri="{FF2B5EF4-FFF2-40B4-BE49-F238E27FC236}">
                  <a16:creationId xmlns:a16="http://schemas.microsoft.com/office/drawing/2014/main" id="{34BAFFB6-BD0E-49F1-A1AC-04BD75AB8AFC}"/>
                </a:ext>
              </a:extLst>
            </p:cNvPr>
            <p:cNvSpPr/>
            <p:nvPr/>
          </p:nvSpPr>
          <p:spPr>
            <a:xfrm>
              <a:off x="5938522" y="4822732"/>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09101A37-DC33-4771-B289-8F439820575F}"/>
                </a:ext>
              </a:extLst>
            </p:cNvPr>
            <p:cNvSpPr/>
            <p:nvPr/>
          </p:nvSpPr>
          <p:spPr>
            <a:xfrm rot="5400000">
              <a:off x="7306338" y="4165270"/>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CA184EC0-1E53-47EF-A478-DA1B9A62FAC4}"/>
                </a:ext>
              </a:extLst>
            </p:cNvPr>
            <p:cNvSpPr/>
            <p:nvPr/>
          </p:nvSpPr>
          <p:spPr>
            <a:xfrm rot="5400000">
              <a:off x="5899955" y="4165270"/>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CBDBE915-F149-4D99-BEA2-949480513499}"/>
                </a:ext>
              </a:extLst>
            </p:cNvPr>
            <p:cNvSpPr/>
            <p:nvPr/>
          </p:nvSpPr>
          <p:spPr>
            <a:xfrm rot="5400000">
              <a:off x="4493572" y="4165270"/>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788381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7A3B5B7-3176-433F-AED4-424B2C864613}"/>
              </a:ext>
            </a:extLst>
          </p:cNvPr>
          <p:cNvPicPr>
            <a:picLocks noChangeAspect="1"/>
          </p:cNvPicPr>
          <p:nvPr/>
        </p:nvPicPr>
        <p:blipFill>
          <a:blip r:embed="rId2"/>
          <a:stretch>
            <a:fillRect/>
          </a:stretch>
        </p:blipFill>
        <p:spPr>
          <a:xfrm>
            <a:off x="2867428" y="686143"/>
            <a:ext cx="6457143" cy="5485714"/>
          </a:xfrm>
          <a:prstGeom prst="rect">
            <a:avLst/>
          </a:prstGeom>
        </p:spPr>
      </p:pic>
    </p:spTree>
    <p:extLst>
      <p:ext uri="{BB962C8B-B14F-4D97-AF65-F5344CB8AC3E}">
        <p14:creationId xmlns:p14="http://schemas.microsoft.com/office/powerpoint/2010/main" val="1379625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FD68B6F-EDF7-4D99-9697-13FEA81B2A4B}"/>
              </a:ext>
            </a:extLst>
          </p:cNvPr>
          <p:cNvPicPr>
            <a:picLocks noChangeAspect="1"/>
          </p:cNvPicPr>
          <p:nvPr/>
        </p:nvPicPr>
        <p:blipFill>
          <a:blip r:embed="rId2"/>
          <a:stretch>
            <a:fillRect/>
          </a:stretch>
        </p:blipFill>
        <p:spPr>
          <a:xfrm>
            <a:off x="843687" y="0"/>
            <a:ext cx="5087894" cy="6858000"/>
          </a:xfrm>
          <a:prstGeom prst="rect">
            <a:avLst/>
          </a:prstGeom>
        </p:spPr>
      </p:pic>
      <p:pic>
        <p:nvPicPr>
          <p:cNvPr id="3" name="Picture 2">
            <a:extLst>
              <a:ext uri="{FF2B5EF4-FFF2-40B4-BE49-F238E27FC236}">
                <a16:creationId xmlns:a16="http://schemas.microsoft.com/office/drawing/2014/main" id="{E4FB1254-98AB-4106-AF6C-679756648C91}"/>
              </a:ext>
            </a:extLst>
          </p:cNvPr>
          <p:cNvPicPr>
            <a:picLocks noChangeAspect="1"/>
          </p:cNvPicPr>
          <p:nvPr/>
        </p:nvPicPr>
        <p:blipFill>
          <a:blip r:embed="rId3"/>
          <a:stretch>
            <a:fillRect/>
          </a:stretch>
        </p:blipFill>
        <p:spPr>
          <a:xfrm>
            <a:off x="5922872" y="0"/>
            <a:ext cx="5087894" cy="6858000"/>
          </a:xfrm>
          <a:prstGeom prst="rect">
            <a:avLst/>
          </a:prstGeom>
        </p:spPr>
      </p:pic>
    </p:spTree>
    <p:extLst>
      <p:ext uri="{BB962C8B-B14F-4D97-AF65-F5344CB8AC3E}">
        <p14:creationId xmlns:p14="http://schemas.microsoft.com/office/powerpoint/2010/main" val="1094264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E5C638-46B7-4F28-A4BC-4E9D8AC0A94E}"/>
              </a:ext>
            </a:extLst>
          </p:cNvPr>
          <p:cNvPicPr>
            <a:picLocks noChangeAspect="1"/>
          </p:cNvPicPr>
          <p:nvPr/>
        </p:nvPicPr>
        <p:blipFill>
          <a:blip r:embed="rId2"/>
          <a:stretch>
            <a:fillRect/>
          </a:stretch>
        </p:blipFill>
        <p:spPr>
          <a:xfrm>
            <a:off x="3575222" y="0"/>
            <a:ext cx="5041556" cy="6858000"/>
          </a:xfrm>
          <a:prstGeom prst="rect">
            <a:avLst/>
          </a:prstGeom>
        </p:spPr>
      </p:pic>
    </p:spTree>
    <p:extLst>
      <p:ext uri="{BB962C8B-B14F-4D97-AF65-F5344CB8AC3E}">
        <p14:creationId xmlns:p14="http://schemas.microsoft.com/office/powerpoint/2010/main" val="195860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6A0DD5-28E7-40F7-9F4C-6008976D51BA}"/>
              </a:ext>
            </a:extLst>
          </p:cNvPr>
          <p:cNvPicPr>
            <a:picLocks noChangeAspect="1"/>
          </p:cNvPicPr>
          <p:nvPr/>
        </p:nvPicPr>
        <p:blipFill>
          <a:blip r:embed="rId2"/>
          <a:stretch>
            <a:fillRect/>
          </a:stretch>
        </p:blipFill>
        <p:spPr>
          <a:xfrm>
            <a:off x="751558" y="1600428"/>
            <a:ext cx="4923809" cy="3657143"/>
          </a:xfrm>
          <a:prstGeom prst="rect">
            <a:avLst/>
          </a:prstGeom>
        </p:spPr>
      </p:pic>
      <p:pic>
        <p:nvPicPr>
          <p:cNvPr id="3" name="Picture 2">
            <a:extLst>
              <a:ext uri="{FF2B5EF4-FFF2-40B4-BE49-F238E27FC236}">
                <a16:creationId xmlns:a16="http://schemas.microsoft.com/office/drawing/2014/main" id="{DF626C60-2E30-48B4-8602-0EE93002921B}"/>
              </a:ext>
            </a:extLst>
          </p:cNvPr>
          <p:cNvPicPr>
            <a:picLocks noChangeAspect="1"/>
          </p:cNvPicPr>
          <p:nvPr/>
        </p:nvPicPr>
        <p:blipFill>
          <a:blip r:embed="rId3"/>
          <a:stretch>
            <a:fillRect/>
          </a:stretch>
        </p:blipFill>
        <p:spPr>
          <a:xfrm>
            <a:off x="6096000" y="1100984"/>
            <a:ext cx="4904762" cy="4847619"/>
          </a:xfrm>
          <a:prstGeom prst="rect">
            <a:avLst/>
          </a:prstGeom>
        </p:spPr>
      </p:pic>
    </p:spTree>
    <p:extLst>
      <p:ext uri="{BB962C8B-B14F-4D97-AF65-F5344CB8AC3E}">
        <p14:creationId xmlns:p14="http://schemas.microsoft.com/office/powerpoint/2010/main" val="65748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47DAF-7FFF-4B4F-9FFE-F86C2C354E35}"/>
              </a:ext>
            </a:extLst>
          </p:cNvPr>
          <p:cNvSpPr/>
          <p:nvPr/>
        </p:nvSpPr>
        <p:spPr>
          <a:xfrm>
            <a:off x="1496035" y="892851"/>
            <a:ext cx="9418041" cy="4547912"/>
          </a:xfrm>
          <a:prstGeom prst="rect">
            <a:avLst/>
          </a:prstGeom>
        </p:spPr>
        <p:txBody>
          <a:bodyPr wrap="square">
            <a:spAutoFit/>
          </a:bodyPr>
          <a:lstStyle/>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Introductions – Getting to Know </a:t>
            </a:r>
            <a:r>
              <a:rPr lang="en-US" sz="3200" b="1" dirty="0">
                <a:latin typeface="Calibri" panose="020F0502020204030204" pitchFamily="34" charset="0"/>
                <a:ea typeface="Calibri" panose="020F0502020204030204" pitchFamily="34" charset="0"/>
                <a:cs typeface="Times New Roman" panose="02020603050405020304" pitchFamily="18" charset="0"/>
              </a:rPr>
              <a:t>You</a:t>
            </a:r>
          </a:p>
          <a:p>
            <a:pPr marR="0" lvl="0">
              <a:lnSpc>
                <a:spcPct val="107000"/>
              </a:lnSpc>
              <a:spcBef>
                <a:spcPts val="0"/>
              </a:spcBef>
              <a:spcAft>
                <a:spcPts val="0"/>
              </a:spcAft>
            </a:pP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Big Idea – People have different perspectives</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4800" b="1" dirty="0">
                <a:effectLst/>
                <a:latin typeface="Calibri" panose="020F0502020204030204" pitchFamily="34" charset="0"/>
                <a:ea typeface="Calibri" panose="020F0502020204030204" pitchFamily="34" charset="0"/>
                <a:cs typeface="Times New Roman" panose="02020603050405020304" pitchFamily="18" charset="0"/>
              </a:rPr>
              <a:t>Spell your name with KEVA</a:t>
            </a:r>
          </a:p>
          <a:p>
            <a:pPr marR="0" lvl="0">
              <a:lnSpc>
                <a:spcPct val="107000"/>
              </a:lnSpc>
              <a:spcBef>
                <a:spcPts val="0"/>
              </a:spcBef>
              <a:spcAft>
                <a:spcPts val="0"/>
              </a:spcAft>
            </a:pP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Conduct a gallery walk around the classroom to look at the different ideas</a:t>
            </a:r>
          </a:p>
        </p:txBody>
      </p:sp>
      <p:pic>
        <p:nvPicPr>
          <p:cNvPr id="3" name="Picture 2">
            <a:extLst>
              <a:ext uri="{FF2B5EF4-FFF2-40B4-BE49-F238E27FC236}">
                <a16:creationId xmlns:a16="http://schemas.microsoft.com/office/drawing/2014/main" id="{6C5A060F-7E8E-4691-9CA8-A1A68AC931B8}"/>
              </a:ext>
            </a:extLst>
          </p:cNvPr>
          <p:cNvPicPr>
            <a:picLocks noChangeAspect="1"/>
          </p:cNvPicPr>
          <p:nvPr/>
        </p:nvPicPr>
        <p:blipFill>
          <a:blip r:embed="rId2"/>
          <a:stretch>
            <a:fillRect/>
          </a:stretch>
        </p:blipFill>
        <p:spPr>
          <a:xfrm>
            <a:off x="9415805" y="121878"/>
            <a:ext cx="2560320" cy="2288645"/>
          </a:xfrm>
          <a:prstGeom prst="rect">
            <a:avLst/>
          </a:prstGeom>
        </p:spPr>
      </p:pic>
    </p:spTree>
    <p:extLst>
      <p:ext uri="{BB962C8B-B14F-4D97-AF65-F5344CB8AC3E}">
        <p14:creationId xmlns:p14="http://schemas.microsoft.com/office/powerpoint/2010/main" val="188869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47DAF-7FFF-4B4F-9FFE-F86C2C354E35}"/>
              </a:ext>
            </a:extLst>
          </p:cNvPr>
          <p:cNvSpPr/>
          <p:nvPr/>
        </p:nvSpPr>
        <p:spPr>
          <a:xfrm>
            <a:off x="1339281" y="1223777"/>
            <a:ext cx="9781565" cy="4020844"/>
          </a:xfrm>
          <a:prstGeom prst="rect">
            <a:avLst/>
          </a:prstGeom>
        </p:spPr>
        <p:txBody>
          <a:bodyPr wrap="square">
            <a:spAutoFit/>
          </a:bodyPr>
          <a:lstStyle/>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Introductions – Getting to Know </a:t>
            </a:r>
            <a:r>
              <a:rPr lang="en-US" sz="3200" b="1" dirty="0">
                <a:latin typeface="Calibri" panose="020F0502020204030204" pitchFamily="34" charset="0"/>
                <a:ea typeface="Calibri" panose="020F0502020204030204" pitchFamily="34" charset="0"/>
                <a:cs typeface="Times New Roman" panose="02020603050405020304" pitchFamily="18" charset="0"/>
              </a:rPr>
              <a:t>You</a:t>
            </a:r>
          </a:p>
          <a:p>
            <a:pPr marR="0" lvl="0">
              <a:lnSpc>
                <a:spcPct val="107000"/>
              </a:lnSpc>
              <a:spcBef>
                <a:spcPts val="0"/>
              </a:spcBef>
              <a:spcAft>
                <a:spcPts val="0"/>
              </a:spcAft>
            </a:pP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4800" b="1" dirty="0"/>
              <a:t>Create a model </a:t>
            </a:r>
            <a:r>
              <a:rPr lang="en-US" sz="4800" b="1" dirty="0">
                <a:effectLst/>
                <a:latin typeface="Calibri" panose="020F0502020204030204" pitchFamily="34" charset="0"/>
                <a:ea typeface="Calibri" panose="020F0502020204030204" pitchFamily="34" charset="0"/>
                <a:cs typeface="Times New Roman" panose="02020603050405020304" pitchFamily="18" charset="0"/>
              </a:rPr>
              <a:t>with KEVA</a:t>
            </a:r>
          </a:p>
          <a:p>
            <a:pPr>
              <a:lnSpc>
                <a:spcPct val="107000"/>
              </a:lnSpc>
            </a:pPr>
            <a:r>
              <a:rPr lang="en-US" sz="4800" b="1" dirty="0"/>
              <a:t>that demonstrates to the class your favorite activity or hobby</a:t>
            </a:r>
          </a:p>
          <a:p>
            <a:pPr marR="0" lvl="0">
              <a:lnSpc>
                <a:spcPct val="107000"/>
              </a:lnSpc>
              <a:spcBef>
                <a:spcPts val="0"/>
              </a:spcBef>
              <a:spcAft>
                <a:spcPts val="0"/>
              </a:spcAft>
            </a:pP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402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47DAF-7FFF-4B4F-9FFE-F86C2C354E35}"/>
              </a:ext>
            </a:extLst>
          </p:cNvPr>
          <p:cNvSpPr/>
          <p:nvPr/>
        </p:nvSpPr>
        <p:spPr>
          <a:xfrm>
            <a:off x="1386979" y="381123"/>
            <a:ext cx="9418041" cy="6124754"/>
          </a:xfrm>
          <a:prstGeom prst="rect">
            <a:avLst/>
          </a:prstGeom>
        </p:spPr>
        <p:txBody>
          <a:bodyPr wrap="square">
            <a:spAutoFit/>
          </a:bodyPr>
          <a:lstStyle/>
          <a:p>
            <a:pPr lvl="0"/>
            <a:r>
              <a:rPr lang="en-US" sz="3200" b="1" dirty="0"/>
              <a:t>Symmetry Challenge – with a partner</a:t>
            </a:r>
          </a:p>
          <a:p>
            <a:pPr lvl="0"/>
            <a:endParaRPr lang="en-US" sz="3200" b="1" dirty="0"/>
          </a:p>
          <a:p>
            <a:pPr lvl="0"/>
            <a:r>
              <a:rPr lang="en-US" sz="3200" b="1" dirty="0"/>
              <a:t>Big Ideas – Symmetry is an important part of the designed world.  It is important to be able to work with others.</a:t>
            </a:r>
          </a:p>
          <a:p>
            <a:pPr lvl="0"/>
            <a:endParaRPr lang="en-US" sz="3200" b="1" dirty="0"/>
          </a:p>
          <a:p>
            <a:pPr lvl="0"/>
            <a:r>
              <a:rPr lang="en-US" sz="4000" b="1" dirty="0"/>
              <a:t>Create a line of symmetry (3 or 4 blocks)</a:t>
            </a:r>
          </a:p>
          <a:p>
            <a:pPr lvl="1"/>
            <a:r>
              <a:rPr lang="en-US" sz="4000" b="1" dirty="0"/>
              <a:t>-Take turns building off of the line of symmetry (3 or 4 blocks).  </a:t>
            </a:r>
          </a:p>
          <a:p>
            <a:pPr lvl="1"/>
            <a:r>
              <a:rPr lang="en-US" sz="4000" b="1" dirty="0"/>
              <a:t>-The second team member follows the lead of the first.</a:t>
            </a:r>
          </a:p>
        </p:txBody>
      </p:sp>
    </p:spTree>
    <p:extLst>
      <p:ext uri="{BB962C8B-B14F-4D97-AF65-F5344CB8AC3E}">
        <p14:creationId xmlns:p14="http://schemas.microsoft.com/office/powerpoint/2010/main" val="293295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47DAF-7FFF-4B4F-9FFE-F86C2C354E35}"/>
              </a:ext>
            </a:extLst>
          </p:cNvPr>
          <p:cNvSpPr/>
          <p:nvPr/>
        </p:nvSpPr>
        <p:spPr>
          <a:xfrm>
            <a:off x="1386979" y="381123"/>
            <a:ext cx="9418041" cy="6124754"/>
          </a:xfrm>
          <a:prstGeom prst="rect">
            <a:avLst/>
          </a:prstGeom>
        </p:spPr>
        <p:txBody>
          <a:bodyPr wrap="square">
            <a:spAutoFit/>
          </a:bodyPr>
          <a:lstStyle/>
          <a:p>
            <a:pPr lvl="0"/>
            <a:r>
              <a:rPr lang="en-US" sz="3200" b="1" dirty="0"/>
              <a:t>Symmetry Challenge – with a partner</a:t>
            </a:r>
          </a:p>
          <a:p>
            <a:pPr lvl="0"/>
            <a:endParaRPr lang="en-US" sz="3200" b="1" dirty="0"/>
          </a:p>
          <a:p>
            <a:pPr lvl="0"/>
            <a:r>
              <a:rPr lang="en-US" sz="3200" b="1" dirty="0"/>
              <a:t>Big Ideas – Symmetry is an important part of the designed world.  It is important to be able to work as a team.</a:t>
            </a:r>
          </a:p>
          <a:p>
            <a:pPr lvl="0"/>
            <a:endParaRPr lang="en-US" sz="3200" b="1" dirty="0"/>
          </a:p>
          <a:p>
            <a:pPr lvl="0"/>
            <a:r>
              <a:rPr lang="en-US" sz="4000" b="1" dirty="0"/>
              <a:t>Create a line of symmetry (3 or 4 blocks)</a:t>
            </a:r>
          </a:p>
          <a:p>
            <a:pPr lvl="1"/>
            <a:r>
              <a:rPr lang="en-US" sz="4000" b="1" dirty="0"/>
              <a:t>-Take turns building off of the line of symmetry (3 or 4 blocks).  </a:t>
            </a:r>
          </a:p>
          <a:p>
            <a:pPr lvl="1"/>
            <a:r>
              <a:rPr lang="en-US" sz="4000" b="1" dirty="0"/>
              <a:t>-The second team member follows the lead of the first.</a:t>
            </a:r>
          </a:p>
        </p:txBody>
      </p:sp>
      <p:sp>
        <p:nvSpPr>
          <p:cNvPr id="3" name="Rectangle 2">
            <a:extLst>
              <a:ext uri="{FF2B5EF4-FFF2-40B4-BE49-F238E27FC236}">
                <a16:creationId xmlns:a16="http://schemas.microsoft.com/office/drawing/2014/main" id="{B9BBCEEB-42BC-4E36-ABEB-A8A6E7606A4B}"/>
              </a:ext>
            </a:extLst>
          </p:cNvPr>
          <p:cNvSpPr/>
          <p:nvPr/>
        </p:nvSpPr>
        <p:spPr>
          <a:xfrm>
            <a:off x="6353820" y="6138714"/>
            <a:ext cx="5590569" cy="470000"/>
          </a:xfrm>
          <a:prstGeom prst="rect">
            <a:avLst/>
          </a:prstGeom>
        </p:spPr>
        <p:txBody>
          <a:bodyPr wrap="non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*Discuss divergent and convergent thinking</a:t>
            </a:r>
          </a:p>
        </p:txBody>
      </p:sp>
    </p:spTree>
    <p:extLst>
      <p:ext uri="{BB962C8B-B14F-4D97-AF65-F5344CB8AC3E}">
        <p14:creationId xmlns:p14="http://schemas.microsoft.com/office/powerpoint/2010/main" val="60726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34DC0D-C34B-4C16-8D2F-576FFD9333DC}"/>
              </a:ext>
            </a:extLst>
          </p:cNvPr>
          <p:cNvSpPr/>
          <p:nvPr/>
        </p:nvSpPr>
        <p:spPr>
          <a:xfrm>
            <a:off x="1112939" y="281636"/>
            <a:ext cx="9966121" cy="5865324"/>
          </a:xfrm>
          <a:prstGeom prst="rect">
            <a:avLst/>
          </a:prstGeom>
        </p:spPr>
        <p:txBody>
          <a:bodyPr wrap="square">
            <a:spAutoFit/>
          </a:bodyPr>
          <a:lstStyle/>
          <a:p>
            <a:pPr marR="0" lvl="0">
              <a:lnSpc>
                <a:spcPct val="107000"/>
              </a:lnSpc>
              <a:spcBef>
                <a:spcPts val="0"/>
              </a:spcBef>
              <a:spcAft>
                <a:spcPts val="0"/>
              </a:spcAft>
            </a:pPr>
            <a:r>
              <a:rPr lang="en-US" sz="3200" b="1" dirty="0">
                <a:latin typeface="Calibri" panose="020F0502020204030204" pitchFamily="34" charset="0"/>
                <a:ea typeface="Calibri" panose="020F0502020204030204" pitchFamily="34" charset="0"/>
                <a:cs typeface="Times New Roman" panose="02020603050405020304" pitchFamily="18" charset="0"/>
              </a:rPr>
              <a:t>Creating Patterns</a:t>
            </a:r>
          </a:p>
          <a:p>
            <a:pPr marR="0" lvl="0">
              <a:lnSpc>
                <a:spcPct val="107000"/>
              </a:lnSpc>
              <a:spcBef>
                <a:spcPts val="0"/>
              </a:spcBef>
              <a:spcAft>
                <a:spcPts val="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Big Idea – Patterns are repeatable. </a:t>
            </a:r>
            <a:r>
              <a:rPr lang="en-US" sz="3200" b="1" dirty="0"/>
              <a:t>It is important to be able to work as a team.</a:t>
            </a:r>
          </a:p>
          <a:p>
            <a:pPr marR="0" lvl="0">
              <a:lnSpc>
                <a:spcPct val="107000"/>
              </a:lnSpc>
              <a:spcBef>
                <a:spcPts val="0"/>
              </a:spcBef>
              <a:spcAft>
                <a:spcPts val="0"/>
              </a:spcAft>
            </a:pP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3200" b="1" dirty="0">
                <a:effectLst/>
                <a:latin typeface="Calibri" panose="020F0502020204030204" pitchFamily="34" charset="0"/>
                <a:ea typeface="Calibri" panose="020F0502020204030204" pitchFamily="34" charset="0"/>
                <a:cs typeface="Times New Roman" panose="02020603050405020304" pitchFamily="18" charset="0"/>
              </a:rPr>
              <a:t>-Individually create a pattern that is repeatable.</a:t>
            </a:r>
          </a:p>
          <a:p>
            <a:pPr lvl="2">
              <a:lnSpc>
                <a:spcPct val="107000"/>
              </a:lnSpc>
            </a:pPr>
            <a:r>
              <a:rPr lang="en-US" sz="3200" b="1" dirty="0">
                <a:effectLst/>
                <a:latin typeface="Calibri" panose="020F0502020204030204" pitchFamily="34" charset="0"/>
                <a:ea typeface="Calibri" panose="020F0502020204030204" pitchFamily="34" charset="0"/>
                <a:cs typeface="Times New Roman" panose="02020603050405020304" pitchFamily="18" charset="0"/>
              </a:rPr>
              <a:t>-Each person at the table will vote (1-2-3-point) at the pattern that they believe will be the most repeatable.</a:t>
            </a:r>
          </a:p>
          <a:p>
            <a:pPr lvl="1">
              <a:lnSpc>
                <a:spcPct val="107000"/>
              </a:lnSpc>
            </a:pPr>
            <a:r>
              <a:rPr lang="en-US" sz="3200" b="1" dirty="0">
                <a:effectLst/>
                <a:latin typeface="Calibri" panose="020F0502020204030204" pitchFamily="34" charset="0"/>
                <a:ea typeface="Calibri" panose="020F0502020204030204" pitchFamily="34" charset="0"/>
                <a:cs typeface="Times New Roman" panose="02020603050405020304" pitchFamily="18" charset="0"/>
              </a:rPr>
              <a:t>-Work as a team to repeat the selected pattern across your team’s table.</a:t>
            </a:r>
          </a:p>
        </p:txBody>
      </p:sp>
    </p:spTree>
    <p:extLst>
      <p:ext uri="{BB962C8B-B14F-4D97-AF65-F5344CB8AC3E}">
        <p14:creationId xmlns:p14="http://schemas.microsoft.com/office/powerpoint/2010/main" val="326340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FD72F2-1822-42D1-8ADB-781497CCE078}"/>
              </a:ext>
            </a:extLst>
          </p:cNvPr>
          <p:cNvSpPr/>
          <p:nvPr/>
        </p:nvSpPr>
        <p:spPr>
          <a:xfrm>
            <a:off x="1614501" y="842023"/>
            <a:ext cx="9654390" cy="4811445"/>
          </a:xfrm>
          <a:prstGeom prst="rect">
            <a:avLst/>
          </a:prstGeom>
        </p:spPr>
        <p:txBody>
          <a:bodyPr wrap="square">
            <a:spAutoFit/>
          </a:bodyPr>
          <a:lstStyle/>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Vacation Resort – using a character card</a:t>
            </a:r>
          </a:p>
          <a:p>
            <a:pPr marR="0" lvl="0">
              <a:lnSpc>
                <a:spcPct val="107000"/>
              </a:lnSpc>
              <a:spcBef>
                <a:spcPts val="0"/>
              </a:spcBef>
              <a:spcAft>
                <a:spcPts val="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Big Idea – empathy, teamwork, modeling with Keva</a:t>
            </a:r>
          </a:p>
          <a:p>
            <a:pPr marR="0" lvl="0">
              <a:lnSpc>
                <a:spcPct val="107000"/>
              </a:lnSpc>
              <a:spcBef>
                <a:spcPts val="0"/>
              </a:spcBef>
              <a:spcAft>
                <a:spcPts val="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Each table will be given a character card.  As a team develop a vacation resort for that character.</a:t>
            </a:r>
          </a:p>
          <a:p>
            <a:pPr marR="0" lvl="0">
              <a:lnSpc>
                <a:spcPct val="107000"/>
              </a:lnSpc>
              <a:spcBef>
                <a:spcPts val="0"/>
              </a:spcBef>
              <a:spcAft>
                <a:spcPts val="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Conduct a gallery walk around the classroom to look at the different ideas</a:t>
            </a:r>
          </a:p>
        </p:txBody>
      </p:sp>
    </p:spTree>
    <p:extLst>
      <p:ext uri="{BB962C8B-B14F-4D97-AF65-F5344CB8AC3E}">
        <p14:creationId xmlns:p14="http://schemas.microsoft.com/office/powerpoint/2010/main" val="247597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ye of the Kat: Feminist Fiction Friday--Beverly Cleary">
            <a:extLst>
              <a:ext uri="{FF2B5EF4-FFF2-40B4-BE49-F238E27FC236}">
                <a16:creationId xmlns:a16="http://schemas.microsoft.com/office/drawing/2014/main" id="{056744EE-00F8-4CE9-9FF2-9C3E848BB5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079" y="1047749"/>
            <a:ext cx="3305175" cy="4762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C2EC0CF-0A0F-4FD7-973A-390ED13B2B45}"/>
              </a:ext>
            </a:extLst>
          </p:cNvPr>
          <p:cNvSpPr/>
          <p:nvPr/>
        </p:nvSpPr>
        <p:spPr>
          <a:xfrm>
            <a:off x="4110164" y="766732"/>
            <a:ext cx="7580851" cy="5324535"/>
          </a:xfrm>
          <a:prstGeom prst="rect">
            <a:avLst/>
          </a:prstGeom>
        </p:spPr>
        <p:txBody>
          <a:bodyPr wrap="square">
            <a:spAutoFit/>
          </a:bodyPr>
          <a:lstStyle/>
          <a:p>
            <a:pPr fontAlgn="base"/>
            <a:endParaRPr lang="en-US" sz="2000" b="0" i="0" dirty="0">
              <a:solidFill>
                <a:srgbClr val="1E1D1D"/>
              </a:solidFill>
              <a:effectLst/>
              <a:latin typeface="-apple-system"/>
            </a:endParaRPr>
          </a:p>
          <a:p>
            <a:r>
              <a:rPr lang="en-US" sz="2000" b="1" dirty="0"/>
              <a:t>Ramona Quimby</a:t>
            </a:r>
          </a:p>
          <a:p>
            <a:pPr marL="285750" indent="-285750">
              <a:buFont typeface="Arial" panose="020B0604020202020204" pitchFamily="34" charset="0"/>
              <a:buChar char="•"/>
            </a:pPr>
            <a:r>
              <a:rPr lang="en-US" sz="2000" dirty="0"/>
              <a:t>The younger of two daughters in the Quimby family. </a:t>
            </a:r>
          </a:p>
          <a:p>
            <a:pPr marL="285750" indent="-285750">
              <a:buFont typeface="Arial" panose="020B0604020202020204" pitchFamily="34" charset="0"/>
              <a:buChar char="•"/>
            </a:pPr>
            <a:r>
              <a:rPr lang="en-US" sz="2000" dirty="0"/>
              <a:t>She is eight years old and in the third grade at Cedarhurst Elementary School in Portland, Oregon. </a:t>
            </a:r>
          </a:p>
          <a:p>
            <a:pPr marL="285750" indent="-285750">
              <a:buFont typeface="Arial" panose="020B0604020202020204" pitchFamily="34" charset="0"/>
              <a:buChar char="•"/>
            </a:pPr>
            <a:r>
              <a:rPr lang="en-US" sz="2000" dirty="0"/>
              <a:t>She is proud of her age, and seeks to act like a "grown-up" whenever possible. She resents being treated like a child at times, particularly when she is expected to play with or entertain younger children.</a:t>
            </a:r>
          </a:p>
          <a:p>
            <a:pPr marL="285750" indent="-285750">
              <a:buFont typeface="Arial" panose="020B0604020202020204" pitchFamily="34" charset="0"/>
              <a:buChar char="•"/>
            </a:pPr>
            <a:r>
              <a:rPr lang="en-US" sz="2000" dirty="0"/>
              <a:t>Ramona is a bright and creative girl. </a:t>
            </a:r>
          </a:p>
          <a:p>
            <a:pPr marL="285750" indent="-285750">
              <a:buFont typeface="Arial" panose="020B0604020202020204" pitchFamily="34" charset="0"/>
              <a:buChar char="•"/>
            </a:pPr>
            <a:r>
              <a:rPr lang="en-US" sz="2000" dirty="0"/>
              <a:t>She is good at drawing and enjoys reading. </a:t>
            </a:r>
          </a:p>
          <a:p>
            <a:pPr marL="285750" indent="-285750">
              <a:buFont typeface="Arial" panose="020B0604020202020204" pitchFamily="34" charset="0"/>
              <a:buChar char="•"/>
            </a:pPr>
            <a:r>
              <a:rPr lang="en-US" sz="2000" dirty="0"/>
              <a:t>She has an unlucky tendency to be involved in minor accidents that draw attention to her, and for which she feels she is often blamed. She tries to avoid these situations, but her efforts are sometimes frustrated by her bad luck. </a:t>
            </a:r>
          </a:p>
          <a:p>
            <a:pPr marL="285750" indent="-285750">
              <a:buFont typeface="Arial" panose="020B0604020202020204" pitchFamily="34" charset="0"/>
              <a:buChar char="•"/>
            </a:pPr>
            <a:r>
              <a:rPr lang="en-US" sz="2000" dirty="0"/>
              <a:t>She is eager to please her teacher, but also indignant when she thinks her teacher is treating her unfairly.</a:t>
            </a:r>
          </a:p>
          <a:p>
            <a:pPr marL="285750" indent="-285750">
              <a:buFont typeface="Arial" panose="020B0604020202020204" pitchFamily="34" charset="0"/>
              <a:buChar char="•"/>
            </a:pPr>
            <a:r>
              <a:rPr lang="en-US" sz="2000" dirty="0"/>
              <a:t>Ramona is an observant person, noticing small details</a:t>
            </a:r>
            <a:endParaRPr lang="en-US" sz="2000" b="0" i="0" dirty="0">
              <a:solidFill>
                <a:srgbClr val="1E1D1D"/>
              </a:solidFill>
              <a:effectLst/>
              <a:latin typeface="-apple-system"/>
            </a:endParaRPr>
          </a:p>
        </p:txBody>
      </p:sp>
    </p:spTree>
    <p:extLst>
      <p:ext uri="{BB962C8B-B14F-4D97-AF65-F5344CB8AC3E}">
        <p14:creationId xmlns:p14="http://schemas.microsoft.com/office/powerpoint/2010/main" val="2659098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364251D-F8C8-4ACC-9B33-0A21E83B2062}"/>
              </a:ext>
            </a:extLst>
          </p:cNvPr>
          <p:cNvGrpSpPr/>
          <p:nvPr/>
        </p:nvGrpSpPr>
        <p:grpSpPr>
          <a:xfrm>
            <a:off x="4032555" y="1613121"/>
            <a:ext cx="3515898" cy="3421280"/>
            <a:chOff x="5852646" y="2806196"/>
            <a:chExt cx="3515898" cy="3421280"/>
          </a:xfrm>
        </p:grpSpPr>
        <p:sp>
          <p:nvSpPr>
            <p:cNvPr id="7" name="Rectangle 6">
              <a:extLst>
                <a:ext uri="{FF2B5EF4-FFF2-40B4-BE49-F238E27FC236}">
                  <a16:creationId xmlns:a16="http://schemas.microsoft.com/office/drawing/2014/main" id="{332BA0C5-51A5-4172-83D9-BFDD5E2BCA04}"/>
                </a:ext>
              </a:extLst>
            </p:cNvPr>
            <p:cNvSpPr/>
            <p:nvPr/>
          </p:nvSpPr>
          <p:spPr>
            <a:xfrm>
              <a:off x="5852646" y="3252807"/>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 name="Rectangle 2">
              <a:extLst>
                <a:ext uri="{FF2B5EF4-FFF2-40B4-BE49-F238E27FC236}">
                  <a16:creationId xmlns:a16="http://schemas.microsoft.com/office/drawing/2014/main" id="{34BAFFB6-BD0E-49F1-A1AC-04BD75AB8AFC}"/>
                </a:ext>
              </a:extLst>
            </p:cNvPr>
            <p:cNvSpPr/>
            <p:nvPr/>
          </p:nvSpPr>
          <p:spPr>
            <a:xfrm>
              <a:off x="5938522" y="4822732"/>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3">
              <a:extLst>
                <a:ext uri="{FF2B5EF4-FFF2-40B4-BE49-F238E27FC236}">
                  <a16:creationId xmlns:a16="http://schemas.microsoft.com/office/drawing/2014/main" id="{09101A37-DC33-4771-B289-8F439820575F}"/>
                </a:ext>
              </a:extLst>
            </p:cNvPr>
            <p:cNvSpPr/>
            <p:nvPr/>
          </p:nvSpPr>
          <p:spPr>
            <a:xfrm rot="5400000">
              <a:off x="7306338" y="4165270"/>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CA184EC0-1E53-47EF-A478-DA1B9A62FAC4}"/>
                </a:ext>
              </a:extLst>
            </p:cNvPr>
            <p:cNvSpPr/>
            <p:nvPr/>
          </p:nvSpPr>
          <p:spPr>
            <a:xfrm rot="5400000">
              <a:off x="5899955" y="4165270"/>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CBDBE915-F149-4D99-BEA2-949480513499}"/>
                </a:ext>
              </a:extLst>
            </p:cNvPr>
            <p:cNvSpPr/>
            <p:nvPr/>
          </p:nvSpPr>
          <p:spPr>
            <a:xfrm rot="5400000">
              <a:off x="4493572" y="4165270"/>
              <a:ext cx="3421280" cy="703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555204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550</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-apple-system</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Vinson R. Carter</dc:creator>
  <cp:lastModifiedBy>Vinson R. Carter</cp:lastModifiedBy>
  <cp:revision>6</cp:revision>
  <dcterms:created xsi:type="dcterms:W3CDTF">2022-10-05T19:42:32Z</dcterms:created>
  <dcterms:modified xsi:type="dcterms:W3CDTF">2022-10-05T20:20:01Z</dcterms:modified>
</cp:coreProperties>
</file>