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2" r:id="rId1"/>
  </p:sldMasterIdLst>
  <p:sldIdLst>
    <p:sldId id="256" r:id="rId2"/>
    <p:sldId id="257" r:id="rId3"/>
    <p:sldId id="258" r:id="rId4"/>
    <p:sldId id="259" r:id="rId5"/>
    <p:sldId id="260" r:id="rId6"/>
    <p:sldId id="261" r:id="rId7"/>
    <p:sldId id="262" r:id="rId8"/>
    <p:sldId id="263" r:id="rId9"/>
    <p:sldId id="269" r:id="rId10"/>
    <p:sldId id="270" r:id="rId11"/>
    <p:sldId id="265" r:id="rId12"/>
    <p:sldId id="264" r:id="rId13"/>
    <p:sldId id="27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660"/>
  </p:normalViewPr>
  <p:slideViewPr>
    <p:cSldViewPr snapToGrid="0">
      <p:cViewPr varScale="1">
        <p:scale>
          <a:sx n="114" d="100"/>
          <a:sy n="114" d="100"/>
        </p:scale>
        <p:origin x="18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BDF68E2-58F2-4D09-BE8B-E3BD06533059}" type="datetimeFigureOut">
              <a:rPr lang="en-US" smtClean="0"/>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45475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2D6473-DF6D-4702-B328-E0DD40540A4E}" type="datetimeFigureOut">
              <a:rPr lang="en-US" smtClean="0"/>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49077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6F7E3A-B166-407D-9866-32884E7D5B37}" type="datetimeFigureOut">
              <a:rPr lang="en-US" smtClean="0"/>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50396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8FC5F6-F338-4AE4-BB23-26385BCFC423}" type="datetimeFigureOut">
              <a:rPr lang="en-US" smtClean="0"/>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608482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11028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AB4D41-86C1-4908-B66A-0B50CEB3BF29}" type="datetimeFigureOut">
              <a:rPr lang="en-US" smtClean="0"/>
              <a:t>10/6/2022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99719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426E2C-56C1-4E0D-A793-0088A7FDD37E}" type="datetimeFigureOut">
              <a:rPr lang="en-US" smtClean="0"/>
              <a:t>10/6/2022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93708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C39B41-D8B5-4052-B551-9B5525EAA8B6}" type="datetimeFigureOut">
              <a:rPr lang="en-US" smtClean="0"/>
              <a:t>10/6/2022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39879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4136C-8742-45B2-AF27-D93DF72833A9}" type="datetimeFigureOut">
              <a:rPr lang="en-US" smtClean="0"/>
              <a:t>10/6/2022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31796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ABBEA6-7C60-4B02-AE87-00D78D8422AF}" type="datetimeFigureOut">
              <a:rPr lang="en-US" smtClean="0"/>
              <a:t>10/6/2022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43099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10/6/2022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2458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24D31-43A5-475A-80CF-332C9F6DCF35}" type="datetimeFigureOut">
              <a:rPr lang="en-US" smtClean="0"/>
              <a:t>10/6/2022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2765310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IIGyVa5Xftw"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5284" y="1180574"/>
            <a:ext cx="9666885" cy="2421464"/>
          </a:xfrm>
        </p:spPr>
        <p:txBody>
          <a:bodyPr>
            <a:noAutofit/>
          </a:bodyPr>
          <a:lstStyle/>
          <a:p>
            <a:pPr algn="l"/>
            <a:r>
              <a:rPr lang="en-US" sz="6600" b="1" dirty="0">
                <a:effectLst>
                  <a:outerShdw blurRad="38100" dist="38100" dir="2700000" algn="tl">
                    <a:srgbClr val="000000">
                      <a:alpha val="43137"/>
                    </a:srgbClr>
                  </a:outerShdw>
                </a:effectLst>
              </a:rPr>
              <a:t>Using Blocks and Construction Toys for Teaching STEM Content</a:t>
            </a:r>
          </a:p>
        </p:txBody>
      </p:sp>
      <p:pic>
        <p:nvPicPr>
          <p:cNvPr id="4" name="Picture 2" descr="http://www.retroland.com/wp-content/uploads/2010/11/tinker_toys_650x300_a01_1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284" y="4597613"/>
            <a:ext cx="3219450" cy="14859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ecx.images-amazon.com/images/I/81tsXBxjErL._SL15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861" y="4597613"/>
            <a:ext cx="2256952" cy="14730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www.fcconline.org/wp-content/uploads/2014/08/lego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9979" y="4597613"/>
            <a:ext cx="2098104" cy="164115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construction block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6132" y="3885719"/>
            <a:ext cx="2250296" cy="26682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pmwtrading.com/toystore/images/keva/800bag_3.jpg"/>
          <p:cNvPicPr>
            <a:picLocks noChangeAspect="1" noChangeArrowheads="1"/>
          </p:cNvPicPr>
          <p:nvPr/>
        </p:nvPicPr>
        <p:blipFill rotWithShape="1">
          <a:blip r:embed="rId6">
            <a:extLst>
              <a:ext uri="{28A0092B-C50C-407E-A947-70E740481C1C}">
                <a14:useLocalDpi xmlns:a14="http://schemas.microsoft.com/office/drawing/2010/main" val="0"/>
              </a:ext>
            </a:extLst>
          </a:blip>
          <a:srcRect l="2302"/>
          <a:stretch/>
        </p:blipFill>
        <p:spPr bwMode="auto">
          <a:xfrm>
            <a:off x="8633024" y="1180574"/>
            <a:ext cx="3158289" cy="2133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698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razy Forts,Purple, 69 pieces">
            <a:extLst>
              <a:ext uri="{FF2B5EF4-FFF2-40B4-BE49-F238E27FC236}">
                <a16:creationId xmlns:a16="http://schemas.microsoft.com/office/drawing/2014/main" id="{48BE00DC-7B3F-4B43-98FF-38A75CD081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709" y="2402956"/>
            <a:ext cx="1757494" cy="17574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BDCD284-744D-43C6-A1A7-B42E100C4E5D}"/>
              </a:ext>
            </a:extLst>
          </p:cNvPr>
          <p:cNvSpPr/>
          <p:nvPr/>
        </p:nvSpPr>
        <p:spPr>
          <a:xfrm>
            <a:off x="197141" y="1325519"/>
            <a:ext cx="11262220" cy="968278"/>
          </a:xfrm>
          <a:prstGeom prst="rect">
            <a:avLst/>
          </a:prstGeom>
        </p:spPr>
        <p:txBody>
          <a:bodyPr wrap="square">
            <a:spAutoFit/>
          </a:bodyPr>
          <a:lstStyle/>
          <a:p>
            <a:pPr>
              <a:lnSpc>
                <a:spcPct val="107000"/>
              </a:lnSpc>
            </a:pPr>
            <a:r>
              <a:rPr lang="en-US" b="1" dirty="0">
                <a:ea typeface="Calibri" panose="020F0502020204030204" pitchFamily="34" charset="0"/>
                <a:cs typeface="Times New Roman" panose="02020603050405020304" pitchFamily="18" charset="0"/>
              </a:rPr>
              <a:t>Challenge:</a:t>
            </a:r>
            <a:endParaRPr lang="en-US" dirty="0">
              <a:ea typeface="Calibri" panose="020F0502020204030204" pitchFamily="34" charset="0"/>
              <a:cs typeface="Times New Roman" panose="02020603050405020304" pitchFamily="18" charset="0"/>
            </a:endParaRPr>
          </a:p>
          <a:p>
            <a:pPr>
              <a:lnSpc>
                <a:spcPct val="107000"/>
              </a:lnSpc>
            </a:pPr>
            <a:r>
              <a:rPr lang="en-US" dirty="0">
                <a:ea typeface="Calibri" panose="020F0502020204030204" pitchFamily="34" charset="0"/>
                <a:cs typeface="Times New Roman" panose="02020603050405020304" pitchFamily="18" charset="0"/>
              </a:rPr>
              <a:t>Work as a member of a design team to build a fort that will enclose your entire team. Then calculate the area of the fort. Use your creative abilities to make the largest fort possible.</a:t>
            </a:r>
          </a:p>
        </p:txBody>
      </p:sp>
      <p:sp>
        <p:nvSpPr>
          <p:cNvPr id="3" name="Rectangle 2">
            <a:extLst>
              <a:ext uri="{FF2B5EF4-FFF2-40B4-BE49-F238E27FC236}">
                <a16:creationId xmlns:a16="http://schemas.microsoft.com/office/drawing/2014/main" id="{10334079-E1FD-4DB2-9083-AFBDA354FDA3}"/>
              </a:ext>
            </a:extLst>
          </p:cNvPr>
          <p:cNvSpPr/>
          <p:nvPr/>
        </p:nvSpPr>
        <p:spPr>
          <a:xfrm>
            <a:off x="7229212" y="4478195"/>
            <a:ext cx="4896374" cy="2153731"/>
          </a:xfrm>
          <a:prstGeom prst="rect">
            <a:avLst/>
          </a:prstGeom>
        </p:spPr>
        <p:txBody>
          <a:bodyPr wrap="square">
            <a:spAutoFit/>
          </a:bodyPr>
          <a:lstStyle/>
          <a:p>
            <a:pPr>
              <a:lnSpc>
                <a:spcPct val="107000"/>
              </a:lnSpc>
            </a:pPr>
            <a:r>
              <a:rPr lang="en-US" b="1" dirty="0">
                <a:ea typeface="Calibri" panose="020F0502020204030204" pitchFamily="34" charset="0"/>
                <a:cs typeface="Times New Roman" panose="02020603050405020304" pitchFamily="18" charset="0"/>
              </a:rPr>
              <a:t>Big Ideas:</a:t>
            </a:r>
            <a:endParaRPr lang="en-US"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The area of a space can be determined by multiplying the side lengths of a volume.</a:t>
            </a:r>
          </a:p>
          <a:p>
            <a:pPr marL="342900" marR="0" lvl="0" indent="-342900">
              <a:lnSpc>
                <a:spcPct val="107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Area models can represent the inner size of an object</a:t>
            </a:r>
          </a:p>
          <a:p>
            <a:pPr marL="342900" marR="0" lvl="0" indent="-342900">
              <a:lnSpc>
                <a:spcPct val="107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The perimeter of an object can be calculated using the side lengths</a:t>
            </a:r>
          </a:p>
        </p:txBody>
      </p:sp>
      <p:sp>
        <p:nvSpPr>
          <p:cNvPr id="4" name="Rectangle 3">
            <a:extLst>
              <a:ext uri="{FF2B5EF4-FFF2-40B4-BE49-F238E27FC236}">
                <a16:creationId xmlns:a16="http://schemas.microsoft.com/office/drawing/2014/main" id="{AA49754B-9913-4340-9129-6D847E7413D2}"/>
              </a:ext>
            </a:extLst>
          </p:cNvPr>
          <p:cNvSpPr/>
          <p:nvPr/>
        </p:nvSpPr>
        <p:spPr>
          <a:xfrm>
            <a:off x="178964" y="3894100"/>
            <a:ext cx="6096000" cy="2862322"/>
          </a:xfrm>
          <a:prstGeom prst="rect">
            <a:avLst/>
          </a:prstGeom>
        </p:spPr>
        <p:txBody>
          <a:bodyPr>
            <a:spAutoFit/>
          </a:bodyPr>
          <a:lstStyle/>
          <a:p>
            <a:r>
              <a:rPr lang="en-US" b="1" dirty="0"/>
              <a:t>Limitations:</a:t>
            </a:r>
            <a:endParaRPr lang="en-US" dirty="0"/>
          </a:p>
          <a:p>
            <a:pPr marL="285750" lvl="0" indent="-285750">
              <a:buFont typeface="Arial" panose="020B0604020202020204" pitchFamily="34" charset="0"/>
              <a:buChar char="•"/>
            </a:pPr>
            <a:r>
              <a:rPr lang="en-US" dirty="0"/>
              <a:t>The completed fort must have walls and a roof.</a:t>
            </a:r>
          </a:p>
          <a:p>
            <a:pPr marL="285750" lvl="0" indent="-285750">
              <a:buFont typeface="Arial" panose="020B0604020202020204" pitchFamily="34" charset="0"/>
              <a:buChar char="•"/>
            </a:pPr>
            <a:r>
              <a:rPr lang="en-US" dirty="0"/>
              <a:t>The connector ball arrows must always point upwards</a:t>
            </a:r>
          </a:p>
          <a:p>
            <a:pPr marL="285750" lvl="0" indent="-285750">
              <a:buFont typeface="Arial" panose="020B0604020202020204" pitchFamily="34" charset="0"/>
              <a:buChar char="•"/>
            </a:pPr>
            <a:r>
              <a:rPr lang="en-US" dirty="0"/>
              <a:t>Materials must not be cut or bend</a:t>
            </a:r>
          </a:p>
          <a:p>
            <a:pPr marL="285750" lvl="0" indent="-285750">
              <a:buFont typeface="Arial" panose="020B0604020202020204" pitchFamily="34" charset="0"/>
              <a:buChar char="•"/>
            </a:pPr>
            <a:r>
              <a:rPr lang="en-US" dirty="0"/>
              <a:t>Twist the green sticks to insert and remove from the connector balls</a:t>
            </a:r>
          </a:p>
          <a:p>
            <a:pPr marL="285750" lvl="0" indent="-285750">
              <a:buFont typeface="Arial" panose="020B0604020202020204" pitchFamily="34" charset="0"/>
              <a:buChar char="•"/>
            </a:pPr>
            <a:r>
              <a:rPr lang="en-US" dirty="0"/>
              <a:t>The structure must enclose your entire problem-solving team</a:t>
            </a:r>
          </a:p>
          <a:p>
            <a:pPr marL="285750" lvl="0" indent="-285750">
              <a:buFont typeface="Arial" panose="020B0604020202020204" pitchFamily="34" charset="0"/>
              <a:buChar char="•"/>
            </a:pPr>
            <a:r>
              <a:rPr lang="en-US" dirty="0"/>
              <a:t>If you can fit more than your team, and you have volunteers; build the biggest fort in class!</a:t>
            </a:r>
          </a:p>
        </p:txBody>
      </p:sp>
      <p:sp>
        <p:nvSpPr>
          <p:cNvPr id="5" name="Rectangle 4">
            <a:extLst>
              <a:ext uri="{FF2B5EF4-FFF2-40B4-BE49-F238E27FC236}">
                <a16:creationId xmlns:a16="http://schemas.microsoft.com/office/drawing/2014/main" id="{DF72813E-8A62-4B60-8FBA-CC69DF384957}"/>
              </a:ext>
            </a:extLst>
          </p:cNvPr>
          <p:cNvSpPr/>
          <p:nvPr/>
        </p:nvSpPr>
        <p:spPr>
          <a:xfrm>
            <a:off x="7229212" y="3281703"/>
            <a:ext cx="4750266" cy="923330"/>
          </a:xfrm>
          <a:prstGeom prst="rect">
            <a:avLst/>
          </a:prstGeom>
        </p:spPr>
        <p:txBody>
          <a:bodyPr wrap="square">
            <a:spAutoFit/>
          </a:bodyPr>
          <a:lstStyle/>
          <a:p>
            <a:r>
              <a:rPr lang="en-US" b="1" dirty="0">
                <a:ea typeface="Calibri" panose="020F0502020204030204" pitchFamily="34" charset="0"/>
                <a:cs typeface="Times New Roman" panose="02020603050405020304" pitchFamily="18" charset="0"/>
              </a:rPr>
              <a:t>Essential Question: </a:t>
            </a:r>
            <a:r>
              <a:rPr lang="en-US" dirty="0">
                <a:ea typeface="Calibri" panose="020F0502020204030204" pitchFamily="34" charset="0"/>
                <a:cs typeface="Times New Roman" panose="02020603050405020304" pitchFamily="18" charset="0"/>
              </a:rPr>
              <a:t>How can we determine the area of a space enclosed in a scale model structure?</a:t>
            </a:r>
            <a:endParaRPr lang="en-US" dirty="0"/>
          </a:p>
        </p:txBody>
      </p:sp>
      <p:sp>
        <p:nvSpPr>
          <p:cNvPr id="6" name="Rectangle 5">
            <a:extLst>
              <a:ext uri="{FF2B5EF4-FFF2-40B4-BE49-F238E27FC236}">
                <a16:creationId xmlns:a16="http://schemas.microsoft.com/office/drawing/2014/main" id="{1F9BAFAE-389A-4370-8CC0-E097C7499820}"/>
              </a:ext>
            </a:extLst>
          </p:cNvPr>
          <p:cNvSpPr/>
          <p:nvPr/>
        </p:nvSpPr>
        <p:spPr>
          <a:xfrm>
            <a:off x="178964" y="192791"/>
            <a:ext cx="11506899" cy="968278"/>
          </a:xfrm>
          <a:prstGeom prst="rect">
            <a:avLst/>
          </a:prstGeom>
        </p:spPr>
        <p:txBody>
          <a:bodyPr wrap="square">
            <a:spAutoFit/>
          </a:bodyPr>
          <a:lstStyle/>
          <a:p>
            <a:pPr>
              <a:lnSpc>
                <a:spcPct val="107000"/>
              </a:lnSpc>
            </a:pPr>
            <a:r>
              <a:rPr lang="en-US" b="1" dirty="0">
                <a:ea typeface="Calibri" panose="020F0502020204030204" pitchFamily="34" charset="0"/>
                <a:cs typeface="Times New Roman" panose="02020603050405020304" pitchFamily="18" charset="0"/>
              </a:rPr>
              <a:t>Scenario:</a:t>
            </a:r>
            <a:endParaRPr lang="en-US" dirty="0">
              <a:ea typeface="Calibri" panose="020F0502020204030204" pitchFamily="34" charset="0"/>
              <a:cs typeface="Times New Roman" panose="02020603050405020304" pitchFamily="18" charset="0"/>
            </a:endParaRPr>
          </a:p>
          <a:p>
            <a:pPr>
              <a:lnSpc>
                <a:spcPct val="107000"/>
              </a:lnSpc>
              <a:spcAft>
                <a:spcPts val="800"/>
              </a:spcAft>
            </a:pPr>
            <a:r>
              <a:rPr lang="en-US" dirty="0">
                <a:ea typeface="Calibri" panose="020F0502020204030204" pitchFamily="34" charset="0"/>
                <a:cs typeface="Times New Roman" panose="02020603050405020304" pitchFamily="18" charset="0"/>
              </a:rPr>
              <a:t>In the spirit of </a:t>
            </a:r>
            <a:r>
              <a:rPr lang="en-US" i="1" dirty="0">
                <a:ea typeface="Calibri" panose="020F0502020204030204" pitchFamily="34" charset="0"/>
                <a:cs typeface="Times New Roman" panose="02020603050405020304" pitchFamily="18" charset="0"/>
              </a:rPr>
              <a:t>phone booth stuffing</a:t>
            </a:r>
            <a:r>
              <a:rPr lang="en-US" dirty="0">
                <a:ea typeface="Calibri" panose="020F0502020204030204" pitchFamily="34" charset="0"/>
                <a:cs typeface="Times New Roman" panose="02020603050405020304" pitchFamily="18" charset="0"/>
              </a:rPr>
              <a:t>—and, to test your levels of creativity, cooperative spirit, understanding of area, and problem-solving ability, use the Crazy Fort® building materials to build a fort that will enclose your entire team. </a:t>
            </a:r>
          </a:p>
        </p:txBody>
      </p:sp>
      <p:pic>
        <p:nvPicPr>
          <p:cNvPr id="2052" name="Picture 4" descr="Crazy Forts! 69 Pcs. on Classic Toys - Toydango">
            <a:extLst>
              <a:ext uri="{FF2B5EF4-FFF2-40B4-BE49-F238E27FC236}">
                <a16:creationId xmlns:a16="http://schemas.microsoft.com/office/drawing/2014/main" id="{0927CA90-C01E-4C17-B705-8DF1D58CA7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2789" y="2234739"/>
            <a:ext cx="2093927" cy="2093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50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History of Construction Blocks in Education</a:t>
            </a:r>
          </a:p>
        </p:txBody>
      </p:sp>
      <p:sp>
        <p:nvSpPr>
          <p:cNvPr id="3" name="Content Placeholder 2"/>
          <p:cNvSpPr>
            <a:spLocks noGrp="1"/>
          </p:cNvSpPr>
          <p:nvPr>
            <p:ph idx="1"/>
          </p:nvPr>
        </p:nvSpPr>
        <p:spPr>
          <a:xfrm>
            <a:off x="593940" y="1627619"/>
            <a:ext cx="11159035" cy="4489163"/>
          </a:xfrm>
        </p:spPr>
        <p:txBody>
          <a:bodyPr>
            <a:normAutofit fontScale="92500" lnSpcReduction="10000"/>
          </a:bodyPr>
          <a:lstStyle/>
          <a:p>
            <a:pPr>
              <a:buFont typeface="Courier New" panose="02070309020205020404" pitchFamily="49" charset="0"/>
              <a:buChar char="o"/>
            </a:pPr>
            <a:r>
              <a:rPr lang="en-US" sz="2400" b="1" dirty="0"/>
              <a:t>The natural world has provided abundant building materials (Stones, Sticky burdock, Twigs) which have been connected to learning.</a:t>
            </a:r>
          </a:p>
          <a:p>
            <a:pPr lvl="1">
              <a:buFont typeface="Courier New" panose="02070309020205020404" pitchFamily="49" charset="0"/>
              <a:buChar char="o"/>
            </a:pPr>
            <a:r>
              <a:rPr lang="en-US" sz="2200" b="1" dirty="0"/>
              <a:t>Evidence of this has been dated back to Plato (429-347 B.C.)</a:t>
            </a:r>
          </a:p>
          <a:p>
            <a:pPr>
              <a:buFont typeface="Courier New" panose="02070309020205020404" pitchFamily="49" charset="0"/>
              <a:buChar char="o"/>
            </a:pPr>
            <a:r>
              <a:rPr lang="en-US" sz="2400" b="1" dirty="0"/>
              <a:t>U.S. and European manufacturers began making wooden blocks as a sideline to their main woodworking or printing business.</a:t>
            </a:r>
          </a:p>
          <a:p>
            <a:pPr>
              <a:buFont typeface="Courier New" panose="02070309020205020404" pitchFamily="49" charset="0"/>
              <a:buChar char="o"/>
            </a:pPr>
            <a:r>
              <a:rPr lang="en-US" sz="2400" b="1" dirty="0"/>
              <a:t>The first centers on the building unit focused on letters, words, or narratives. The second addressed the act of building and constructing. The third focused on cultural heritage and modeling specific architecture. </a:t>
            </a:r>
          </a:p>
          <a:p>
            <a:pPr>
              <a:buFont typeface="Courier New" panose="02070309020205020404" pitchFamily="49" charset="0"/>
              <a:buChar char="o"/>
            </a:pPr>
            <a:r>
              <a:rPr lang="en-US" sz="2400" b="1" dirty="0"/>
              <a:t>The advancement of blocks can be seen in electronics as well. Lego Mindstorms uses programmable bricks to control simple robotics.</a:t>
            </a:r>
          </a:p>
          <a:p>
            <a:pPr>
              <a:buFont typeface="Courier New" panose="02070309020205020404" pitchFamily="49" charset="0"/>
              <a:buChar char="o"/>
            </a:pPr>
            <a:r>
              <a:rPr lang="en-US" sz="2400" b="1" dirty="0"/>
              <a:t>It is important to remember that we cannot understand until we take apart, examine, and rebuild. Children need an environment with open-ended materials and teachers who understand, encourage, build on, and even participate in this basic and complex mode of learning.</a:t>
            </a:r>
          </a:p>
          <a:p>
            <a:pPr>
              <a:buFont typeface="Courier New" panose="02070309020205020404" pitchFamily="49" charset="0"/>
              <a:buChar char="o"/>
            </a:pPr>
            <a:endParaRPr lang="en-US" sz="2200" dirty="0"/>
          </a:p>
          <a:p>
            <a:endParaRPr lang="en-US" dirty="0"/>
          </a:p>
        </p:txBody>
      </p:sp>
    </p:spTree>
    <p:extLst>
      <p:ext uri="{BB962C8B-B14F-4D97-AF65-F5344CB8AC3E}">
        <p14:creationId xmlns:p14="http://schemas.microsoft.com/office/powerpoint/2010/main" val="2204703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1313" y="713220"/>
            <a:ext cx="9550400" cy="4832092"/>
          </a:xfrm>
          <a:prstGeom prst="rect">
            <a:avLst/>
          </a:prstGeom>
          <a:noFill/>
        </p:spPr>
        <p:txBody>
          <a:bodyPr wrap="square" rtlCol="0">
            <a:spAutoFit/>
          </a:bodyPr>
          <a:lstStyle/>
          <a:p>
            <a:r>
              <a:rPr lang="en-US" sz="4400" b="1" dirty="0"/>
              <a:t>Construction blocks have probably been in schools for more than 100 years, but there is still rich potential for using building blocks as a learning tool. The idea that something so simple can be used to teach complex STEM ideas is only beginning to be understood. </a:t>
            </a:r>
          </a:p>
        </p:txBody>
      </p:sp>
    </p:spTree>
    <p:extLst>
      <p:ext uri="{BB962C8B-B14F-4D97-AF65-F5344CB8AC3E}">
        <p14:creationId xmlns:p14="http://schemas.microsoft.com/office/powerpoint/2010/main" val="1344090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09344E-012E-4102-9B27-19572FBF4A6A}"/>
              </a:ext>
            </a:extLst>
          </p:cNvPr>
          <p:cNvSpPr/>
          <p:nvPr/>
        </p:nvSpPr>
        <p:spPr>
          <a:xfrm>
            <a:off x="1001087" y="866436"/>
            <a:ext cx="10676388" cy="5647700"/>
          </a:xfrm>
          <a:prstGeom prst="rect">
            <a:avLst/>
          </a:prstGeom>
        </p:spPr>
        <p:txBody>
          <a:bodyPr wrap="square">
            <a:spAutoFit/>
          </a:bodyPr>
          <a:lstStyle/>
          <a:p>
            <a:r>
              <a:rPr lang="en-US" sz="1900" u="sng" dirty="0"/>
              <a:t>What big ideas from at least two STEM disciplines are integrated in this design challenge?</a:t>
            </a:r>
          </a:p>
          <a:p>
            <a:pPr marL="800100" lvl="1" indent="-342900">
              <a:buFont typeface="Arial" panose="020B0604020202020204" pitchFamily="34" charset="0"/>
              <a:buChar char="•"/>
            </a:pPr>
            <a:r>
              <a:rPr lang="en-US" sz="1900" dirty="0">
                <a:solidFill>
                  <a:srgbClr val="FF0000"/>
                </a:solidFill>
              </a:rPr>
              <a:t>you don’t need to memorize your standards, but when asked, you should be able to speak to the main concepts and content.</a:t>
            </a:r>
          </a:p>
          <a:p>
            <a:pPr lvl="1"/>
            <a:endParaRPr lang="en-US" sz="1900" dirty="0"/>
          </a:p>
          <a:p>
            <a:r>
              <a:rPr lang="en-US" sz="1900" u="sng" dirty="0"/>
              <a:t>Does the problem and/or challenge require the use, application, or practice from these big ideas?</a:t>
            </a:r>
          </a:p>
          <a:p>
            <a:pPr marL="800100" lvl="1" indent="-342900">
              <a:buFont typeface="Arial" panose="020B0604020202020204" pitchFamily="34" charset="0"/>
              <a:buChar char="•"/>
            </a:pPr>
            <a:r>
              <a:rPr lang="en-US" sz="1900" dirty="0">
                <a:solidFill>
                  <a:srgbClr val="FF0000"/>
                </a:solidFill>
              </a:rPr>
              <a:t>is the integration of your main concepts and content from your standards obvious?</a:t>
            </a:r>
          </a:p>
          <a:p>
            <a:pPr marL="800100" lvl="1" indent="-342900">
              <a:buFont typeface="Arial" panose="020B0604020202020204" pitchFamily="34" charset="0"/>
              <a:buChar char="•"/>
            </a:pPr>
            <a:endParaRPr lang="en-US" sz="1900" dirty="0"/>
          </a:p>
          <a:p>
            <a:r>
              <a:rPr lang="en-US" sz="1900" u="sng" dirty="0"/>
              <a:t>Do you believe that the scenario and challenge would be engaging (super fun and challenging) for your students?</a:t>
            </a:r>
          </a:p>
          <a:p>
            <a:pPr marL="800100" lvl="1" indent="-342900">
              <a:buFont typeface="Arial" panose="020B0604020202020204" pitchFamily="34" charset="0"/>
              <a:buChar char="•"/>
            </a:pPr>
            <a:r>
              <a:rPr lang="en-US" sz="1900" dirty="0">
                <a:solidFill>
                  <a:srgbClr val="FF0000"/>
                </a:solidFill>
              </a:rPr>
              <a:t>does this make you excited?</a:t>
            </a:r>
          </a:p>
          <a:p>
            <a:endParaRPr lang="en-US" sz="1900" dirty="0"/>
          </a:p>
          <a:p>
            <a:r>
              <a:rPr lang="en-US" sz="1900" u="sng" dirty="0"/>
              <a:t>Is the engineering design challenge engaging (fun and challenging) for you – the teacher?</a:t>
            </a:r>
          </a:p>
          <a:p>
            <a:pPr marL="800100" lvl="1" indent="-342900">
              <a:buFont typeface="Arial" panose="020B0604020202020204" pitchFamily="34" charset="0"/>
              <a:buChar char="•"/>
            </a:pPr>
            <a:r>
              <a:rPr lang="en-US" sz="1900" dirty="0">
                <a:solidFill>
                  <a:srgbClr val="FF0000"/>
                </a:solidFill>
              </a:rPr>
              <a:t>have you constructed possible solutions to examine the possibility, feasibility, enjoyment?</a:t>
            </a:r>
          </a:p>
          <a:p>
            <a:pPr marL="800100" lvl="1" indent="-342900">
              <a:buFont typeface="Arial" panose="020B0604020202020204" pitchFamily="34" charset="0"/>
              <a:buChar char="•"/>
            </a:pPr>
            <a:r>
              <a:rPr lang="en-US" sz="1900" dirty="0">
                <a:solidFill>
                  <a:srgbClr val="FF0000"/>
                </a:solidFill>
              </a:rPr>
              <a:t>does the challenge require direct application of content – this might lead to ideas for how you might assess the activity?</a:t>
            </a:r>
          </a:p>
          <a:p>
            <a:pPr marL="800100" lvl="1" indent="-342900">
              <a:buFont typeface="Arial" panose="020B0604020202020204" pitchFamily="34" charset="0"/>
              <a:buChar char="•"/>
            </a:pPr>
            <a:r>
              <a:rPr lang="en-US" sz="1900" dirty="0">
                <a:solidFill>
                  <a:srgbClr val="FF0000"/>
                </a:solidFill>
              </a:rPr>
              <a:t>would the challenge provide the expected outcomes - what do you expect the students to know, be able to do, and value?</a:t>
            </a:r>
          </a:p>
          <a:p>
            <a:pPr marL="800100" lvl="1" indent="-342900">
              <a:buFont typeface="Arial" panose="020B0604020202020204" pitchFamily="34" charset="0"/>
              <a:buChar char="•"/>
            </a:pPr>
            <a:r>
              <a:rPr lang="en-US" sz="1900" dirty="0">
                <a:solidFill>
                  <a:srgbClr val="FF0000"/>
                </a:solidFill>
              </a:rPr>
              <a:t>have you taken pictures of multiple exemplary potential solutions developed by you or your team?</a:t>
            </a:r>
          </a:p>
          <a:p>
            <a:endParaRPr lang="en-US" sz="1900" dirty="0"/>
          </a:p>
        </p:txBody>
      </p:sp>
    </p:spTree>
    <p:extLst>
      <p:ext uri="{BB962C8B-B14F-4D97-AF65-F5344CB8AC3E}">
        <p14:creationId xmlns:p14="http://schemas.microsoft.com/office/powerpoint/2010/main" val="2067009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What are We Talking About?</a:t>
            </a:r>
          </a:p>
        </p:txBody>
      </p:sp>
      <p:sp>
        <p:nvSpPr>
          <p:cNvPr id="3" name="Content Placeholder 2"/>
          <p:cNvSpPr>
            <a:spLocks noGrp="1"/>
          </p:cNvSpPr>
          <p:nvPr>
            <p:ph idx="1"/>
          </p:nvPr>
        </p:nvSpPr>
        <p:spPr/>
        <p:txBody>
          <a:bodyPr>
            <a:normAutofit fontScale="85000" lnSpcReduction="20000"/>
          </a:bodyPr>
          <a:lstStyle/>
          <a:p>
            <a:pPr>
              <a:buFont typeface="Courier New" panose="02070309020205020404" pitchFamily="49" charset="0"/>
              <a:buChar char="o"/>
            </a:pPr>
            <a:r>
              <a:rPr lang="en-US" sz="3600" b="1" dirty="0"/>
              <a:t>Legos and/or Mega </a:t>
            </a:r>
            <a:r>
              <a:rPr lang="en-US" sz="3600" b="1" dirty="0" err="1"/>
              <a:t>Bloks</a:t>
            </a:r>
            <a:endParaRPr lang="en-US" sz="3600" b="1" dirty="0"/>
          </a:p>
          <a:p>
            <a:pPr>
              <a:buFont typeface="Courier New" panose="02070309020205020404" pitchFamily="49" charset="0"/>
              <a:buChar char="o"/>
            </a:pPr>
            <a:r>
              <a:rPr lang="en-US" sz="3600" b="1" dirty="0" err="1"/>
              <a:t>K’nex</a:t>
            </a:r>
            <a:endParaRPr lang="en-US" sz="3600" b="1" dirty="0"/>
          </a:p>
          <a:p>
            <a:pPr>
              <a:buFont typeface="Courier New" panose="02070309020205020404" pitchFamily="49" charset="0"/>
              <a:buChar char="o"/>
            </a:pPr>
            <a:r>
              <a:rPr lang="en-US" sz="3600" b="1" dirty="0"/>
              <a:t>Lincoln Logs</a:t>
            </a:r>
          </a:p>
          <a:p>
            <a:pPr>
              <a:buFont typeface="Courier New" panose="02070309020205020404" pitchFamily="49" charset="0"/>
              <a:buChar char="o"/>
            </a:pPr>
            <a:r>
              <a:rPr lang="en-US" sz="3600" b="1" dirty="0" err="1"/>
              <a:t>Keva</a:t>
            </a:r>
            <a:r>
              <a:rPr lang="en-US" sz="3600" b="1" dirty="0"/>
              <a:t> Planks</a:t>
            </a:r>
          </a:p>
          <a:p>
            <a:pPr>
              <a:buFont typeface="Courier New" panose="02070309020205020404" pitchFamily="49" charset="0"/>
              <a:buChar char="o"/>
            </a:pPr>
            <a:r>
              <a:rPr lang="en-US" sz="3600" b="1" dirty="0"/>
              <a:t>Goldie Blocks</a:t>
            </a:r>
          </a:p>
          <a:p>
            <a:pPr>
              <a:buFont typeface="Courier New" panose="02070309020205020404" pitchFamily="49" charset="0"/>
              <a:buChar char="o"/>
            </a:pPr>
            <a:r>
              <a:rPr lang="en-US" sz="3600" b="1" dirty="0"/>
              <a:t>Tinker Toys</a:t>
            </a:r>
          </a:p>
          <a:p>
            <a:pPr>
              <a:buFont typeface="Courier New" panose="02070309020205020404" pitchFamily="49" charset="0"/>
              <a:buChar char="o"/>
            </a:pPr>
            <a:r>
              <a:rPr lang="en-US" sz="3600" b="1" dirty="0"/>
              <a:t>Unit Blocks</a:t>
            </a:r>
          </a:p>
          <a:p>
            <a:pPr>
              <a:buFont typeface="Courier New" panose="02070309020205020404" pitchFamily="49" charset="0"/>
              <a:buChar char="o"/>
            </a:pPr>
            <a:r>
              <a:rPr lang="en-US" sz="3600" b="1" dirty="0"/>
              <a:t>Erector Sets</a:t>
            </a:r>
          </a:p>
          <a:p>
            <a:pPr>
              <a:buFont typeface="Courier New" panose="02070309020205020404" pitchFamily="49" charset="0"/>
              <a:buChar char="o"/>
            </a:pPr>
            <a:r>
              <a:rPr lang="en-US" sz="3600" b="1" dirty="0"/>
              <a:t>Others</a:t>
            </a:r>
          </a:p>
        </p:txBody>
      </p:sp>
      <p:pic>
        <p:nvPicPr>
          <p:cNvPr id="1028" name="Picture 4" descr="https://s-media-cache-ak0.pinimg.com/736x/aa/1b/76/aa1b7679cbdb9591746ae9ea260dfaf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6249" y="2523768"/>
            <a:ext cx="2955051" cy="29550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blog.parecorp.com/wp-content/uploads/2014/12/GoldieBlox-craftstruction.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9505" y="4408915"/>
            <a:ext cx="3207420" cy="213980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construction block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1965" y="1393197"/>
            <a:ext cx="4762500"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004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06387" cy="1325563"/>
          </a:xfrm>
        </p:spPr>
        <p:txBody>
          <a:bodyPr/>
          <a:lstStyle/>
          <a:p>
            <a:r>
              <a:rPr lang="en-US" b="1" dirty="0">
                <a:effectLst>
                  <a:outerShdw blurRad="38100" dist="38100" dir="2700000" algn="tl">
                    <a:srgbClr val="000000">
                      <a:alpha val="43137"/>
                    </a:srgbClr>
                  </a:outerShdw>
                </a:effectLst>
              </a:rPr>
              <a:t>Construction Blocks are not as Flashy as Robots</a:t>
            </a:r>
            <a:br>
              <a:rPr lang="en-US" dirty="0"/>
            </a:br>
            <a:endParaRPr lang="en-US" b="1"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736664" y="1370275"/>
            <a:ext cx="10058400" cy="4453466"/>
          </a:xfrm>
        </p:spPr>
        <p:txBody>
          <a:bodyPr>
            <a:noAutofit/>
          </a:bodyPr>
          <a:lstStyle/>
          <a:p>
            <a:pPr>
              <a:buFont typeface="Courier New" panose="02070309020205020404" pitchFamily="49" charset="0"/>
              <a:buChar char="o"/>
            </a:pPr>
            <a:r>
              <a:rPr lang="en-US" sz="2400" b="1" dirty="0"/>
              <a:t>But, they encourage and augment vastly higher levels of problem solving and creativity</a:t>
            </a:r>
          </a:p>
          <a:p>
            <a:pPr>
              <a:buFont typeface="Courier New" panose="02070309020205020404" pitchFamily="49" charset="0"/>
              <a:buChar char="o"/>
            </a:pPr>
            <a:r>
              <a:rPr lang="en-US" sz="2400" b="1" dirty="0"/>
              <a:t>Construction blocks:</a:t>
            </a:r>
          </a:p>
          <a:p>
            <a:pPr lvl="1">
              <a:buFont typeface="Courier New" panose="02070309020205020404" pitchFamily="49" charset="0"/>
              <a:buChar char="o"/>
            </a:pPr>
            <a:r>
              <a:rPr lang="en-US" sz="2400" b="1" dirty="0"/>
              <a:t>Build motor skills</a:t>
            </a:r>
          </a:p>
          <a:p>
            <a:pPr lvl="1">
              <a:buFont typeface="Courier New" panose="02070309020205020404" pitchFamily="49" charset="0"/>
              <a:buChar char="o"/>
            </a:pPr>
            <a:r>
              <a:rPr lang="en-US" sz="2400" b="1" dirty="0"/>
              <a:t>Build hand-eye coordination</a:t>
            </a:r>
          </a:p>
          <a:p>
            <a:pPr lvl="1">
              <a:buFont typeface="Courier New" panose="02070309020205020404" pitchFamily="49" charset="0"/>
              <a:buChar char="o"/>
            </a:pPr>
            <a:r>
              <a:rPr lang="en-US" sz="2400" b="1" dirty="0"/>
              <a:t>Build </a:t>
            </a:r>
            <a:r>
              <a:rPr lang="en-US" sz="2400" b="1" dirty="0" err="1"/>
              <a:t>spacial</a:t>
            </a:r>
            <a:r>
              <a:rPr lang="en-US" sz="2400" b="1" dirty="0"/>
              <a:t> skills</a:t>
            </a:r>
          </a:p>
          <a:p>
            <a:pPr lvl="1">
              <a:buFont typeface="Courier New" panose="02070309020205020404" pitchFamily="49" charset="0"/>
              <a:buChar char="o"/>
            </a:pPr>
            <a:r>
              <a:rPr lang="en-US" sz="2400" b="1" dirty="0"/>
              <a:t>Develop capacity for creative/divergent thinking</a:t>
            </a:r>
          </a:p>
          <a:p>
            <a:pPr lvl="1">
              <a:buFont typeface="Courier New" panose="02070309020205020404" pitchFamily="49" charset="0"/>
              <a:buChar char="o"/>
            </a:pPr>
            <a:r>
              <a:rPr lang="en-US" sz="2400" b="1" dirty="0"/>
              <a:t>Build social skills</a:t>
            </a:r>
          </a:p>
          <a:p>
            <a:pPr lvl="1">
              <a:buFont typeface="Courier New" panose="02070309020205020404" pitchFamily="49" charset="0"/>
              <a:buChar char="o"/>
            </a:pPr>
            <a:r>
              <a:rPr lang="en-US" sz="2400" b="1" dirty="0"/>
              <a:t>Build language skills</a:t>
            </a:r>
          </a:p>
          <a:p>
            <a:pPr lvl="1">
              <a:buFont typeface="Courier New" panose="02070309020205020404" pitchFamily="49" charset="0"/>
              <a:buChar char="o"/>
            </a:pPr>
            <a:endParaRPr lang="en-US" sz="2400" b="1" dirty="0"/>
          </a:p>
          <a:p>
            <a:pPr marL="201168" lvl="1" indent="0">
              <a:buNone/>
            </a:pPr>
            <a:r>
              <a:rPr lang="en-US" sz="2400" b="1" dirty="0"/>
              <a:t>And, they’re cheap!</a:t>
            </a:r>
          </a:p>
        </p:txBody>
      </p:sp>
      <p:sp>
        <p:nvSpPr>
          <p:cNvPr id="3" name="AutoShape 2" descr="Image result for construction blocks"/>
          <p:cNvSpPr>
            <a:spLocks noChangeAspect="1" noChangeArrowheads="1"/>
          </p:cNvSpPr>
          <p:nvPr/>
        </p:nvSpPr>
        <p:spPr bwMode="auto">
          <a:xfrm>
            <a:off x="155575" y="-1874838"/>
            <a:ext cx="4762500" cy="3905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Image result for construction bloc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3578" y="1768494"/>
            <a:ext cx="2651627" cy="19887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construction bloc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3168" y="4464630"/>
            <a:ext cx="33337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construction bloc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3578" y="4823878"/>
            <a:ext cx="2793492" cy="185737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0" descr="Image result for block robot"/>
          <p:cNvSpPr>
            <a:spLocks noChangeAspect="1" noChangeArrowheads="1"/>
          </p:cNvSpPr>
          <p:nvPr/>
        </p:nvSpPr>
        <p:spPr bwMode="auto">
          <a:xfrm>
            <a:off x="155575" y="-2841625"/>
            <a:ext cx="4448175" cy="5934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5"/>
          <a:stretch>
            <a:fillRect/>
          </a:stretch>
        </p:blipFill>
        <p:spPr>
          <a:xfrm>
            <a:off x="9620957" y="2323968"/>
            <a:ext cx="1638173" cy="2152782"/>
          </a:xfrm>
          <a:prstGeom prst="rect">
            <a:avLst/>
          </a:prstGeom>
        </p:spPr>
      </p:pic>
    </p:spTree>
    <p:extLst>
      <p:ext uri="{BB962C8B-B14F-4D97-AF65-F5344CB8AC3E}">
        <p14:creationId xmlns:p14="http://schemas.microsoft.com/office/powerpoint/2010/main" val="1605378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Moreover, Research Suggests that: </a:t>
            </a:r>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US" sz="2800" b="1" dirty="0"/>
              <a:t>Construction block time is correlated with advanced math skill development</a:t>
            </a:r>
          </a:p>
          <a:p>
            <a:pPr>
              <a:buFont typeface="Courier New" panose="02070309020205020404" pitchFamily="49" charset="0"/>
              <a:buChar char="o"/>
            </a:pPr>
            <a:r>
              <a:rPr lang="en-US" sz="2800" b="1" dirty="0"/>
              <a:t>Children who show more interest in construction:</a:t>
            </a:r>
          </a:p>
          <a:p>
            <a:pPr lvl="1">
              <a:buFont typeface="Courier New" panose="02070309020205020404" pitchFamily="49" charset="0"/>
              <a:buChar char="o"/>
            </a:pPr>
            <a:r>
              <a:rPr lang="en-US" sz="2800" b="1" dirty="0"/>
              <a:t>Build more sophisticated structures and perform better on tests of spatial intelligence</a:t>
            </a:r>
          </a:p>
          <a:p>
            <a:pPr lvl="1">
              <a:buFont typeface="Courier New" panose="02070309020205020404" pitchFamily="49" charset="0"/>
              <a:buChar char="o"/>
            </a:pPr>
            <a:r>
              <a:rPr lang="en-US" sz="2800" b="1" dirty="0"/>
              <a:t>Are better able to use mental imagery (the mind’s eye)</a:t>
            </a:r>
          </a:p>
          <a:p>
            <a:pPr lvl="1">
              <a:buFont typeface="Courier New" panose="02070309020205020404" pitchFamily="49" charset="0"/>
              <a:buChar char="o"/>
            </a:pPr>
            <a:r>
              <a:rPr lang="en-US" sz="2800" b="1" dirty="0"/>
              <a:t>Increased spatial/math performance continues into high school</a:t>
            </a:r>
          </a:p>
          <a:p>
            <a:pPr lvl="1">
              <a:buFont typeface="Courier New" panose="02070309020205020404" pitchFamily="49" charset="0"/>
              <a:buChar char="o"/>
            </a:pPr>
            <a:r>
              <a:rPr lang="en-US" sz="2800" b="1" dirty="0"/>
              <a:t>Recreating structures leads to increased capacities for math and word problems</a:t>
            </a:r>
            <a:endParaRPr lang="en-US" b="1" dirty="0"/>
          </a:p>
        </p:txBody>
      </p:sp>
    </p:spTree>
    <p:extLst>
      <p:ext uri="{BB962C8B-B14F-4D97-AF65-F5344CB8AC3E}">
        <p14:creationId xmlns:p14="http://schemas.microsoft.com/office/powerpoint/2010/main" val="553401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More Research</a:t>
            </a:r>
          </a:p>
        </p:txBody>
      </p:sp>
      <p:sp>
        <p:nvSpPr>
          <p:cNvPr id="3" name="Content Placeholder 2"/>
          <p:cNvSpPr>
            <a:spLocks noGrp="1"/>
          </p:cNvSpPr>
          <p:nvPr>
            <p:ph idx="1"/>
          </p:nvPr>
        </p:nvSpPr>
        <p:spPr/>
        <p:txBody>
          <a:bodyPr>
            <a:noAutofit/>
          </a:bodyPr>
          <a:lstStyle/>
          <a:p>
            <a:pPr>
              <a:buFont typeface="Courier New" panose="02070309020205020404" pitchFamily="49" charset="0"/>
              <a:buChar char="o"/>
            </a:pPr>
            <a:r>
              <a:rPr lang="en-US" sz="2800" b="1" dirty="0"/>
              <a:t>The use of construction blocks, leads to:</a:t>
            </a:r>
          </a:p>
          <a:p>
            <a:pPr lvl="1">
              <a:buFont typeface="Courier New" panose="02070309020205020404" pitchFamily="49" charset="0"/>
              <a:buChar char="o"/>
            </a:pPr>
            <a:r>
              <a:rPr lang="en-US" sz="2800" b="1" dirty="0"/>
              <a:t>Stronger divergent problem solving skills (convergent = 1 answer, divergent = multiple answers).</a:t>
            </a:r>
          </a:p>
          <a:p>
            <a:pPr lvl="1">
              <a:buFont typeface="Courier New" panose="02070309020205020404" pitchFamily="49" charset="0"/>
              <a:buChar char="o"/>
            </a:pPr>
            <a:r>
              <a:rPr lang="en-US" sz="2800" b="1" dirty="0"/>
              <a:t>More creativity than students who focus on convergent play (i.e., puzzles)</a:t>
            </a:r>
          </a:p>
          <a:p>
            <a:pPr lvl="1">
              <a:buFont typeface="Courier New" panose="02070309020205020404" pitchFamily="49" charset="0"/>
              <a:buChar char="o"/>
            </a:pPr>
            <a:r>
              <a:rPr lang="en-US" sz="2800" b="1" dirty="0"/>
              <a:t>Friendlier, more social and cooperative students</a:t>
            </a:r>
          </a:p>
          <a:p>
            <a:pPr lvl="1">
              <a:buFont typeface="Courier New" panose="02070309020205020404" pitchFamily="49" charset="0"/>
              <a:buChar char="o"/>
            </a:pPr>
            <a:r>
              <a:rPr lang="en-US" sz="2800" b="1" dirty="0"/>
              <a:t>Students who use construction blocks tend to develop higher quality friendships later in life</a:t>
            </a:r>
          </a:p>
          <a:p>
            <a:pPr lvl="1">
              <a:buFont typeface="Courier New" panose="02070309020205020404" pitchFamily="49" charset="0"/>
              <a:buChar char="o"/>
            </a:pPr>
            <a:r>
              <a:rPr lang="en-US" sz="2800" b="1" dirty="0"/>
              <a:t>Children with Autism make larger strides when using CB’s than they do when coached with social stories</a:t>
            </a:r>
          </a:p>
        </p:txBody>
      </p:sp>
    </p:spTree>
    <p:extLst>
      <p:ext uri="{BB962C8B-B14F-4D97-AF65-F5344CB8AC3E}">
        <p14:creationId xmlns:p14="http://schemas.microsoft.com/office/powerpoint/2010/main" val="2819556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Results</a:t>
            </a:r>
          </a:p>
        </p:txBody>
      </p:sp>
      <p:sp>
        <p:nvSpPr>
          <p:cNvPr id="3" name="Content Placeholder 2"/>
          <p:cNvSpPr>
            <a:spLocks noGrp="1"/>
          </p:cNvSpPr>
          <p:nvPr>
            <p:ph idx="1"/>
          </p:nvPr>
        </p:nvSpPr>
        <p:spPr>
          <a:xfrm>
            <a:off x="1097280" y="1845733"/>
            <a:ext cx="10058400" cy="4368799"/>
          </a:xfrm>
        </p:spPr>
        <p:txBody>
          <a:bodyPr>
            <a:normAutofit lnSpcReduction="10000"/>
          </a:bodyPr>
          <a:lstStyle/>
          <a:p>
            <a:pPr>
              <a:buFont typeface="Courier New" panose="02070309020205020404" pitchFamily="49" charset="0"/>
              <a:buChar char="o"/>
            </a:pPr>
            <a:r>
              <a:rPr lang="en-US" sz="2800" b="1" dirty="0"/>
              <a:t>Children who use CB’s tend to score higher in tests of:</a:t>
            </a:r>
          </a:p>
          <a:p>
            <a:pPr lvl="1">
              <a:buFont typeface="Courier New" panose="02070309020205020404" pitchFamily="49" charset="0"/>
              <a:buChar char="o"/>
            </a:pPr>
            <a:r>
              <a:rPr lang="en-US" sz="2800" b="1" dirty="0"/>
              <a:t>Vocabulary</a:t>
            </a:r>
          </a:p>
          <a:p>
            <a:pPr lvl="1">
              <a:buFont typeface="Courier New" panose="02070309020205020404" pitchFamily="49" charset="0"/>
              <a:buChar char="o"/>
            </a:pPr>
            <a:r>
              <a:rPr lang="en-US" sz="2800" b="1" dirty="0"/>
              <a:t>Grammar</a:t>
            </a:r>
          </a:p>
          <a:p>
            <a:pPr lvl="1">
              <a:buFont typeface="Courier New" panose="02070309020205020404" pitchFamily="49" charset="0"/>
              <a:buChar char="o"/>
            </a:pPr>
            <a:r>
              <a:rPr lang="en-US" sz="2800" b="1" dirty="0"/>
              <a:t>Verbal comprehension</a:t>
            </a:r>
          </a:p>
          <a:p>
            <a:pPr lvl="1">
              <a:buFont typeface="Courier New" panose="02070309020205020404" pitchFamily="49" charset="0"/>
              <a:buChar char="o"/>
            </a:pPr>
            <a:r>
              <a:rPr lang="en-US" sz="2800" b="1" dirty="0"/>
              <a:t>Creativity</a:t>
            </a:r>
          </a:p>
          <a:p>
            <a:pPr lvl="1">
              <a:buFont typeface="Courier New" panose="02070309020205020404" pitchFamily="49" charset="0"/>
              <a:buChar char="o"/>
            </a:pPr>
            <a:r>
              <a:rPr lang="en-US" sz="2800" b="1" dirty="0"/>
              <a:t>Problem solving </a:t>
            </a:r>
          </a:p>
          <a:p>
            <a:pPr lvl="1">
              <a:buFont typeface="Courier New" panose="02070309020205020404" pitchFamily="49" charset="0"/>
              <a:buChar char="o"/>
            </a:pPr>
            <a:r>
              <a:rPr lang="en-US" sz="2800" b="1" dirty="0"/>
              <a:t>Spatial reasoning</a:t>
            </a:r>
          </a:p>
          <a:p>
            <a:pPr lvl="1">
              <a:buFont typeface="Courier New" panose="02070309020205020404" pitchFamily="49" charset="0"/>
              <a:buChar char="o"/>
            </a:pPr>
            <a:r>
              <a:rPr lang="en-US" sz="2800" b="1" dirty="0"/>
              <a:t>Mathematics</a:t>
            </a:r>
          </a:p>
          <a:p>
            <a:pPr lvl="1">
              <a:buFont typeface="Courier New" panose="02070309020205020404" pitchFamily="49" charset="0"/>
              <a:buChar char="o"/>
            </a:pPr>
            <a:endParaRPr lang="en-US" sz="2800" b="1" dirty="0"/>
          </a:p>
          <a:p>
            <a:pPr marL="201168" lvl="1" indent="0">
              <a:buNone/>
            </a:pPr>
            <a:r>
              <a:rPr lang="en-US" sz="2800" b="1" dirty="0"/>
              <a:t>And, they watch less TV</a:t>
            </a:r>
          </a:p>
        </p:txBody>
      </p:sp>
      <p:pic>
        <p:nvPicPr>
          <p:cNvPr id="2050" name="Picture 2" descr="http://i2.wp.com/parentpalace.com/wp-content/uploads/2014/08/Goldie_Kits_Build-copy.jpg?resize=576%2C8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5062" y="2874455"/>
            <a:ext cx="2406753" cy="3495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062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Mimicking Professional Challenges</a:t>
            </a:r>
          </a:p>
        </p:txBody>
      </p:sp>
      <p:sp>
        <p:nvSpPr>
          <p:cNvPr id="3" name="Content Placeholder 2"/>
          <p:cNvSpPr>
            <a:spLocks noGrp="1"/>
          </p:cNvSpPr>
          <p:nvPr>
            <p:ph idx="1"/>
          </p:nvPr>
        </p:nvSpPr>
        <p:spPr>
          <a:xfrm>
            <a:off x="838200" y="1825625"/>
            <a:ext cx="11065778" cy="4351338"/>
          </a:xfrm>
        </p:spPr>
        <p:txBody>
          <a:bodyPr>
            <a:normAutofit/>
          </a:bodyPr>
          <a:lstStyle/>
          <a:p>
            <a:pPr>
              <a:buFont typeface="Courier New" panose="02070309020205020404" pitchFamily="49" charset="0"/>
              <a:buChar char="o"/>
            </a:pPr>
            <a:r>
              <a:rPr lang="en-US" sz="2800" b="1" dirty="0"/>
              <a:t>Children building structures face the same physics challenges that architects, engineers, scientists face!</a:t>
            </a:r>
          </a:p>
          <a:p>
            <a:pPr>
              <a:buFont typeface="Courier New" panose="02070309020205020404" pitchFamily="49" charset="0"/>
              <a:buChar char="o"/>
            </a:pPr>
            <a:r>
              <a:rPr lang="en-US" sz="2800" b="1" dirty="0"/>
              <a:t>Large numbers of engineers attribute their interest in CB’s as a first motivation to enter the field</a:t>
            </a:r>
          </a:p>
          <a:p>
            <a:pPr>
              <a:buFont typeface="Courier New" panose="02070309020205020404" pitchFamily="49" charset="0"/>
              <a:buChar char="o"/>
            </a:pPr>
            <a:r>
              <a:rPr lang="en-US" sz="2800" b="1" dirty="0"/>
              <a:t>Recent study of high achieving STEM graduates (from college) noted that this group was far more likely than the average American to have extensive backgrounds with hands-on crafts and hobbies, including: woodworking, crafting, sewing, etc.</a:t>
            </a:r>
          </a:p>
        </p:txBody>
      </p:sp>
    </p:spTree>
    <p:extLst>
      <p:ext uri="{BB962C8B-B14F-4D97-AF65-F5344CB8AC3E}">
        <p14:creationId xmlns:p14="http://schemas.microsoft.com/office/powerpoint/2010/main" val="2735576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Correlation Does Not Equal Causation</a:t>
            </a:r>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US" sz="2400" b="1" dirty="0"/>
              <a:t>Children with strong spatial skills are probably drawn to CB’s, that alone can’t prove that the “block time” caused the difference</a:t>
            </a:r>
          </a:p>
          <a:p>
            <a:pPr>
              <a:buFont typeface="Courier New" panose="02070309020205020404" pitchFamily="49" charset="0"/>
              <a:buChar char="o"/>
            </a:pPr>
            <a:r>
              <a:rPr lang="en-US" sz="2400" b="1" dirty="0"/>
              <a:t>However, if you tested all children, then taught lessons using CB’s, then tested again, you could determine whether CB’s led to increases in spatial skill performance.</a:t>
            </a:r>
          </a:p>
          <a:p>
            <a:pPr>
              <a:buFont typeface="Courier New" panose="02070309020205020404" pitchFamily="49" charset="0"/>
              <a:buChar char="o"/>
            </a:pPr>
            <a:r>
              <a:rPr lang="en-US" sz="2400" b="1" dirty="0"/>
              <a:t>Numerous studies have proven this causation through long-term research:</a:t>
            </a:r>
          </a:p>
          <a:p>
            <a:pPr lvl="1">
              <a:buFont typeface="Courier New" panose="02070309020205020404" pitchFamily="49" charset="0"/>
              <a:buChar char="o"/>
            </a:pPr>
            <a:r>
              <a:rPr lang="en-US" b="1" dirty="0"/>
              <a:t>Wolfgang et al., 2003 </a:t>
            </a:r>
          </a:p>
          <a:p>
            <a:pPr lvl="1">
              <a:buFont typeface="Courier New" panose="02070309020205020404" pitchFamily="49" charset="0"/>
              <a:buChar char="o"/>
            </a:pPr>
            <a:r>
              <a:rPr lang="en-US" sz="2400" b="1" dirty="0"/>
              <a:t>Casey, et al., 2008</a:t>
            </a:r>
          </a:p>
          <a:p>
            <a:pPr lvl="1">
              <a:buFont typeface="Courier New" panose="02070309020205020404" pitchFamily="49" charset="0"/>
              <a:buChar char="o"/>
            </a:pPr>
            <a:r>
              <a:rPr lang="en-US" sz="2400" b="1" dirty="0" err="1"/>
              <a:t>Grissmer</a:t>
            </a:r>
            <a:r>
              <a:rPr lang="en-US" sz="2400" b="1" dirty="0"/>
              <a:t>, et al., 2013</a:t>
            </a:r>
          </a:p>
          <a:p>
            <a:pPr lvl="1">
              <a:buFont typeface="Courier New" panose="02070309020205020404" pitchFamily="49" charset="0"/>
              <a:buChar char="o"/>
            </a:pPr>
            <a:r>
              <a:rPr lang="en-US" sz="2400" b="1" dirty="0" err="1"/>
              <a:t>Verdine</a:t>
            </a:r>
            <a:r>
              <a:rPr lang="en-US" sz="2400" b="1" dirty="0"/>
              <a:t>, et al., 2013</a:t>
            </a:r>
          </a:p>
        </p:txBody>
      </p:sp>
    </p:spTree>
    <p:extLst>
      <p:ext uri="{BB962C8B-B14F-4D97-AF65-F5344CB8AC3E}">
        <p14:creationId xmlns:p14="http://schemas.microsoft.com/office/powerpoint/2010/main" val="2669307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phone booth stuffing">
            <a:extLst>
              <a:ext uri="{FF2B5EF4-FFF2-40B4-BE49-F238E27FC236}">
                <a16:creationId xmlns:a16="http://schemas.microsoft.com/office/drawing/2014/main" id="{535EFDBA-8E0D-465D-BD58-D8CB5D4BA640}"/>
              </a:ext>
            </a:extLst>
          </p:cNvPr>
          <p:cNvPicPr/>
          <p:nvPr/>
        </p:nvPicPr>
        <p:blipFill rotWithShape="1">
          <a:blip r:embed="rId2">
            <a:extLst>
              <a:ext uri="{28A0092B-C50C-407E-A947-70E740481C1C}">
                <a14:useLocalDpi xmlns:a14="http://schemas.microsoft.com/office/drawing/2010/main" val="0"/>
              </a:ext>
            </a:extLst>
          </a:blip>
          <a:srcRect l="24862" t="6267" r="20372" b="13867"/>
          <a:stretch/>
        </p:blipFill>
        <p:spPr bwMode="auto">
          <a:xfrm>
            <a:off x="245848" y="393237"/>
            <a:ext cx="3168561" cy="6071525"/>
          </a:xfrm>
          <a:prstGeom prst="rect">
            <a:avLst/>
          </a:prstGeom>
          <a:noFill/>
          <a:ln>
            <a:noFill/>
          </a:ln>
          <a:extLst>
            <a:ext uri="{53640926-AAD7-44D8-BBD7-CCE9431645EC}">
              <a14:shadowObscured xmlns:a14="http://schemas.microsoft.com/office/drawing/2010/main"/>
            </a:ext>
          </a:extLst>
        </p:spPr>
      </p:pic>
      <p:pic>
        <p:nvPicPr>
          <p:cNvPr id="1026" name="Picture 2" descr="Telephone Booth Stuffing | Nostalgia Central">
            <a:extLst>
              <a:ext uri="{FF2B5EF4-FFF2-40B4-BE49-F238E27FC236}">
                <a16:creationId xmlns:a16="http://schemas.microsoft.com/office/drawing/2014/main" id="{FCCA4C30-F139-46CB-A78F-8B32DB15BF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2232" y="4770527"/>
            <a:ext cx="3452637" cy="1939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World Only Makes Sense / El mundo sólo tiene sentido">
            <a:extLst>
              <a:ext uri="{FF2B5EF4-FFF2-40B4-BE49-F238E27FC236}">
                <a16:creationId xmlns:a16="http://schemas.microsoft.com/office/drawing/2014/main" id="{19295795-118A-4356-BDF1-1840EEE94D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6389" y="393237"/>
            <a:ext cx="2618480" cy="38448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9ACB827-F44B-4288-BB86-D5AB9740036F}"/>
              </a:ext>
            </a:extLst>
          </p:cNvPr>
          <p:cNvSpPr/>
          <p:nvPr/>
        </p:nvSpPr>
        <p:spPr>
          <a:xfrm>
            <a:off x="3626026" y="635033"/>
            <a:ext cx="5588746" cy="4401205"/>
          </a:xfrm>
          <a:prstGeom prst="rect">
            <a:avLst/>
          </a:prstGeom>
        </p:spPr>
        <p:txBody>
          <a:bodyPr wrap="square">
            <a:spAutoFit/>
          </a:bodyPr>
          <a:lstStyle/>
          <a:p>
            <a:r>
              <a:rPr lang="en-US" sz="2800" dirty="0">
                <a:ea typeface="Calibri" panose="020F0502020204030204" pitchFamily="34" charset="0"/>
                <a:cs typeface="Times New Roman" panose="02020603050405020304" pitchFamily="18" charset="0"/>
              </a:rPr>
              <a:t>Colleges and universities have long been recognized as institutions that launch crazy fads. I the 1950’s and 1960’s, stuffing as many people as possible into a phone booth was very popular on college campuses. While it was an absurd trend, it did require a great deal of creativity, collaboration, and problem-solving ability.</a:t>
            </a:r>
            <a:endParaRPr lang="en-US" sz="2800" dirty="0"/>
          </a:p>
        </p:txBody>
      </p:sp>
    </p:spTree>
    <p:extLst>
      <p:ext uri="{BB962C8B-B14F-4D97-AF65-F5344CB8AC3E}">
        <p14:creationId xmlns:p14="http://schemas.microsoft.com/office/powerpoint/2010/main" val="4913636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183</TotalTime>
  <Words>1131</Words>
  <Application>Microsoft Office PowerPoint</Application>
  <PresentationFormat>Widescreen</PresentationFormat>
  <Paragraphs>98</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Courier New</vt:lpstr>
      <vt:lpstr>Symbol</vt:lpstr>
      <vt:lpstr>Office Theme</vt:lpstr>
      <vt:lpstr>Using Blocks and Construction Toys for Teaching STEM Content</vt:lpstr>
      <vt:lpstr>What are We Talking About?</vt:lpstr>
      <vt:lpstr>Construction Blocks are not as Flashy as Robots </vt:lpstr>
      <vt:lpstr>Moreover, Research Suggests that: </vt:lpstr>
      <vt:lpstr>More Research</vt:lpstr>
      <vt:lpstr>Results</vt:lpstr>
      <vt:lpstr>Mimicking Professional Challenges</vt:lpstr>
      <vt:lpstr>Correlation Does Not Equal Causation</vt:lpstr>
      <vt:lpstr>PowerPoint Presentation</vt:lpstr>
      <vt:lpstr>PowerPoint Presentation</vt:lpstr>
      <vt:lpstr>History of Construction Blocks in Education</vt:lpstr>
      <vt:lpstr>PowerPoint Presentation</vt:lpstr>
      <vt:lpstr>PowerPoint Presentation</vt:lpstr>
    </vt:vector>
  </TitlesOfParts>
  <Company>College of Education and Health Professions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Blocks and Construction Toys for Teaching STEM Content</dc:title>
  <dc:creator>Michael Daugherty</dc:creator>
  <cp:lastModifiedBy>Vinson R. Carter</cp:lastModifiedBy>
  <cp:revision>27</cp:revision>
  <dcterms:created xsi:type="dcterms:W3CDTF">2015-10-14T20:14:42Z</dcterms:created>
  <dcterms:modified xsi:type="dcterms:W3CDTF">2022-10-06T12:50:38Z</dcterms:modified>
</cp:coreProperties>
</file>