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64" r:id="rId5"/>
    <p:sldId id="265" r:id="rId6"/>
    <p:sldId id="266" r:id="rId7"/>
    <p:sldId id="267" r:id="rId8"/>
    <p:sldId id="257" r:id="rId9"/>
    <p:sldId id="261" r:id="rId10"/>
    <p:sldId id="262" r:id="rId11"/>
    <p:sldId id="258" r:id="rId12"/>
    <p:sldId id="25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1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2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9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2D792-1F25-4925-A161-1613844EE53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eb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0261" y="138538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Final Project</a:t>
            </a:r>
          </a:p>
        </p:txBody>
      </p:sp>
      <p:pic>
        <p:nvPicPr>
          <p:cNvPr id="1026" name="Picture 2" descr="Automata">
            <a:extLst>
              <a:ext uri="{FF2B5EF4-FFF2-40B4-BE49-F238E27FC236}">
                <a16:creationId xmlns:a16="http://schemas.microsoft.com/office/drawing/2014/main" id="{9313FDE2-27D2-4BD1-8F30-148263F0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41" y="4225327"/>
            <a:ext cx="2078787" cy="20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mata - Room 19 State Report">
            <a:extLst>
              <a:ext uri="{FF2B5EF4-FFF2-40B4-BE49-F238E27FC236}">
                <a16:creationId xmlns:a16="http://schemas.microsoft.com/office/drawing/2014/main" id="{632672A1-5BA5-48C9-A0DF-0B394A34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47" y="4118109"/>
            <a:ext cx="3267314" cy="22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Laser cut">
            <a:extLst>
              <a:ext uri="{FF2B5EF4-FFF2-40B4-BE49-F238E27FC236}">
                <a16:creationId xmlns:a16="http://schemas.microsoft.com/office/drawing/2014/main" id="{51F400F0-F662-42D5-8A62-BD81FC1A3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59" y="4169962"/>
            <a:ext cx="3442283" cy="22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loring Animation And Interaction Techniques With WebGL ...">
            <a:extLst>
              <a:ext uri="{FF2B5EF4-FFF2-40B4-BE49-F238E27FC236}">
                <a16:creationId xmlns:a16="http://schemas.microsoft.com/office/drawing/2014/main" id="{053594F4-B8F6-4FE1-BC83-FFC9BD979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3" y="321769"/>
            <a:ext cx="2514452" cy="237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mata Crank Mechanism GIFs - Find &amp; Share on GIPHY">
            <a:extLst>
              <a:ext uri="{FF2B5EF4-FFF2-40B4-BE49-F238E27FC236}">
                <a16:creationId xmlns:a16="http://schemas.microsoft.com/office/drawing/2014/main" id="{2E88D45B-6A15-4538-BBBE-2C7014DAE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06" y="544903"/>
            <a:ext cx="3416860" cy="19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angnam Style | Papercraftsquare - free papercraft download">
            <a:extLst>
              <a:ext uri="{FF2B5EF4-FFF2-40B4-BE49-F238E27FC236}">
                <a16:creationId xmlns:a16="http://schemas.microsoft.com/office/drawing/2014/main" id="{3972D553-0D7B-439C-84F9-91F5CFE83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07" y="354929"/>
            <a:ext cx="2619994" cy="23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S-ArtProjects+ThinkGymInformation/Gifs: Animal+People ...">
            <a:extLst>
              <a:ext uri="{FF2B5EF4-FFF2-40B4-BE49-F238E27FC236}">
                <a16:creationId xmlns:a16="http://schemas.microsoft.com/office/drawing/2014/main" id="{30AF1284-B37C-487D-9D7F-5BB60BDDC9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3" y="3998680"/>
            <a:ext cx="1687422" cy="25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va la beea — Papercraft T-Rex automata eats caveman">
            <a:extLst>
              <a:ext uri="{FF2B5EF4-FFF2-40B4-BE49-F238E27FC236}">
                <a16:creationId xmlns:a16="http://schemas.microsoft.com/office/drawing/2014/main" id="{338101AA-81CA-47C0-B5CB-481FEBC82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92" y="532091"/>
            <a:ext cx="2430736" cy="19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4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Materials and Tools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071476"/>
              </p:ext>
            </p:extLst>
          </p:nvPr>
        </p:nvGraphicFramePr>
        <p:xfrm>
          <a:off x="2027994" y="1883509"/>
          <a:ext cx="8136011" cy="3536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4003">
                  <a:extLst>
                    <a:ext uri="{9D8B030D-6E8A-4147-A177-3AD203B41FA5}">
                      <a16:colId xmlns:a16="http://schemas.microsoft.com/office/drawing/2014/main" val="2004582108"/>
                    </a:ext>
                  </a:extLst>
                </a:gridCol>
                <a:gridCol w="2034003">
                  <a:extLst>
                    <a:ext uri="{9D8B030D-6E8A-4147-A177-3AD203B41FA5}">
                      <a16:colId xmlns:a16="http://schemas.microsoft.com/office/drawing/2014/main" val="2840500195"/>
                    </a:ext>
                  </a:extLst>
                </a:gridCol>
                <a:gridCol w="1892115">
                  <a:extLst>
                    <a:ext uri="{9D8B030D-6E8A-4147-A177-3AD203B41FA5}">
                      <a16:colId xmlns:a16="http://schemas.microsoft.com/office/drawing/2014/main" val="3863676244"/>
                    </a:ext>
                  </a:extLst>
                </a:gridCol>
                <a:gridCol w="2175890">
                  <a:extLst>
                    <a:ext uri="{9D8B030D-6E8A-4147-A177-3AD203B41FA5}">
                      <a16:colId xmlns:a16="http://schemas.microsoft.com/office/drawing/2014/main" val="3187078478"/>
                    </a:ext>
                  </a:extLst>
                </a:gridCol>
              </a:tblGrid>
              <a:tr h="8842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– automata</a:t>
                      </a:r>
                      <a:r>
                        <a:rPr lang="en-US" sz="1200" baseline="0" dirty="0">
                          <a:effectLst/>
                        </a:rPr>
                        <a:t> base (or a cardboard box, or a Tupperware box)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Duct Tape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Sheets colored  craft paper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Plastic straws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682793"/>
                  </a:ext>
                </a:extLst>
              </a:tr>
              <a:tr h="8842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Colored foam or wood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Small paper cups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Plastic spoons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Set colored markers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035614"/>
                  </a:ext>
                </a:extLst>
              </a:tr>
              <a:tr h="8842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Scrap cardboard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Wooden dowel rods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Fuzzy sticks, craft</a:t>
                      </a:r>
                      <a:r>
                        <a:rPr lang="en-US" sz="1200" baseline="0" dirty="0">
                          <a:effectLst/>
                        </a:rPr>
                        <a:t> sticks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Wire coat hangers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0215087"/>
                  </a:ext>
                </a:extLst>
              </a:tr>
              <a:tr h="8842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Chop sticks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Recycled plastic and other materials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Coloring books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Tools: Drills and drill press, scissors, quick cutters,</a:t>
                      </a:r>
                      <a:r>
                        <a:rPr lang="en-US" sz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hot glue, </a:t>
                      </a:r>
                      <a:r>
                        <a:rPr lang="en-US" sz="12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Exacto</a:t>
                      </a:r>
                      <a:r>
                        <a:rPr lang="en-US" sz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knife, etc.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733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42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12402" r="25217" b="5293"/>
          <a:stretch/>
        </p:blipFill>
        <p:spPr>
          <a:xfrm>
            <a:off x="1404591" y="3657699"/>
            <a:ext cx="2101397" cy="3023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9403" r="17197" b="5554"/>
          <a:stretch/>
        </p:blipFill>
        <p:spPr>
          <a:xfrm>
            <a:off x="6149788" y="1617280"/>
            <a:ext cx="5872587" cy="497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2644" r="12696" b="22844"/>
          <a:stretch/>
        </p:blipFill>
        <p:spPr>
          <a:xfrm rot="5400000">
            <a:off x="3258625" y="4081470"/>
            <a:ext cx="3023583" cy="2176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1954" y="1418478"/>
            <a:ext cx="446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Using multiple cams and cam followers to create the illusion of life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1270" y="0"/>
            <a:ext cx="1064110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Solutions to the STEM Problem</a:t>
            </a:r>
          </a:p>
        </p:txBody>
      </p:sp>
    </p:spTree>
    <p:extLst>
      <p:ext uri="{BB962C8B-B14F-4D97-AF65-F5344CB8AC3E}">
        <p14:creationId xmlns:p14="http://schemas.microsoft.com/office/powerpoint/2010/main" val="379212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50EAD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7126" y="1440923"/>
            <a:ext cx="9130852" cy="5174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7126" y="0"/>
            <a:ext cx="9957345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C00000"/>
                </a:solidFill>
              </a:rPr>
              <a:t>One Solution to the </a:t>
            </a:r>
          </a:p>
          <a:p>
            <a:pPr algn="ctr"/>
            <a:r>
              <a:rPr lang="en-US" sz="3733" b="1" dirty="0">
                <a:solidFill>
                  <a:srgbClr val="C00000"/>
                </a:solidFill>
              </a:rPr>
              <a:t>Literature-based STEM Challenge</a:t>
            </a:r>
            <a:br>
              <a:rPr lang="en-US" sz="3733" b="1" dirty="0">
                <a:solidFill>
                  <a:srgbClr val="C00000"/>
                </a:solidFill>
              </a:rPr>
            </a:br>
            <a:endParaRPr lang="en-US" sz="3733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71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ancing Diplodocus">
            <a:extLst>
              <a:ext uri="{FF2B5EF4-FFF2-40B4-BE49-F238E27FC236}">
                <a16:creationId xmlns:a16="http://schemas.microsoft.com/office/drawing/2014/main" id="{E0FD2AAD-7C6B-6126-8096-8D65FE0C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1" y="494434"/>
            <a:ext cx="2381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anky Contraptions | Exploratorium">
            <a:extLst>
              <a:ext uri="{FF2B5EF4-FFF2-40B4-BE49-F238E27FC236}">
                <a16:creationId xmlns:a16="http://schemas.microsoft.com/office/drawing/2014/main" id="{E565026F-FF32-2065-926F-5FFB1559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t="-698" r="32945" b="698"/>
          <a:stretch/>
        </p:blipFill>
        <p:spPr bwMode="auto">
          <a:xfrm>
            <a:off x="591993" y="2720109"/>
            <a:ext cx="2022764" cy="23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maton Gallery – 60212: INTERACTIVITY &amp; COMPUTATION">
            <a:extLst>
              <a:ext uri="{FF2B5EF4-FFF2-40B4-BE49-F238E27FC236}">
                <a16:creationId xmlns:a16="http://schemas.microsoft.com/office/drawing/2014/main" id="{4C9CB52A-10F1-5376-E8ED-8DB28EAC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37" y="656936"/>
            <a:ext cx="3667863" cy="20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em pussle">
            <a:extLst>
              <a:ext uri="{FF2B5EF4-FFF2-40B4-BE49-F238E27FC236}">
                <a16:creationId xmlns:a16="http://schemas.microsoft.com/office/drawing/2014/main" id="{C9D06D40-52E9-679A-3B66-D1D34CE6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14" y="2961843"/>
            <a:ext cx="285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ign in | Giocattoli di legno, Giocattoli di carta, Giocattoli">
            <a:extLst>
              <a:ext uri="{FF2B5EF4-FFF2-40B4-BE49-F238E27FC236}">
                <a16:creationId xmlns:a16="http://schemas.microsoft.com/office/drawing/2014/main" id="{94C20C11-20DA-F920-1D35-D736526F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32" y="392544"/>
            <a:ext cx="2686336" cy="35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5CEDF9E-9967-E30F-280C-5DECB1B9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36" y="4675105"/>
            <a:ext cx="5883564" cy="17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2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7314" r="34315" b="17817"/>
          <a:stretch/>
        </p:blipFill>
        <p:spPr>
          <a:xfrm>
            <a:off x="6997161" y="1340313"/>
            <a:ext cx="2816956" cy="2502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8" t="16402" r="19092" b="16197"/>
          <a:stretch/>
        </p:blipFill>
        <p:spPr>
          <a:xfrm rot="5400000">
            <a:off x="9137290" y="3928425"/>
            <a:ext cx="2829149" cy="28096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324554" y="1340313"/>
            <a:ext cx="4731076" cy="54075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4554" y="255624"/>
            <a:ext cx="1006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Literature-based STEM Challenge</a:t>
            </a:r>
          </a:p>
        </p:txBody>
      </p:sp>
    </p:spTree>
    <p:extLst>
      <p:ext uri="{BB962C8B-B14F-4D97-AF65-F5344CB8AC3E}">
        <p14:creationId xmlns:p14="http://schemas.microsoft.com/office/powerpoint/2010/main" val="325664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57308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An automata is a moving mechanical device. It can be complicated, like a robot, or simple, like a flag raising and lowering</a:t>
            </a:r>
          </a:p>
          <a:p>
            <a:pPr lvl="0"/>
            <a:r>
              <a:rPr lang="en-US" dirty="0"/>
              <a:t>Almost anyone can make a simple automata using dowels, cardboard boxes, foam board, hot glue guns and plastic straws (and feathers, googly eyes, colored paper and other items for decorating).</a:t>
            </a:r>
          </a:p>
          <a:p>
            <a:pPr lvl="0"/>
            <a:r>
              <a:rPr lang="en-US" dirty="0"/>
              <a:t>Automata use simple machine elements such as cams, levers, and linkages to create cardboard or paper mechanical sculptures.</a:t>
            </a:r>
          </a:p>
          <a:p>
            <a:pPr lvl="0"/>
            <a:r>
              <a:rPr lang="en-US" dirty="0"/>
              <a:t>Automata have been designed for thousands of years. One of the earliest was a wooden version of a pigeon, built by </a:t>
            </a:r>
            <a:r>
              <a:rPr lang="en-US" dirty="0" err="1"/>
              <a:t>Archytas</a:t>
            </a:r>
            <a:r>
              <a:rPr lang="en-US" dirty="0"/>
              <a:t> of Tarentum in about 400 </a:t>
            </a:r>
            <a:r>
              <a:rPr lang="en-US" dirty="0" err="1"/>
              <a:t>bc</a:t>
            </a:r>
            <a:r>
              <a:rPr lang="en-US" dirty="0"/>
              <a:t>. He was a friend of the philosopher Plato.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38" y="1825625"/>
            <a:ext cx="2784393" cy="41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52508" cy="4351338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The Han Dynasty in China created automata that included a mechanical orchestra constructed for the Emperor. During the Sui Dynasty, automata had become very common. From the </a:t>
            </a:r>
            <a:r>
              <a:rPr lang="en-US" dirty="0" err="1"/>
              <a:t>T'ang</a:t>
            </a:r>
            <a:r>
              <a:rPr lang="en-US" dirty="0"/>
              <a:t> period there are accounts of flying birds and characters that performed, ranging from girls singing to a monk begging </a:t>
            </a:r>
          </a:p>
          <a:p>
            <a:r>
              <a:rPr lang="en-US" dirty="0"/>
              <a:t>One of the most famous designer of automata was Jacques de </a:t>
            </a:r>
            <a:r>
              <a:rPr lang="en-US" dirty="0" err="1"/>
              <a:t>Vaucanson</a:t>
            </a:r>
            <a:r>
              <a:rPr lang="en-US" dirty="0"/>
              <a:t> (1709–82). He designed robotic devices that used modern industrial techniques. In 1738 he constructed an automaton, ‘The Flute Player’, followed by ‘The Tambourine Player.’</a:t>
            </a:r>
          </a:p>
          <a:p>
            <a:pPr lvl="0"/>
            <a:endParaRPr lang="en-US" dirty="0"/>
          </a:p>
        </p:txBody>
      </p:sp>
      <p:pic>
        <p:nvPicPr>
          <p:cNvPr id="4" name="Picture 3" descr="Photo of South-pointing chario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185" y="1690688"/>
            <a:ext cx="2424576" cy="200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85" y="3691198"/>
            <a:ext cx="2424576" cy="30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06662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During the European Renaissance, sophisticated fountains involving sensational and secret effects became fashionable among the nobility. For example, the mid-sixteenth-century waterworks and fountains erected in the gardens of the Villa </a:t>
            </a:r>
            <a:r>
              <a:rPr lang="en-US" dirty="0" err="1"/>
              <a:t>d'Este</a:t>
            </a:r>
            <a:r>
              <a:rPr lang="en-US" dirty="0"/>
              <a:t> at Tivoli, near Rome.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43" y="4290646"/>
            <a:ext cx="3270226" cy="2383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56" y="1802637"/>
            <a:ext cx="3228879" cy="23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term </a:t>
            </a:r>
            <a:r>
              <a:rPr lang="en-US" i="1" dirty="0"/>
              <a:t>robot</a:t>
            </a:r>
            <a:r>
              <a:rPr lang="en-US" dirty="0"/>
              <a:t> was derived from the Czech word </a:t>
            </a:r>
            <a:r>
              <a:rPr lang="en-US" i="1" dirty="0" err="1"/>
              <a:t>rabit</a:t>
            </a:r>
            <a:r>
              <a:rPr lang="en-US" dirty="0"/>
              <a:t> (work) and came into popular use after 1923 to describe automata that was mechanical or so ingenious as to be almost human.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66" y="3480154"/>
            <a:ext cx="3885714" cy="28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r="4000"/>
          <a:stretch/>
        </p:blipFill>
        <p:spPr>
          <a:xfrm rot="5400000">
            <a:off x="4827882" y="2931373"/>
            <a:ext cx="3358335" cy="387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5619" r="25609"/>
          <a:stretch/>
        </p:blipFill>
        <p:spPr>
          <a:xfrm>
            <a:off x="8732323" y="1338484"/>
            <a:ext cx="3298000" cy="4554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452" y="0"/>
            <a:ext cx="10729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Using axles, cams, and cam followers to turn rotary motion into reciprocating motion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59" y="1750861"/>
            <a:ext cx="2647783" cy="33583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76505" y="6146638"/>
            <a:ext cx="342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Making the cam from dense foam</a:t>
            </a:r>
          </a:p>
        </p:txBody>
      </p:sp>
    </p:spTree>
    <p:extLst>
      <p:ext uri="{BB962C8B-B14F-4D97-AF65-F5344CB8AC3E}">
        <p14:creationId xmlns:p14="http://schemas.microsoft.com/office/powerpoint/2010/main" val="216116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How can you make a mechanical automata that will move and perform?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Challenge: </a:t>
            </a:r>
            <a:endParaRPr lang="en-US" dirty="0"/>
          </a:p>
          <a:p>
            <a:pPr lvl="0"/>
            <a:r>
              <a:rPr lang="en-US" dirty="0"/>
              <a:t>Design and build an automata device that depicts a character or scene from literature</a:t>
            </a:r>
          </a:p>
          <a:p>
            <a:pPr lvl="0"/>
            <a:r>
              <a:rPr lang="en-US" dirty="0"/>
              <a:t>Make sure that the automata either spins, moves back and forth, or moves up and down </a:t>
            </a:r>
          </a:p>
          <a:p>
            <a:pPr lvl="0"/>
            <a:r>
              <a:rPr lang="en-US" dirty="0"/>
              <a:t>The final automata must meet the limitations of the design challenge below.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Limitations: </a:t>
            </a:r>
            <a:endParaRPr lang="en-US" dirty="0"/>
          </a:p>
          <a:p>
            <a:pPr lvl="0"/>
            <a:r>
              <a:rPr lang="en-US" dirty="0"/>
              <a:t>The automata must be no larger than 12” in any direction</a:t>
            </a:r>
          </a:p>
          <a:p>
            <a:pPr lvl="0"/>
            <a:r>
              <a:rPr lang="en-US" dirty="0"/>
              <a:t>The automata must be easy to set up and operate</a:t>
            </a:r>
          </a:p>
          <a:p>
            <a:pPr lvl="0"/>
            <a:r>
              <a:rPr lang="en-US" dirty="0"/>
              <a:t>The automata must be designed to withstand use by students</a:t>
            </a:r>
          </a:p>
          <a:p>
            <a:pPr lvl="0"/>
            <a:r>
              <a:rPr lang="en-US" dirty="0"/>
              <a:t>The automata must be presented to the other teams when complete</a:t>
            </a:r>
          </a:p>
          <a:p>
            <a:pPr lvl="0"/>
            <a:r>
              <a:rPr lang="en-US" dirty="0"/>
              <a:t>The automata must be designed to either spin, move back and forth, or move up and 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10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567</Words>
  <Application>Microsoft Office PowerPoint</Application>
  <PresentationFormat>Widescreen</PresentationFormat>
  <Paragraphs>49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The Final Project</vt:lpstr>
      <vt:lpstr>PowerPoint Presentation</vt:lpstr>
      <vt:lpstr>PowerPoint Presentation</vt:lpstr>
      <vt:lpstr>History of the Automata</vt:lpstr>
      <vt:lpstr>History of the Automata</vt:lpstr>
      <vt:lpstr>History of the Automata</vt:lpstr>
      <vt:lpstr>History of the Automata</vt:lpstr>
      <vt:lpstr>PowerPoint Presentation</vt:lpstr>
      <vt:lpstr>How can you make a mechanical automata that will move and perform? </vt:lpstr>
      <vt:lpstr>Materials and Tools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Assignment</dc:title>
  <dc:creator>Vinson R. Carter</dc:creator>
  <cp:lastModifiedBy>Vinson R. Carter</cp:lastModifiedBy>
  <cp:revision>4</cp:revision>
  <dcterms:created xsi:type="dcterms:W3CDTF">2021-11-23T16:45:44Z</dcterms:created>
  <dcterms:modified xsi:type="dcterms:W3CDTF">2023-11-20T19:10:21Z</dcterms:modified>
</cp:coreProperties>
</file>