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314" r:id="rId3"/>
    <p:sldId id="317" r:id="rId4"/>
    <p:sldId id="315" r:id="rId5"/>
    <p:sldId id="276" r:id="rId6"/>
    <p:sldId id="263" r:id="rId7"/>
    <p:sldId id="264" r:id="rId8"/>
    <p:sldId id="265" r:id="rId9"/>
    <p:sldId id="266" r:id="rId10"/>
    <p:sldId id="267" r:id="rId11"/>
    <p:sldId id="268" r:id="rId12"/>
    <p:sldId id="269" r:id="rId13"/>
    <p:sldId id="270" r:id="rId14"/>
    <p:sldId id="272" r:id="rId15"/>
    <p:sldId id="273" r:id="rId16"/>
    <p:sldId id="274" r:id="rId17"/>
    <p:sldId id="303" r:id="rId18"/>
    <p:sldId id="311" r:id="rId19"/>
    <p:sldId id="304" r:id="rId20"/>
    <p:sldId id="305" r:id="rId21"/>
    <p:sldId id="306" r:id="rId22"/>
    <p:sldId id="307"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DCA9C-85DE-4952-906C-47C62EFF1674}"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EC110-84C2-47B5-A6DA-E9774814A085}" type="slidenum">
              <a:rPr lang="en-US" smtClean="0"/>
              <a:t>‹#›</a:t>
            </a:fld>
            <a:endParaRPr lang="en-US"/>
          </a:p>
        </p:txBody>
      </p:sp>
    </p:spTree>
    <p:extLst>
      <p:ext uri="{BB962C8B-B14F-4D97-AF65-F5344CB8AC3E}">
        <p14:creationId xmlns:p14="http://schemas.microsoft.com/office/powerpoint/2010/main" val="190995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EC110-84C2-47B5-A6DA-E9774814A085}" type="slidenum">
              <a:rPr lang="en-US" smtClean="0"/>
              <a:t>13</a:t>
            </a:fld>
            <a:endParaRPr lang="en-US"/>
          </a:p>
        </p:txBody>
      </p:sp>
    </p:spTree>
    <p:extLst>
      <p:ext uri="{BB962C8B-B14F-4D97-AF65-F5344CB8AC3E}">
        <p14:creationId xmlns:p14="http://schemas.microsoft.com/office/powerpoint/2010/main" val="361576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8B2C0-0495-4A7F-B447-D28B953E935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127452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8B2C0-0495-4A7F-B447-D28B953E935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244432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8B2C0-0495-4A7F-B447-D28B953E935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403083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ClipArt Placeholder 2"/>
          <p:cNvSpPr>
            <a:spLocks noGrp="1"/>
          </p:cNvSpPr>
          <p:nvPr>
            <p:ph type="clipArt" sz="half" idx="1"/>
          </p:nvPr>
        </p:nvSpPr>
        <p:spPr>
          <a:xfrm>
            <a:off x="1576917" y="2017713"/>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CF4099-4BAB-4A72-9FC3-03266682B246}" type="slidenum">
              <a:rPr lang="en-US" altLang="en-US"/>
              <a:pPr>
                <a:defRPr/>
              </a:pPr>
              <a:t>‹#›</a:t>
            </a:fld>
            <a:endParaRPr lang="en-US" altLang="en-US"/>
          </a:p>
        </p:txBody>
      </p:sp>
    </p:spTree>
    <p:extLst>
      <p:ext uri="{BB962C8B-B14F-4D97-AF65-F5344CB8AC3E}">
        <p14:creationId xmlns:p14="http://schemas.microsoft.com/office/powerpoint/2010/main" val="52611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8B2C0-0495-4A7F-B447-D28B953E935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60377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8B2C0-0495-4A7F-B447-D28B953E935D}"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53247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8B2C0-0495-4A7F-B447-D28B953E935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301482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8B2C0-0495-4A7F-B447-D28B953E935D}"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129906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8B2C0-0495-4A7F-B447-D28B953E935D}"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376478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8B2C0-0495-4A7F-B447-D28B953E935D}"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326968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B2C0-0495-4A7F-B447-D28B953E935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292998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B2C0-0495-4A7F-B447-D28B953E935D}"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B4AE5-4013-45D3-842A-0E645E14F41D}" type="slidenum">
              <a:rPr lang="en-US" smtClean="0"/>
              <a:t>‹#›</a:t>
            </a:fld>
            <a:endParaRPr lang="en-US"/>
          </a:p>
        </p:txBody>
      </p:sp>
    </p:spTree>
    <p:extLst>
      <p:ext uri="{BB962C8B-B14F-4D97-AF65-F5344CB8AC3E}">
        <p14:creationId xmlns:p14="http://schemas.microsoft.com/office/powerpoint/2010/main" val="28608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8B2C0-0495-4A7F-B447-D28B953E935D}" type="datetimeFigureOut">
              <a:rPr lang="en-US" smtClean="0"/>
              <a:t>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4AE5-4013-45D3-842A-0E645E14F41D}" type="slidenum">
              <a:rPr lang="en-US" smtClean="0"/>
              <a:t>‹#›</a:t>
            </a:fld>
            <a:endParaRPr lang="en-US"/>
          </a:p>
        </p:txBody>
      </p:sp>
    </p:spTree>
    <p:extLst>
      <p:ext uri="{BB962C8B-B14F-4D97-AF65-F5344CB8AC3E}">
        <p14:creationId xmlns:p14="http://schemas.microsoft.com/office/powerpoint/2010/main" val="318596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649" y="1016935"/>
            <a:ext cx="11527272" cy="2003426"/>
          </a:xfrm>
        </p:spPr>
        <p:txBody>
          <a:bodyPr>
            <a:noAutofit/>
          </a:bodyPr>
          <a:lstStyle/>
          <a:p>
            <a:r>
              <a:rPr lang="en-US" sz="6600" b="1" dirty="0"/>
              <a:t>Welcome to STEM 4043/5023</a:t>
            </a:r>
          </a:p>
        </p:txBody>
      </p:sp>
      <p:sp>
        <p:nvSpPr>
          <p:cNvPr id="3" name="Subtitle 2"/>
          <p:cNvSpPr>
            <a:spLocks noGrp="1"/>
          </p:cNvSpPr>
          <p:nvPr>
            <p:ph type="subTitle" idx="1"/>
          </p:nvPr>
        </p:nvSpPr>
        <p:spPr>
          <a:xfrm>
            <a:off x="1523799" y="2514600"/>
            <a:ext cx="8256020" cy="2388534"/>
          </a:xfrm>
        </p:spPr>
        <p:txBody>
          <a:bodyPr>
            <a:noAutofit/>
          </a:bodyPr>
          <a:lstStyle/>
          <a:p>
            <a:r>
              <a:rPr lang="en-US" sz="3600" b="1" dirty="0">
                <a:solidFill>
                  <a:schemeClr val="tx1"/>
                </a:solidFill>
              </a:rPr>
              <a:t>Creativity and Innovation </a:t>
            </a:r>
          </a:p>
          <a:p>
            <a:r>
              <a:rPr lang="en-US" sz="3600" b="1" dirty="0">
                <a:solidFill>
                  <a:schemeClr val="tx1"/>
                </a:solidFill>
              </a:rPr>
              <a:t>in STEM Education</a:t>
            </a:r>
          </a:p>
          <a:p>
            <a:r>
              <a:rPr lang="en-US" sz="2800" b="1" dirty="0">
                <a:solidFill>
                  <a:schemeClr val="tx1"/>
                </a:solidFill>
              </a:rPr>
              <a:t>Dr. Vinson Carter</a:t>
            </a:r>
          </a:p>
        </p:txBody>
      </p:sp>
      <p:sp>
        <p:nvSpPr>
          <p:cNvPr id="6" name="AutoShape 2" descr="data:image/jpeg;base64,/9j/4AAQSkZJRgABAQAAAQABAAD/2wCEAAkGBxQSEhUUEhQUFhUXGCAYFhgXGBseHBcaGBsiGRkgHSAaHCggGBolIRgaITEhJSksLi4yGR8zODMsNygtLysBCgoKDg0OGw8QGzQlICUsNzc1NC8sLiwsMDcrNCwsLzUwLSwsLDcrNDQ0LCwsLDcsKzAvLDQsKywsNywsKzAvNP/AABEIAOAA4AMBIgACEQEDEQH/xAAcAAADAAMBAQEAAAAAAAAAAAAABAUDBgcCAQj/xABIEAABAwIDAwgGBggEBgMAAAABAgMRAAQFEiEGMbITIjM0QVFhcxQVMlRxlAcjgZHU4yRCUmKhsdHwRFNykhYXQ4LB4cLD8f/EABoBAQEAAwEBAAAAAAAAAAAAAAAEAgMFBgH/xAAtEQEAAgIBAgMGBgMAAAAAAAAAAQIDEQQSISIxQQUyUXGB8BNhobHR4RQjUv/aAAwDAQACEQMRAD8A7jRRRQFYrt7Iha4nKkqjvgTWWlMW6B3y1cJoIljjV862hxNkxlWkLT+lncoSP8P41n9YYh7kx82fw9NbKdStfIb4BVWggesMQ9yY+bP4ej1hiHuTHzZ/D1fooIHrDEPcmPmz+Ho9YYh7kx82fw9X6KCB6wxD3Jj5s/h6PWGIe5MfNn8PV+iggesMQ9yY+bP4ej1hiHuTHzZ/D1fooIHrDEPcmPmz+Ho9YYh7kx82fw9X6KCB6wxD3Jj5s/h6PWGIe5MfNn8PV+iggesMQ9yY+bP4ej1hiHuTHzZ/D1fooIHrDEPcmPmz+Ho9YYh7kx82fw9X6KCB6wxD3Jj5s/h6wX2NXzTa3F2TGVCStX6WdyRJ/wAP4Vs1Stq+pXXkOcBoKFo9nQhcRmSFR3SJrLSmE9A15aeEU3QFFFFAUUUUBSmLdA75auE03SmLdA75auE0Cmy5/QbaBJ9Hbgd/1YrSLPaZ9VulaL4OXC/Ry9blpEWzjt000tBUhEtABbjeRzMsxmBGUzu2zE+gW0b/AEduPjyYisDN1fZRmYbzdvOAG7Tco67hHZ49ga0zte+46B7OVSErQjKUqKbm6YXlzIzDP6Ok+0Y0A7SfGB7bPvvoCTbuB4sJSlKiUM52X33JITmU4ORCCk6SkezJA25i5vDEstJ150uaAZkzBSCScucjmjUAaDnV5S/eJJBaaVqcpByyMyssgqOXm5STrqTp3Bq2F7fP3GQIYZSXFhIKnAeTJZedUhxKFFSXEcgAQcpOc6JjXPiW2TrFrb3ZCCm6Ql4IWpIDKeQSsoTGVTsnMZAUoTolQ0GxM3d5IzW7YE65XBujfr3GBEdpPYAr0m4vDP1LQIHNzLgEwYnLmKdQmdDGbSY1DXdt8dcZumGxdC2bWypZJct28ygtAGtwy5Oilc0RWO527dQV/VNZJeShWZUIFvdotVOOaexDvKGNwQddZGwi6vgVyw2oZ15SFAcwK+r0zGSUxJJEHs7Kw3Srx1BQ5bN5Tvh0/EEFJBSRA1GoPwoIdttq84oFIaOZSWkgKlsk3jltygITmIIQFRMHdpvoZ2/dLjKPR0HO2lRAcSFLKi4lXJBSgVhPIyQAo87XLAzXMMRdMoDaLZlCRJH1pMqVKiVEyrVRKirnKM7iTNZlXN8Fr+pZKP8ApkKg7jvk6icg3DTMe4UGv4Jts/choJaYBcXlKg6FAJ5Dl1DmFX1ifZhUTIJA3UvY7dPhhpwtB0FtAIB+tccVYG90CUhMkpKIA1zAgCIO1LurwKIFu0Ug6EOQVDWTruO7TxOumvx167UghTDRlJBTnkTkGhMjmlRUJ3wBprIDDsftEbwPSWVBpaUhbKipC8zSXDBPcVlP/afhWxUjhGGNsIIbRlKyFLlSlqKsoTqpRJVASEiToEgDSnqAooooCiiigKlbV9SuvIc4DVWpW1fUrryHOA0DWE9A15aeEU3SmE9A15aeEU3QFFFFAUUUUBSmLdA75auE03SmLdA75auE0CuynUrXyG+AVVqVsp1K18hvgFae1t3fONXD7Ng0tm3ccQom5yqIZPOIBb00130HRaKgN7YWotGLp51DDb6ApAdUAecJjxI8KcY2gtVlkIfaUXwoswoHlMmq8sb47R2UFOipju0NqlLy1PtJQwrI8oqADa92VRO5WoEb9RWOx2ns3mnHmrlpbTeriwoQgb+d+z9tBXoqRh21FncOlli5ZcdAkoQsEwN+7fHb3VE2k+kO2txlYcZfeDyGltBwApzqyKOgM5TvH3xQblRUTbHaVrDrVVw7qAQEokArUf1UzvMAmO5JqM79Ilui6bbWtpNuu19JFwXBE8pyeQCIOo3g9h0oN0oqU7tJaJtxcquGQwrRLucZVGSIB7TIIjfoe6mcJxVm6b5S3dQ6iYzIUCJG8GNx1Gh76ByitIutrrxV9dWlpZtO+jcnmUt/JPKthYgZD4jf2U7s/tuy/Zm6uMtqEOKadDiwUpcQYISrQLnsjx7qDaqKkW209m4wq4RcsllBhbmcZUnuV3HUaHvHfSN5tiwq0euLR63e5KJzOhKElSgBnVBydsSNYoNloqNiW1NpbBv0q4ZaU4kKSFLGoPaP3fHdX3FNqbO2S2p+5ZQlwZmyVjnp3ymN6dRqNNRQWKlbV9SuvIc4DVC0uUOoS42pK0KEpUkghQO4gjQip+1fUrryHOA0DWE9A15aeEU3SmE9A15aeEU3QFFFFAUUUUBSmLdA75auE03SmLdA75auE0CuynUrXyG+AVxNGBMReIucIxN65W+8WnW23Q1ClHkzPKBMTrOUj412zZTqVr5DfAKq0HG77Br5leG3Fz6T9XaFlxVsy28tlyZEoUhYgohBUkHVO/XX5cYIq1w0XyG7lK7e99NCLgNpcLailDwyoADSVDnZI0jxrstS9oMAYvUJbuUlaAoKyhakhRG7NlIzDwOlBzR7Z18YXZP8ip9fpicQvGUJlTocJUQEn21JSpAynfBrzidi9eOYpdsWtw0yuwNulC2lIXcPSFBSW4lUJGWY7YHbXWrpZQglCcxEQkdusVIGOuZ+T9HVmgqIkyEp0kQCDO4a6kHwNBp7uBOJvMDLTC0Bu2eQ6tLZAaJtglIcIHNOYmJ7Z7a1RvDXU4ba2Pq259Jt7tKnXAySgDlSStKxq4CFAabgDuAFdabx1xRUBbqJQJWJMgkwBok/GO6Dv0rKjGlyElhQWUqUkEnnZUk/smNRB7syYnWAn/SjYrfwu6baQpxwoGVKRKiQoEwN5MA6DWoeG2Zfxe1uDbOpaThxSC6ypORzlSMpzCErgnTfBnca3G1xF1ZKSwpByZgsyUTpA3AzrqK8u4i8klPIlRDBcBCVQXB+p4fzoOQNbO3TdtYOcjcobtru5LiGmQp1CXVANOJacSQtKYOuUwDI76336NMOKFXb+W7SH3En9KQ22VlAIK0ttoTyYMjeJMA1s7N+4SgFpRkAqVBTEqKdxnUaGJ3SaU9Z3GTNyW7QjIuZzIGmoJELV2CeTO7sDmO0mFM+uL9y9wzEbtpYZ5FVs26U81lIckoWgK1gbzuO6vdrhl7b4awg260t+nlbaeQTcP2dsdUKCCD9YFZucQSM3jA6YrFX8q/qDKSADCjmBdyyBvgIIV8cw7Jr2nGXOcDbuaKAScq4IjUnmyIPdO8b4MByhvBXlNYnyttiDgXcMOpVlSh9SUgnlEAN5HFAxLYAIBg5SK+3NnevWeKjknnw420G3nLPkbh5QWmU5UjM6lKR7RHZXVBjbk9Wdj4Kk6n93TQfx1jfVW1dKkgqSUnUEHwMdwkGJHxoOYXja7O/uXriyuLpu4s222eSZLmUoRlcaVAJbzHXXSlNoMMcbctXUW15ZLFnyYXaoF023KyosON5ZMZpzSAZjWJHYKKDWfo3beTh1uLhhFu5CpbQgICQVkglA0QpQIUR3k6DcKO1fUrryHOA1VqVtX1K68hzgNA1hPQNeWnhFN0phPQNeWnhFN0BRRRQFFFFAUpi3QO+WrhNN0pi3QO+WrhNArsp1K18hvgFValbKdStfIb4BVWgKKKKAooomgKKKKAooooCiiigKKKKAooooCiiigKlbV9SuvIc4DVWpW1fUrryHOA0DWE9A15aeEU3SmE9A15aeEU3QFFFFAUUUUBSmLdA75auE03SmLdA75auE0CuynUrXyG+AVVqVsp1K18hvgFVaArDd3AbTmP2DvNZqiYs7nWEgyEiT8f7/nUXtDlTxsE3jz8o+f33bcNOu2p8i9xfOL/Wgdw0/wDdLgEGQSD3ivaRXp1BG+vC5M+bLbrtMz9/o6URFe0KeG4jmIQvf2Hv+PjVOtWA3ncUiR8ZEVs6FSAe8V632LzMmfHNMnea67/GJ3/CHk44rO49Xqiiiu0mFFKYkp0JHI5c2dIOYTzCoBZ9pMEAk/ZuqS1i14rIfQwmVc8FySE5VbiBE5gkff2EGg2GiteGLXnNmzjeV/WTAgxGgnWOydDpqDXrD8cfcdCF2qkCYUc05CAVfsgKGg1B3rT4wF+itfssRvDmLlsBDSlBIIkuZiUIBzkezlBPfO7dX1vFLsJRntJMHOUrA5yUpJga80qKo5x9nvIoL9FQmsTulKQDa5EqKcyisHKCYUCABrEmZjTvMV6wzELpTiUvW+VJGqwQAkpQidJMgrKwDO4D40FupW1fUrryHOA1VqVtX1K68hzgNA1hPQNeWnhFN0phPQNeWnhFN0BRRRQFFFFAUpi3QO+WrhNN0pi3QO+WrhNArsp1K18hvgFValbKdStfIb4BVWgK1DbC8FpyZbSk55zJJI0EbiNxkjvGm6tvrnP0tQCxnUlKVBSSSYCRmTJJ7BHbUnMw0yY9Wjf9qONP+zTPhO0TT6ZEon9vQH/SdxB+/wAKrqXNarbWqV2qUJy+zpIkbtNO0UhZYe+3myuBG/KlClBIjw+Neczexonvjtr8pdKIhuxNbDhtwFoETpzTPeK1LYS3ddQ56UcxSQAQe/7B3eNblb26UCEiBvq/2TwM/GvNrTHTMfnvt9EXKvX3fWGWiiiu+iFT8Uw9DnPVmBQkwUwFDcdCdx5o7aoUUGoreZITLt0Fo5qjPOEZlKk6zEqEpJiI7RPtq7ZQpMv3XN7FEwMukEfEz26JndFX2cUaUcoWAqcsKlJJ3aBQBO7sqbiN6l0Dk320c06L7ZGbVCt4KRIJHjBoF0hhaW053ipxaihw+0lSUc4yoSlIAy6dp+0LN3TJGblroGP2iToRE5ZB3HQb86iN3NZau1pVBu7cJAJOXJO8mMsfGT4Ea7xZOKshRSXEhQ3g6RrHbQRcPtg6RyVxcAJ5ygqQSCdDIgakLGoMx9+zil7W5bcktqSr9ojv3a+OlMUBUravqV15DnAaq1K2r6ldeQ5wGgawnoGvLTwim6UwnoGvLTwim6AooooCiiigKUxboHfLVwmm6UxboHfLVwmgV2U6la+Q3wCqtStlOpWvkN8AqrQFcc+mK09IuksoV9YW0JAUQlJC3CIBUQNACT9m/WugbTbaW1kcrhK3Ink0QVCd2aSAn7TPga5RtZtccSVlU0hpASQkjnLIPYSYG+CAN2u+a0ZrRpdxuNl9/XbX3813CXeRbQ3nSsAZEup9lzLpIPcd/wADTDyncwSEAg/rBRG/vEGuXWt680nKlakg70zKZ+B0nxivS751YyrcWU/szp/f9KmmrqV4870/SOz+HlhoBXtHVXh4fZ/Wqdcp2Z+lLIhKL1ClQAA62BJA0lYKt/bKd+ulb/g201rdaMPoWr9iYX/tVCv4VZjtXWocjkcbNS0zePr6K9FFFbEgoopDFrp1sJLLXKyYUJiB3zBj7jQZ/Qm5CsiMw3HKJGkfyrCrCGCILLcf6R/fbUZ3aK4R7dmqSsIEKPOzE7oSd0dumh3Aicy8auguPQ1FIJEhe8ymCDlHN1V/A6a0FQYUzAHJIMCBIkxM7zqddde899ZV2DRJJbQSdSco1jv795qUjFbjIlardUlLhyJknMlQ5JJJGmZObUiJH34hjtzIBslgGZVn0TCAoE82SJJGgnTQHsC8wwlAIQkJBMmBGtZKi2eLXCnG0rtFISucys4PJwDGbTty9h/WT4xaoCpW1fUrryHOA1VqVtX1K68hzgNA1hPQNeWnhFN0phPQNeWnhFN0BRRRQFFFFAUpi3QO+WrhNN0pi3QO+WrhNArsp1K18hvgFU1rABJ0AEk+AqZsp1K18hvgFJfSFe8jh1yoGCUZB8XCEf8Ayn7K+TOo2zx067xWPWXCMbxE3D7r3+Ysr+AJ5o+xMD7KXsdV/ZSqjr/fdXvD3PrED94D7zFQzG4eoyT4emDWJ2+VfgoT/f3UqBVvaNohLJ/aSr+BEVFSrURqToPGd1Y0ndYZYpjpiQo6H4SP7/vfX3D75bLqHW1FK0EKSe47vu7CO4mt5wPYVpxaWn3nEulJXlbCYABiJUDJ17tYJ7q2dj6MrFPtB1f+pwjgCe+ttazKXJzcVZ15t4wPERc27TydA4gKjuJ3j7DI+ynqg4ZaN2zSWmZQ2mYTmUYkydVEneSd/bWY3MayZ+NUxft3cK9Im09Pl6LFYL625RCkSRPaPjJHwO77azJOlfazaUW5wwtpUvl38qRmypzKgAkkJQgSo5eaEgE6D2qQS4hl4oXcPnLqqTI9knv0iQSY/VA3SDsd4vK2s50twknOqIRA9oyQIG/U9lRr28Wl5YTcMpGghZ9nmpPdoTmBG+ZPgACaLliY9JeGgICcyQdYVASJ/VVPbziZmCM+HWiX0kourhWUjUlQ1iR3SII/jEVlt3H1CE3TClRzQIM6dvb2HcOw/AXUAwJ1ManxoErLDi2rNyrqxEQtUjWNfjp/E0/RRQFStq+pXXkOcBqrUravqV15DnAaBrCega8tPCKbpTCega8tPCKboCiiigKKKKApTFugd8tXCabpTFugd8tXCaBXZTqVr5DfAK1D6arvLatNg+27J8QhJ/8AKk1t+ynUrXyG+AVzX6cH5et0diW1K/3qA/8ArrXlnwrPZ9d56/X9nMV/391fcOVDyCdwcTxA14WsePwGv8t1YbRfOmDAUOw/E1Np3bz3brtq6gJtZBIhSiAYMHKTvBj/APaT2Zs2i4LgFammTJDiYJcGraJHNUZ5xjcE67xOKyw9zEHAVEtstJ+scP6oOpAneojcPtqs9L6k29ojK2jRCexIO9Sz2qVvPafGKw92vTHmjtaax07+axshcrdvy4dYSoqPZrzQP6D92uhKeqBs5gqbRuJlZ1UrvP8AfZ2feTixjEnAvk0JEFPtHtn7R/Osqz0V0jmv4luy2LtJWGwoFZ3JB1+6rtnYBOqtVfwFc0we1cbVmzmJkQkCPgd/3murNqkAntFbsPi82nkV6NREvVFFQE7YW3OzqUggkQpBJISASRkzaGdAYJ7qoSLVzmyKyJSpWU5UqJCVGNAohJIBO8wfgaj3zK1OqHozbidMqjAPZmJMmfhoTHhWRvae3VnyrUcoUfYVzghAWop05yQCNd0kd4n25tCyEFYKiApSTzSDKG1On2onRCtRpNAm02+gyi0bBE5YWBoYB7e5CQD2DSObztgQTAkQY1HcakI2otSFlLk8m2p1QyqEIQYPtAaz2b9QdxFfP+KbaAQpRBCVSEKIhWWNYg+2NxPdv0oLVFQztZagkFagAAc2RUEK9mIGvfp2a7qp4ffNvoztKzJkiYI1Bg6KANAzUravqV15DnAaq1K2r6ldeQ5wGgawnoGvLTwim6UwnoGvLTwim6AooooCiiigKUxboHfLVwmm6UxboHfLVwmgV2U6la+Q3wCuX/Tcki6ZPezA+xZJ/mPvrqGynUrXyG+AVE+knZRV8yhTUcs0SUAmAtKozJncDoCCe6NJmsMkbr2V8HJXHmibeTgqUxVnZzAXLtzKDlQmOUX3T2DvUY0HhrS2M4LcWpHpLKmpMJKognuBEgn4GsuEbU+isuNhuSteYkEiREZTpu07O81JqXeyZPBvHLb3mC/FpZjJbtnnr/aV26/rq8ftP6oOyYbatWqMjceKid57ST2n+9BAHLndv7nLkZaZaT4BRMfeI/8AdS147cL1KgPgP6zTUw534NrT3dt9Pb7XG58VJ/rWj7b7bhCjb2xBWdFu7w34J7Cvx3DxO7SEYm//AJh/h/Ss2zOBm8uW2M4SpwqhahIzBJVr26wde+vtd+rOOP0+K3lDPiG3TptiyIS4RkWoCFns000nvH2V+iNls3oVrn9vkG83xyCf41zjZ/6IAXAq/LakoIKUtknPH7RKQQndoN/hXWkpAEDQDdVOONR5aQcqaRPTW232k3mmCYWlrMEzCgmQncTB7N1OUjdYS05mzpJzHMRmMTlyzE74AH9mtiNNLTqXCUMsQSQhQj2VxmmCJUeTBOh9oanLr4tkukBBRaCZcTlg51BPNUB/qy6gHQHwJxqtUIc5to6SApKVJUYglSSd+kiNd+vhXoNIUgpNq9kShKEplWqRmA0n2hJg6xIMjeAzIYfRAS3a5inujWSojTXLmOYadpnXU4HVvJURydpnnNAylRGoSTJSRHf3JV9uP0BlAP6I9zt4BUYBzIOswAEtpgA/rJ+NZnEpUhCTaO5cqQBJBSG5jd7JEmDvM+NBUs2EqSOWbZDm5QSAQAkykaiTEpP206y0lIhICRvgAAa6nd31EtMGt3m84bUjPMamRrAIB0BgCNN1WrdkIQlCdyQEj4AQKDJUravqV15DnAaq1K2r6ldeQ5wGgawnoGvLTwim6UwnoGvLTwim6AooooCiiigKUxboHfLVwmm6UxboHfLVwmgV2U6la+Q3wCqtStlOpWvkN8AqrQc1+m5iWbZZO5xSY/1Imfsyfxrjr6QYr9DbcbLesENJC8hQsqnfIKSI+Mxr4Voz/wBDjhPNukf9yD/4NTXpabbiHa4nKxUwRS093LOSr7k3/bXS/wDk5ce8s/7Ff1o/5OXHvLP+xf8AWvnRb4N/+Xg/6/f+HOm291bX9GhAxK20mSsDwltWv2VfR9ENwP8AEs/7VVe2M+j52yukvrebWEpUmEpUDzhHbSMdtw+5eZgnFaIt31Px+DodFFFVPOiiiigKKKKAooooCiiigKlbV9SuvIc4DVWpW1fUrryHOA0DWE9A15aeEU3SmE9A15aeEU3QFFFFAUUUUBSmLdA75auE03SmLdA75auE0CuynUrXyG+AVVqVsp1K18hvgFYncXe5NSk2yytMc3vkHQaSTIA1AjODu1oLVFQzjT0x6G7viZEETE80HQDvg9wOpAcVuczf6IrKoc/nplCgTp3EQmQf3h8aC5RUT1w/Emzc7NygYkTrpOh0MSe4GvL+L3ADmS0Woo5IoBVGcORynZ7SATp2xvHYF2ioSMaf0mzcGmpzCJ13QCYMCD+8JjUjI/iz4CSm1cIJIIzCQAVAHtBkBKvDNG/Sgs0VIZxR1So9GWBO8q0glIkc3dzidYMJOnZVegKKKKAooooCiiigKKKKAqVtX1K68hzgNValbV9SuvIc4DQNYT0DXlp4RTdKYT0DXlp4RTdAUUUUBRRRQFKYt0Dvlq4TTdYrtnOhaJjMkpnukRQT9lOpWvkN8ArynZ9seyt0SCIC9IPhETrviTvJJqdZYHftNobRfM5UJCE/onYkQP8Ar+FZvVmIe/s/KfnUDQ2dbAIzvxChq6o+0IJ1OpG8E7juoc2dbKlKzvAqJUcrhAk79Bv3bzu7KV9WYh7+z8p+dR6sxD39n5T86gZ/4cb/AMx/v6VXYAN+/sr7/wAONwBneOVWYErKiDEb1STp30r6sxD39n5T86j1ZiHv7Pyn51A6MCR+28R4uHs3a7+wfz3kyM4ChOaFvc5KkqBXIIUIMA6J7IyxEd1JerMQ9/Z+U/Oo9WYh7+z8p+dQOqwJs5pUslSSkk5Zgr5QxzdOcTu7/ARlscHbaUFJzSARqZGsfd7I3afcIm+rMQ9/Z+U/Oo9WYh7+z8p+dQbFRWu+rMQ9/Z+U/Oo9WYh7+z8p+dQbFRWu+rMQ9/Z+U/Oo9WYh7+z8p+dQbFRWu+rMQ9/Z+U/Oo9WYh7+z8p+dQbFRWu+rMQ9/Z+U/Oo9WYh7+z8p+dQbFUravqV15DnAaS9WYh7+z8p+dWG9wO/dbW2u+ZyrSUK/ROxQg/wDX8aC7hPQNeWnhFN1itGciEImcqQme+BFZaAooooP/2Q=="/>
          <p:cNvSpPr>
            <a:spLocks noChangeAspect="1" noChangeArrowheads="1"/>
          </p:cNvSpPr>
          <p:nvPr/>
        </p:nvSpPr>
        <p:spPr bwMode="auto">
          <a:xfrm>
            <a:off x="1679574" y="-4910758"/>
            <a:ext cx="7944471" cy="79444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Remaking Literacy (eBook Rental) in 2020 | Instructional strategies ...">
            <a:extLst>
              <a:ext uri="{FF2B5EF4-FFF2-40B4-BE49-F238E27FC236}">
                <a16:creationId xmlns:a16="http://schemas.microsoft.com/office/drawing/2014/main" id="{A2261D80-7D94-4859-A9B5-FB7FFF0E08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0982" y="2590800"/>
            <a:ext cx="2840417" cy="40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3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Rectangle: Click to edit Master text styles&#10;Second level&#10;Third level&#10;Fourth level&#10;Fifth level"/>
          <p:cNvSpPr>
            <a:spLocks noChangeArrowheads="1"/>
          </p:cNvSpPr>
          <p:nvPr/>
        </p:nvSpPr>
        <p:spPr bwMode="auto">
          <a:xfrm>
            <a:off x="1638301" y="442404"/>
            <a:ext cx="98297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ahoma" panose="020B0604030504040204" pitchFamily="34" charset="0"/>
                <a:cs typeface="Tahoma" panose="020B0604030504040204" pitchFamily="34" charset="0"/>
              </a:rPr>
              <a:t>Standards for Technological and Engineering Literacy: The Role of Technology and Engineering in STEM Education</a:t>
            </a:r>
          </a:p>
        </p:txBody>
      </p:sp>
      <p:pic>
        <p:nvPicPr>
          <p:cNvPr id="11268" name="Picture 5" descr="https://iteeawp.crm4m.com/Resources/CSS/imgs/ITEEAHeade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409" y="5105400"/>
            <a:ext cx="889830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TEEA - Coming September 2: An ITEEA STEMinar on the ...">
            <a:extLst>
              <a:ext uri="{FF2B5EF4-FFF2-40B4-BE49-F238E27FC236}">
                <a16:creationId xmlns:a16="http://schemas.microsoft.com/office/drawing/2014/main" id="{7404BEC8-02ED-4761-90B5-48E3F0FEE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121914"/>
            <a:ext cx="317944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4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76400" y="228600"/>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Tahoma" panose="020B0604030504040204" pitchFamily="34" charset="0"/>
                <a:cs typeface="Tahoma" panose="020B0604030504040204" pitchFamily="34" charset="0"/>
              </a:rPr>
              <a:t>Some Clarification</a:t>
            </a:r>
          </a:p>
        </p:txBody>
      </p:sp>
      <p:sp>
        <p:nvSpPr>
          <p:cNvPr id="51203" name="Rectangle 3" descr="Rectangle: Click to edit Master text styles&#10;Second level&#10;Third level&#10;Fourth level&#10;Fifth level"/>
          <p:cNvSpPr>
            <a:spLocks noChangeArrowheads="1"/>
          </p:cNvSpPr>
          <p:nvPr/>
        </p:nvSpPr>
        <p:spPr bwMode="auto">
          <a:xfrm>
            <a:off x="1828800" y="1447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defRPr/>
            </a:pPr>
            <a:r>
              <a:rPr lang="en-US" sz="3200" b="1" dirty="0">
                <a:ea typeface="Tahoma" panose="020B0604030504040204" pitchFamily="34" charset="0"/>
                <a:cs typeface="Tahoma" panose="020B0604030504040204" pitchFamily="34" charset="0"/>
              </a:rPr>
              <a:t>Technology</a:t>
            </a:r>
            <a:r>
              <a:rPr lang="en-US" sz="3200" dirty="0">
                <a:ea typeface="Tahoma" panose="020B0604030504040204" pitchFamily="34" charset="0"/>
                <a:cs typeface="Tahoma" panose="020B0604030504040204" pitchFamily="34" charset="0"/>
              </a:rPr>
              <a:t> is the modification of the natural environment in order to satisfy perceived human needs and wants.</a:t>
            </a:r>
          </a:p>
          <a:p>
            <a:pPr marL="342900" indent="-342900">
              <a:lnSpc>
                <a:spcPct val="90000"/>
              </a:lnSpc>
              <a:spcBef>
                <a:spcPct val="20000"/>
              </a:spcBef>
              <a:buFontTx/>
              <a:buChar char="•"/>
              <a:defRPr/>
            </a:pPr>
            <a:r>
              <a:rPr lang="en-US" sz="3200" b="1" dirty="0">
                <a:ea typeface="Tahoma" panose="020B0604030504040204" pitchFamily="34" charset="0"/>
                <a:cs typeface="Tahoma" panose="020B0604030504040204" pitchFamily="34" charset="0"/>
              </a:rPr>
              <a:t>Technological literacy</a:t>
            </a:r>
            <a:r>
              <a:rPr lang="en-US" sz="3200" dirty="0">
                <a:ea typeface="Tahoma" panose="020B0604030504040204" pitchFamily="34" charset="0"/>
                <a:cs typeface="Tahoma" panose="020B0604030504040204" pitchFamily="34" charset="0"/>
              </a:rPr>
              <a:t> is the ability to use, manage, assess, and understand technology.</a:t>
            </a:r>
          </a:p>
          <a:p>
            <a:pPr marL="342900" indent="-342900">
              <a:lnSpc>
                <a:spcPct val="90000"/>
              </a:lnSpc>
              <a:spcBef>
                <a:spcPct val="20000"/>
              </a:spcBef>
              <a:buFontTx/>
              <a:buChar char="•"/>
              <a:defRPr/>
            </a:pPr>
            <a:r>
              <a:rPr lang="en-US" sz="3200" b="1" dirty="0">
                <a:ea typeface="Tahoma" panose="020B0604030504040204" pitchFamily="34" charset="0"/>
                <a:cs typeface="Tahoma" panose="020B0604030504040204" pitchFamily="34" charset="0"/>
              </a:rPr>
              <a:t>Engineering</a:t>
            </a:r>
            <a:r>
              <a:rPr lang="en-US" sz="3200" dirty="0">
                <a:ea typeface="Tahoma" panose="020B0604030504040204" pitchFamily="34" charset="0"/>
                <a:cs typeface="Tahoma" panose="020B0604030504040204" pitchFamily="34" charset="0"/>
              </a:rPr>
              <a:t> is the use of scientific principles and mathematical reasoning to optimize technologies in order to meet needs that have been defined by criteria under given constraints.</a:t>
            </a:r>
          </a:p>
          <a:p>
            <a:pPr>
              <a:lnSpc>
                <a:spcPct val="90000"/>
              </a:lnSpc>
              <a:spcBef>
                <a:spcPct val="20000"/>
              </a:spcBef>
              <a:defRPr/>
            </a:pPr>
            <a:endParaRPr lang="en-US" sz="3600" dirty="0">
              <a:ea typeface="Tahoma" panose="020B0604030504040204" pitchFamily="34" charset="0"/>
              <a:cs typeface="Tahoma" panose="020B0604030504040204" pitchFamily="34" charset="0"/>
            </a:endParaRPr>
          </a:p>
          <a:p>
            <a:pPr marL="342900" indent="-342900">
              <a:lnSpc>
                <a:spcPct val="90000"/>
              </a:lnSpc>
              <a:spcBef>
                <a:spcPct val="20000"/>
              </a:spcBef>
              <a:defRPr/>
            </a:pPr>
            <a:endParaRPr lang="en-US"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878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76400" y="9906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latin typeface="Tahoma" panose="020B0604030504040204" pitchFamily="34" charset="0"/>
                <a:cs typeface="Tahoma" panose="020B0604030504040204" pitchFamily="34" charset="0"/>
              </a:rPr>
              <a:t>What Can Technologically </a:t>
            </a:r>
          </a:p>
          <a:p>
            <a:pPr algn="ctr">
              <a:spcBef>
                <a:spcPct val="0"/>
              </a:spcBef>
              <a:buFontTx/>
              <a:buNone/>
            </a:pPr>
            <a:r>
              <a:rPr lang="en-US" altLang="en-US" sz="4000" b="1" dirty="0">
                <a:latin typeface="Tahoma" panose="020B0604030504040204" pitchFamily="34" charset="0"/>
                <a:cs typeface="Tahoma" panose="020B0604030504040204" pitchFamily="34" charset="0"/>
              </a:rPr>
              <a:t>and Engineering and Literate People Do?</a:t>
            </a:r>
          </a:p>
        </p:txBody>
      </p:sp>
      <p:sp>
        <p:nvSpPr>
          <p:cNvPr id="13315" name="Text Box 4"/>
          <p:cNvSpPr txBox="1">
            <a:spLocks noChangeArrowheads="1"/>
          </p:cNvSpPr>
          <p:nvPr/>
        </p:nvSpPr>
        <p:spPr bwMode="auto">
          <a:xfrm>
            <a:off x="2152650" y="2272447"/>
            <a:ext cx="80581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Font typeface="Arial" panose="020B0604020202020204" pitchFamily="34" charset="0"/>
              <a:buChar char="•"/>
              <a:tabLst>
                <a:tab pos="287338" algn="l"/>
              </a:tabLst>
              <a:defRPr sz="3200">
                <a:solidFill>
                  <a:schemeClr val="tx1"/>
                </a:solidFill>
                <a:latin typeface="Calibri" panose="020F0502020204030204" pitchFamily="34" charset="0"/>
              </a:defRPr>
            </a:lvl1pPr>
            <a:lvl2pPr marL="509588">
              <a:spcBef>
                <a:spcPct val="20000"/>
              </a:spcBef>
              <a:buFont typeface="Arial" panose="020B0604020202020204" pitchFamily="34" charset="0"/>
              <a:buChar char="–"/>
              <a:tabLst>
                <a:tab pos="28733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733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733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733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Evaluate technological and engineering information</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Form opinions about technology and engineering</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Assess technological and engineering value (or the lack of value)</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Exhibit a level of comfort with technology and engineering</a:t>
            </a:r>
          </a:p>
          <a:p>
            <a:pPr lvl="1" eaLnBrk="1" hangingPunct="1">
              <a:spcBef>
                <a:spcPct val="50000"/>
              </a:spcBef>
              <a:buFont typeface="Wingdings" panose="05000000000000000000" pitchFamily="2" charset="2"/>
              <a:buChar char="Ø"/>
            </a:pPr>
            <a:r>
              <a:rPr lang="en-US" altLang="en-US" sz="2000" b="1" dirty="0">
                <a:latin typeface="Tahoma" panose="020B0604030504040204" pitchFamily="34" charset="0"/>
                <a:cs typeface="Tahoma" panose="020B0604030504040204" pitchFamily="34" charset="0"/>
              </a:rPr>
              <a:t>Neither afraid, nor infatuated</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Understand how technology is created (making and doing)</a:t>
            </a:r>
          </a:p>
          <a:p>
            <a:pPr eaLnBrk="1" hangingPunct="1">
              <a:spcBef>
                <a:spcPct val="50000"/>
              </a:spcBef>
              <a:buFont typeface="Wingdings" panose="05000000000000000000" pitchFamily="2" charset="2"/>
              <a:buChar char="q"/>
            </a:pPr>
            <a:r>
              <a:rPr lang="en-US" altLang="en-US" sz="2000" b="1" dirty="0">
                <a:latin typeface="Tahoma" panose="020B0604030504040204" pitchFamily="34" charset="0"/>
                <a:cs typeface="Tahoma" panose="020B0604030504040204" pitchFamily="34" charset="0"/>
              </a:rPr>
              <a:t>Understand how technology and engineering shapes society and is shaped by society</a:t>
            </a:r>
          </a:p>
        </p:txBody>
      </p:sp>
    </p:spTree>
    <p:extLst>
      <p:ext uri="{BB962C8B-B14F-4D97-AF65-F5344CB8AC3E}">
        <p14:creationId xmlns:p14="http://schemas.microsoft.com/office/powerpoint/2010/main" val="140865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EEA - FREE ITEEA STEL Lesson Plan Examples - and a ...">
            <a:extLst>
              <a:ext uri="{FF2B5EF4-FFF2-40B4-BE49-F238E27FC236}">
                <a16:creationId xmlns:a16="http://schemas.microsoft.com/office/drawing/2014/main" id="{08E793E4-863D-4775-AB3E-099EF483B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2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00" y="457200"/>
            <a:ext cx="8153400" cy="1143000"/>
          </a:xfrm>
        </p:spPr>
        <p:txBody>
          <a:bodyPr>
            <a:normAutofit fontScale="90000"/>
          </a:bodyPr>
          <a:lstStyle/>
          <a:p>
            <a:pPr eaLnBrk="1" hangingPunct="1"/>
            <a:r>
              <a:rPr lang="en-US" altLang="en-US" sz="4000" b="1">
                <a:solidFill>
                  <a:srgbClr val="3333CC"/>
                </a:solidFill>
                <a:latin typeface="Tahoma" panose="020B0604030504040204" pitchFamily="34" charset="0"/>
                <a:cs typeface="Tahoma" panose="020B0604030504040204" pitchFamily="34" charset="0"/>
              </a:rPr>
              <a:t>Why use engineering design to teach about technology?</a:t>
            </a:r>
            <a:endParaRPr lang="en-US" altLang="en-US" sz="4000" b="1">
              <a:latin typeface="Tahoma" panose="020B0604030504040204" pitchFamily="34" charset="0"/>
              <a:cs typeface="Tahoma" panose="020B0604030504040204" pitchFamily="34" charset="0"/>
            </a:endParaRPr>
          </a:p>
        </p:txBody>
      </p:sp>
      <p:sp>
        <p:nvSpPr>
          <p:cNvPr id="24579" name="Rectangle 3"/>
          <p:cNvSpPr>
            <a:spLocks noGrp="1" noChangeArrowheads="1"/>
          </p:cNvSpPr>
          <p:nvPr>
            <p:ph type="body" sz="half" idx="2"/>
          </p:nvPr>
        </p:nvSpPr>
        <p:spPr>
          <a:xfrm>
            <a:off x="1735138" y="1905000"/>
            <a:ext cx="8915400" cy="4648200"/>
          </a:xfrm>
        </p:spPr>
        <p:txBody>
          <a:bodyPr rtlCol="0">
            <a:normAutofit/>
          </a:bodyPr>
          <a:lstStyle/>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Design is to technology and engineering as inquiry is to science and reading is to language arts</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Delivers critical thinking and innovation</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Allows for the application of technical and engineering knowledge</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Expands levels of creativity</a:t>
            </a:r>
          </a:p>
          <a:p>
            <a:pPr marL="0" indent="0">
              <a:lnSpc>
                <a:spcPct val="90000"/>
              </a:lnSpc>
              <a:buNone/>
              <a:defRPr/>
            </a:pP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pitchFamily="2" charset="2"/>
              <a:buChar char="q"/>
              <a:defRPr/>
            </a:pPr>
            <a:r>
              <a:rPr lang="en-US" sz="2400" b="1" dirty="0">
                <a:latin typeface="Tahoma" panose="020B0604030504040204" pitchFamily="34" charset="0"/>
                <a:ea typeface="Tahoma" panose="020B0604030504040204" pitchFamily="34" charset="0"/>
                <a:cs typeface="Tahoma" panose="020B0604030504040204" pitchFamily="34" charset="0"/>
              </a:rPr>
              <a:t>Examines the technological and engineering impacts on society, cultures, and environment</a:t>
            </a:r>
          </a:p>
        </p:txBody>
      </p:sp>
    </p:spTree>
    <p:extLst>
      <p:ext uri="{BB962C8B-B14F-4D97-AF65-F5344CB8AC3E}">
        <p14:creationId xmlns:p14="http://schemas.microsoft.com/office/powerpoint/2010/main" val="100581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sz="half" idx="1"/>
          </p:nvPr>
        </p:nvSpPr>
        <p:spPr>
          <a:xfrm>
            <a:off x="1752600" y="2209800"/>
            <a:ext cx="4495800" cy="4191000"/>
          </a:xfrm>
        </p:spPr>
        <p:txBody>
          <a:bodyPr/>
          <a:lstStyle/>
          <a:p>
            <a:pPr eaLnBrk="1" hangingPunct="1"/>
            <a:r>
              <a:rPr lang="en-US" altLang="en-US" sz="2400" b="1">
                <a:latin typeface="Tahoma" panose="020B0604030504040204" pitchFamily="34" charset="0"/>
                <a:cs typeface="Tahoma" panose="020B0604030504040204" pitchFamily="34" charset="0"/>
              </a:rPr>
              <a:t>Working as a Team</a:t>
            </a:r>
          </a:p>
          <a:p>
            <a:pPr eaLnBrk="1" hangingPunct="1"/>
            <a:r>
              <a:rPr lang="en-US" altLang="en-US" sz="2400" b="1">
                <a:latin typeface="Tahoma" panose="020B0604030504040204" pitchFamily="34" charset="0"/>
                <a:cs typeface="Tahoma" panose="020B0604030504040204" pitchFamily="34" charset="0"/>
              </a:rPr>
              <a:t>Defining the problem</a:t>
            </a:r>
          </a:p>
          <a:p>
            <a:pPr eaLnBrk="1" hangingPunct="1"/>
            <a:r>
              <a:rPr lang="en-US" altLang="en-US" sz="2400" b="1">
                <a:latin typeface="Tahoma" panose="020B0604030504040204" pitchFamily="34" charset="0"/>
                <a:cs typeface="Tahoma" panose="020B0604030504040204" pitchFamily="34" charset="0"/>
              </a:rPr>
              <a:t>Brainstorming</a:t>
            </a:r>
          </a:p>
          <a:p>
            <a:pPr eaLnBrk="1" hangingPunct="1"/>
            <a:r>
              <a:rPr lang="en-US" altLang="en-US" sz="2400" b="1">
                <a:latin typeface="Tahoma" panose="020B0604030504040204" pitchFamily="34" charset="0"/>
                <a:cs typeface="Tahoma" panose="020B0604030504040204" pitchFamily="34" charset="0"/>
              </a:rPr>
              <a:t>Conducting Researching</a:t>
            </a:r>
          </a:p>
          <a:p>
            <a:pPr eaLnBrk="1" hangingPunct="1"/>
            <a:r>
              <a:rPr lang="en-US" altLang="en-US" sz="2400" b="1">
                <a:latin typeface="Tahoma" panose="020B0604030504040204" pitchFamily="34" charset="0"/>
                <a:cs typeface="Tahoma" panose="020B0604030504040204" pitchFamily="34" charset="0"/>
              </a:rPr>
              <a:t>Generating Ideas</a:t>
            </a:r>
          </a:p>
          <a:p>
            <a:pPr eaLnBrk="1" hangingPunct="1"/>
            <a:r>
              <a:rPr lang="en-US" altLang="en-US" sz="2400" b="1">
                <a:latin typeface="Tahoma" panose="020B0604030504040204" pitchFamily="34" charset="0"/>
                <a:cs typeface="Tahoma" panose="020B0604030504040204" pitchFamily="34" charset="0"/>
              </a:rPr>
              <a:t>Identifying Criteria</a:t>
            </a:r>
          </a:p>
          <a:p>
            <a:pPr eaLnBrk="1" hangingPunct="1"/>
            <a:r>
              <a:rPr lang="en-US" altLang="en-US" sz="2400" b="1">
                <a:latin typeface="Tahoma" panose="020B0604030504040204" pitchFamily="34" charset="0"/>
                <a:cs typeface="Tahoma" panose="020B0604030504040204" pitchFamily="34" charset="0"/>
              </a:rPr>
              <a:t>Specifying constraints</a:t>
            </a:r>
          </a:p>
          <a:p>
            <a:pPr eaLnBrk="1" hangingPunct="1"/>
            <a:r>
              <a:rPr lang="en-US" altLang="en-US" sz="2400" b="1">
                <a:latin typeface="Tahoma" panose="020B0604030504040204" pitchFamily="34" charset="0"/>
                <a:cs typeface="Tahoma" panose="020B0604030504040204" pitchFamily="34" charset="0"/>
              </a:rPr>
              <a:t>Exploring possibilities</a:t>
            </a:r>
          </a:p>
          <a:p>
            <a:pPr eaLnBrk="1" hangingPunct="1"/>
            <a:r>
              <a:rPr lang="en-US" altLang="en-US" sz="2400" b="1">
                <a:latin typeface="Tahoma" panose="020B0604030504040204" pitchFamily="34" charset="0"/>
                <a:cs typeface="Tahoma" panose="020B0604030504040204" pitchFamily="34" charset="0"/>
              </a:rPr>
              <a:t>Selecting Approaches</a:t>
            </a:r>
          </a:p>
          <a:p>
            <a:pPr eaLnBrk="1" hangingPunct="1"/>
            <a:endParaRPr lang="en-US" altLang="en-US" sz="2400"/>
          </a:p>
        </p:txBody>
      </p:sp>
      <p:sp>
        <p:nvSpPr>
          <p:cNvPr id="17411" name="Rectangle 4"/>
          <p:cNvSpPr>
            <a:spLocks noGrp="1" noChangeArrowheads="1"/>
          </p:cNvSpPr>
          <p:nvPr>
            <p:ph sz="half" idx="2"/>
          </p:nvPr>
        </p:nvSpPr>
        <p:spPr>
          <a:xfrm>
            <a:off x="6172200" y="2286000"/>
            <a:ext cx="4114800" cy="4114800"/>
          </a:xfrm>
        </p:spPr>
        <p:txBody>
          <a:bodyPr/>
          <a:lstStyle/>
          <a:p>
            <a:pPr eaLnBrk="1" hangingPunct="1">
              <a:lnSpc>
                <a:spcPct val="90000"/>
              </a:lnSpc>
            </a:pPr>
            <a:r>
              <a:rPr lang="en-US" altLang="en-US" sz="2400" b="1">
                <a:latin typeface="Tahoma" panose="020B0604030504040204" pitchFamily="34" charset="0"/>
                <a:cs typeface="Tahoma" panose="020B0604030504040204" pitchFamily="34" charset="0"/>
              </a:rPr>
              <a:t>Developing Proposals</a:t>
            </a:r>
          </a:p>
          <a:p>
            <a:pPr eaLnBrk="1" hangingPunct="1">
              <a:lnSpc>
                <a:spcPct val="90000"/>
              </a:lnSpc>
            </a:pPr>
            <a:r>
              <a:rPr lang="en-US" altLang="en-US" sz="2400" b="1">
                <a:latin typeface="Tahoma" panose="020B0604030504040204" pitchFamily="34" charset="0"/>
                <a:cs typeface="Tahoma" panose="020B0604030504040204" pitchFamily="34" charset="0"/>
              </a:rPr>
              <a:t>Making a Model/prototype</a:t>
            </a:r>
          </a:p>
          <a:p>
            <a:pPr eaLnBrk="1" hangingPunct="1">
              <a:lnSpc>
                <a:spcPct val="90000"/>
              </a:lnSpc>
            </a:pPr>
            <a:r>
              <a:rPr lang="en-US" altLang="en-US" sz="2400" b="1">
                <a:latin typeface="Tahoma" panose="020B0604030504040204" pitchFamily="34" charset="0"/>
                <a:cs typeface="Tahoma" panose="020B0604030504040204" pitchFamily="34" charset="0"/>
              </a:rPr>
              <a:t>Evaluating a design using specifications</a:t>
            </a:r>
          </a:p>
          <a:p>
            <a:pPr eaLnBrk="1" hangingPunct="1">
              <a:lnSpc>
                <a:spcPct val="90000"/>
              </a:lnSpc>
            </a:pPr>
            <a:r>
              <a:rPr lang="en-US" altLang="en-US" sz="2400" b="1">
                <a:latin typeface="Tahoma" panose="020B0604030504040204" pitchFamily="34" charset="0"/>
                <a:cs typeface="Tahoma" panose="020B0604030504040204" pitchFamily="34" charset="0"/>
              </a:rPr>
              <a:t>Assessing a Solution</a:t>
            </a:r>
          </a:p>
          <a:p>
            <a:pPr eaLnBrk="1" hangingPunct="1">
              <a:lnSpc>
                <a:spcPct val="90000"/>
              </a:lnSpc>
            </a:pPr>
            <a:r>
              <a:rPr lang="en-US" altLang="en-US" sz="2400" b="1">
                <a:latin typeface="Tahoma" panose="020B0604030504040204" pitchFamily="34" charset="0"/>
                <a:cs typeface="Tahoma" panose="020B0604030504040204" pitchFamily="34" charset="0"/>
              </a:rPr>
              <a:t>Refining a design</a:t>
            </a:r>
          </a:p>
          <a:p>
            <a:pPr eaLnBrk="1" hangingPunct="1">
              <a:lnSpc>
                <a:spcPct val="90000"/>
              </a:lnSpc>
            </a:pPr>
            <a:r>
              <a:rPr lang="en-US" altLang="en-US" sz="2400" b="1">
                <a:latin typeface="Tahoma" panose="020B0604030504040204" pitchFamily="34" charset="0"/>
                <a:cs typeface="Tahoma" panose="020B0604030504040204" pitchFamily="34" charset="0"/>
              </a:rPr>
              <a:t>Creating or making products</a:t>
            </a:r>
          </a:p>
          <a:p>
            <a:pPr eaLnBrk="1" hangingPunct="1">
              <a:lnSpc>
                <a:spcPct val="90000"/>
              </a:lnSpc>
            </a:pPr>
            <a:r>
              <a:rPr lang="en-US" altLang="en-US" sz="2400" b="1">
                <a:latin typeface="Tahoma" panose="020B0604030504040204" pitchFamily="34" charset="0"/>
                <a:cs typeface="Tahoma" panose="020B0604030504040204" pitchFamily="34" charset="0"/>
              </a:rPr>
              <a:t>Communicating results</a:t>
            </a:r>
          </a:p>
        </p:txBody>
      </p:sp>
      <p:sp>
        <p:nvSpPr>
          <p:cNvPr id="5" name="Rectangle 2"/>
          <p:cNvSpPr>
            <a:spLocks noGrp="1" noChangeArrowheads="1"/>
          </p:cNvSpPr>
          <p:nvPr>
            <p:ph type="title"/>
          </p:nvPr>
        </p:nvSpPr>
        <p:spPr>
          <a:xfrm>
            <a:off x="1600201" y="457200"/>
            <a:ext cx="8964613" cy="1143000"/>
          </a:xfrm>
        </p:spPr>
        <p:txBody>
          <a:bodyPr rtlCol="0">
            <a:normAutofit fontScale="90000"/>
          </a:bodyPr>
          <a:lstStyle/>
          <a:p>
            <a:pPr algn="l">
              <a:defRPr/>
            </a:pPr>
            <a:r>
              <a:rPr lang="en-US" sz="4000" b="1" dirty="0">
                <a:solidFill>
                  <a:srgbClr val="C00000"/>
                </a:solidFill>
                <a:latin typeface="Tahoma" panose="020B0604030504040204" pitchFamily="34" charset="0"/>
                <a:ea typeface="Tahoma" panose="020B0604030504040204" pitchFamily="34" charset="0"/>
                <a:cs typeface="Tahoma" panose="020B0604030504040204" pitchFamily="34" charset="0"/>
              </a:rPr>
              <a:t>What are the primary concepts taught through the use of engineering design in the classroom?</a:t>
            </a:r>
          </a:p>
        </p:txBody>
      </p:sp>
    </p:spTree>
    <p:extLst>
      <p:ext uri="{BB962C8B-B14F-4D97-AF65-F5344CB8AC3E}">
        <p14:creationId xmlns:p14="http://schemas.microsoft.com/office/powerpoint/2010/main" val="347831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33600" y="457200"/>
            <a:ext cx="7772400" cy="1143000"/>
          </a:xfrm>
        </p:spPr>
        <p:txBody>
          <a:bodyPr>
            <a:normAutofit fontScale="90000"/>
          </a:bodyPr>
          <a:lstStyle/>
          <a:p>
            <a:pPr eaLnBrk="1" hangingPunct="1"/>
            <a:r>
              <a:rPr lang="en-US" altLang="en-US" sz="4000" b="1">
                <a:latin typeface="Tahoma" panose="020B0604030504040204" pitchFamily="34" charset="0"/>
                <a:cs typeface="Tahoma" panose="020B0604030504040204" pitchFamily="34" charset="0"/>
              </a:rPr>
              <a:t>Methods Used to Deliver Engineering Design</a:t>
            </a:r>
          </a:p>
        </p:txBody>
      </p:sp>
      <p:sp>
        <p:nvSpPr>
          <p:cNvPr id="18435" name="Rectangle 3"/>
          <p:cNvSpPr>
            <a:spLocks noGrp="1" noChangeArrowheads="1"/>
          </p:cNvSpPr>
          <p:nvPr>
            <p:ph idx="1"/>
          </p:nvPr>
        </p:nvSpPr>
        <p:spPr>
          <a:xfrm>
            <a:off x="1752600" y="1905000"/>
            <a:ext cx="7772400" cy="4114800"/>
          </a:xfrm>
        </p:spPr>
        <p:txBody>
          <a:bodyPr/>
          <a:lstStyle/>
          <a:p>
            <a:pPr marL="0" indent="0">
              <a:lnSpc>
                <a:spcPct val="90000"/>
              </a:lnSpc>
              <a:buNone/>
            </a:pPr>
            <a:r>
              <a:rPr lang="en-US" altLang="en-US" b="1" dirty="0">
                <a:latin typeface="Tahoma" panose="020B0604030504040204" pitchFamily="34" charset="0"/>
                <a:cs typeface="Tahoma" panose="020B0604030504040204" pitchFamily="34" charset="0"/>
              </a:rPr>
              <a:t>Engineering design is delivered in the classroom using technological problem solving.</a:t>
            </a:r>
          </a:p>
          <a:p>
            <a:pPr lvl="1" eaLnBrk="1" hangingPunct="1">
              <a:lnSpc>
                <a:spcPct val="90000"/>
              </a:lnSpc>
            </a:pPr>
            <a:r>
              <a:rPr lang="en-US" altLang="en-US" b="1" dirty="0">
                <a:latin typeface="Tahoma" panose="020B0604030504040204" pitchFamily="34" charset="0"/>
                <a:cs typeface="Tahoma" panose="020B0604030504040204" pitchFamily="34" charset="0"/>
              </a:rPr>
              <a:t>Design Problem Solving</a:t>
            </a:r>
          </a:p>
          <a:p>
            <a:pPr lvl="1" eaLnBrk="1" hangingPunct="1">
              <a:lnSpc>
                <a:spcPct val="90000"/>
              </a:lnSpc>
            </a:pPr>
            <a:r>
              <a:rPr lang="en-US" altLang="en-US" b="1" dirty="0">
                <a:latin typeface="Tahoma" panose="020B0604030504040204" pitchFamily="34" charset="0"/>
                <a:cs typeface="Tahoma" panose="020B0604030504040204" pitchFamily="34" charset="0"/>
              </a:rPr>
              <a:t>Invention/Innovation</a:t>
            </a:r>
          </a:p>
          <a:p>
            <a:pPr lvl="1" eaLnBrk="1" hangingPunct="1">
              <a:lnSpc>
                <a:spcPct val="90000"/>
              </a:lnSpc>
            </a:pPr>
            <a:r>
              <a:rPr lang="en-US" altLang="en-US" b="1" dirty="0">
                <a:latin typeface="Tahoma" panose="020B0604030504040204" pitchFamily="34" charset="0"/>
                <a:cs typeface="Tahoma" panose="020B0604030504040204" pitchFamily="34" charset="0"/>
              </a:rPr>
              <a:t>Research &amp; Development</a:t>
            </a:r>
          </a:p>
          <a:p>
            <a:pPr lvl="1" eaLnBrk="1" hangingPunct="1">
              <a:lnSpc>
                <a:spcPct val="90000"/>
              </a:lnSpc>
            </a:pPr>
            <a:r>
              <a:rPr lang="en-US" altLang="en-US" b="1" dirty="0">
                <a:latin typeface="Tahoma" panose="020B0604030504040204" pitchFamily="34" charset="0"/>
                <a:cs typeface="Tahoma" panose="020B0604030504040204" pitchFamily="34" charset="0"/>
              </a:rPr>
              <a:t>Experimentation</a:t>
            </a:r>
          </a:p>
          <a:p>
            <a:pPr lvl="1" eaLnBrk="1" hangingPunct="1">
              <a:lnSpc>
                <a:spcPct val="90000"/>
              </a:lnSpc>
            </a:pPr>
            <a:r>
              <a:rPr lang="en-US" altLang="en-US" b="1" dirty="0">
                <a:latin typeface="Tahoma" panose="020B0604030504040204" pitchFamily="34" charset="0"/>
                <a:cs typeface="Tahoma" panose="020B0604030504040204" pitchFamily="34" charset="0"/>
              </a:rPr>
              <a:t>Troubleshooting</a:t>
            </a:r>
          </a:p>
        </p:txBody>
      </p:sp>
      <p:pic>
        <p:nvPicPr>
          <p:cNvPr id="18436" name="Picture 6" descr="http://www.aedsa.com/files/16774258-abstract-word-cloud-for-engineering-design-process-with-related-tags-and-te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429000"/>
            <a:ext cx="3092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02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Creativity</a:t>
            </a:r>
          </a:p>
        </p:txBody>
      </p:sp>
      <p:sp>
        <p:nvSpPr>
          <p:cNvPr id="3" name="Content Placeholder 2"/>
          <p:cNvSpPr>
            <a:spLocks noGrp="1"/>
          </p:cNvSpPr>
          <p:nvPr>
            <p:ph idx="1"/>
          </p:nvPr>
        </p:nvSpPr>
        <p:spPr/>
        <p:txBody>
          <a:bodyPr/>
          <a:lstStyle/>
          <a:p>
            <a:r>
              <a:rPr lang="en-US" dirty="0"/>
              <a:t>Creativity- the use of the imagination or original ideas, especially in the production of an artistic work… inventiveness, innovation, originality.</a:t>
            </a:r>
          </a:p>
          <a:p>
            <a:endParaRPr lang="en-US" dirty="0"/>
          </a:p>
          <a:p>
            <a:r>
              <a:rPr lang="en-US" dirty="0"/>
              <a:t>Can be nurtured</a:t>
            </a:r>
          </a:p>
          <a:p>
            <a:pPr marL="0" indent="0">
              <a:buNone/>
            </a:pPr>
            <a:endParaRPr lang="en-US" dirty="0"/>
          </a:p>
          <a:p>
            <a:r>
              <a:rPr lang="en-US" dirty="0"/>
              <a:t>Can be measured</a:t>
            </a:r>
          </a:p>
        </p:txBody>
      </p:sp>
    </p:spTree>
    <p:extLst>
      <p:ext uri="{BB962C8B-B14F-4D97-AF65-F5344CB8AC3E}">
        <p14:creationId xmlns:p14="http://schemas.microsoft.com/office/powerpoint/2010/main" val="110781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70EF6-75C9-4E1F-B13C-9DBF8C648FB2}"/>
              </a:ext>
            </a:extLst>
          </p:cNvPr>
          <p:cNvSpPr>
            <a:spLocks noGrp="1"/>
          </p:cNvSpPr>
          <p:nvPr>
            <p:ph idx="1"/>
          </p:nvPr>
        </p:nvSpPr>
        <p:spPr>
          <a:xfrm>
            <a:off x="1981200" y="762000"/>
            <a:ext cx="8229600" cy="5638800"/>
          </a:xfrm>
        </p:spPr>
        <p:txBody>
          <a:bodyPr>
            <a:normAutofit fontScale="77500" lnSpcReduction="20000"/>
          </a:bodyPr>
          <a:lstStyle/>
          <a:p>
            <a:r>
              <a:rPr lang="en-US" dirty="0"/>
              <a:t>Anytime we are faced with a problem or dilemma with no learned or practiced solution, some creativity is required (Torrance, 1962; 1988; 1995)</a:t>
            </a:r>
          </a:p>
          <a:p>
            <a:pPr marL="0" indent="0">
              <a:buNone/>
            </a:pPr>
            <a:endParaRPr lang="en-US" dirty="0"/>
          </a:p>
          <a:p>
            <a:r>
              <a:rPr lang="en-US" dirty="0"/>
              <a:t>Creativity is a vital ingredient in meeting the challenges of a continuous life cycle, a cycle in which growth and change are the norm from conception throughout life. A life filled with growth and change requires a conscious effort to think creatively. To develop creativeness, the mind needs to be exercised as well as filled with materials out of which ideas can be formed. The richest fuel for ideation is firsthand experience (Osborn, 1963).</a:t>
            </a:r>
          </a:p>
          <a:p>
            <a:endParaRPr lang="en-US" dirty="0"/>
          </a:p>
          <a:p>
            <a:r>
              <a:rPr lang="en-US" dirty="0"/>
              <a:t>Creativity is the ability to see a situation in many ways and to continue to question until satisfaction is reached (Goff, 1998).</a:t>
            </a:r>
          </a:p>
          <a:p>
            <a:pPr marL="0" indent="0">
              <a:buNone/>
            </a:pPr>
            <a:endParaRPr lang="en-US" dirty="0"/>
          </a:p>
        </p:txBody>
      </p:sp>
    </p:spTree>
    <p:extLst>
      <p:ext uri="{BB962C8B-B14F-4D97-AF65-F5344CB8AC3E}">
        <p14:creationId xmlns:p14="http://schemas.microsoft.com/office/powerpoint/2010/main" val="78491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Torrance Test</a:t>
            </a:r>
          </a:p>
        </p:txBody>
      </p:sp>
      <p:sp>
        <p:nvSpPr>
          <p:cNvPr id="3" name="Content Placeholder 2"/>
          <p:cNvSpPr>
            <a:spLocks noGrp="1"/>
          </p:cNvSpPr>
          <p:nvPr>
            <p:ph idx="1"/>
          </p:nvPr>
        </p:nvSpPr>
        <p:spPr/>
        <p:txBody>
          <a:bodyPr>
            <a:normAutofit/>
          </a:bodyPr>
          <a:lstStyle/>
          <a:p>
            <a:r>
              <a:rPr lang="en-US" dirty="0"/>
              <a:t>We will take a test of creativity often given to children.</a:t>
            </a:r>
          </a:p>
          <a:p>
            <a:endParaRPr lang="en-US" dirty="0"/>
          </a:p>
          <a:p>
            <a:r>
              <a:rPr lang="en-US" dirty="0"/>
              <a:t>Once I hand out the assessment, you will have 3 minutes to draw as many pictures as you can. The goal is to draw as many, and as many creative pictures as you can in the time allotted. Pictures should also have a title or description.</a:t>
            </a:r>
          </a:p>
        </p:txBody>
      </p:sp>
    </p:spTree>
    <p:extLst>
      <p:ext uri="{BB962C8B-B14F-4D97-AF65-F5344CB8AC3E}">
        <p14:creationId xmlns:p14="http://schemas.microsoft.com/office/powerpoint/2010/main" val="351434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179B31-A875-4E66-8A4C-1A416D4E95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11" r="2600" b="-4"/>
          <a:stretch/>
        </p:blipFill>
        <p:spPr>
          <a:xfrm>
            <a:off x="4317431" y="3859751"/>
            <a:ext cx="3427135" cy="2843756"/>
          </a:xfrm>
          <a:prstGeom prst="rect">
            <a:avLst/>
          </a:prstGeom>
        </p:spPr>
      </p:pic>
      <p:sp>
        <p:nvSpPr>
          <p:cNvPr id="2" name="Title 1">
            <a:extLst>
              <a:ext uri="{FF2B5EF4-FFF2-40B4-BE49-F238E27FC236}">
                <a16:creationId xmlns:a16="http://schemas.microsoft.com/office/drawing/2014/main" id="{6B9F7E5A-EE7B-1F0C-A419-1EFA12DC7C1A}"/>
              </a:ext>
            </a:extLst>
          </p:cNvPr>
          <p:cNvSpPr txBox="1">
            <a:spLocks/>
          </p:cNvSpPr>
          <p:nvPr/>
        </p:nvSpPr>
        <p:spPr>
          <a:xfrm>
            <a:off x="557296" y="326724"/>
            <a:ext cx="3364373" cy="8133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About me ….</a:t>
            </a:r>
          </a:p>
        </p:txBody>
      </p:sp>
      <p:pic>
        <p:nvPicPr>
          <p:cNvPr id="5" name="Picture 4" descr="A child standing in front of a box&#10;&#10;Description automatically generated">
            <a:extLst>
              <a:ext uri="{FF2B5EF4-FFF2-40B4-BE49-F238E27FC236}">
                <a16:creationId xmlns:a16="http://schemas.microsoft.com/office/drawing/2014/main" id="{214DF0B6-0BB3-EFA1-3B27-CB8160DBA862}"/>
              </a:ext>
            </a:extLst>
          </p:cNvPr>
          <p:cNvPicPr>
            <a:picLocks noChangeAspect="1"/>
          </p:cNvPicPr>
          <p:nvPr/>
        </p:nvPicPr>
        <p:blipFill rotWithShape="1">
          <a:blip r:embed="rId3">
            <a:extLst>
              <a:ext uri="{28A0092B-C50C-407E-A947-70E740481C1C}">
                <a14:useLocalDpi xmlns:a14="http://schemas.microsoft.com/office/drawing/2010/main" val="0"/>
              </a:ext>
            </a:extLst>
          </a:blip>
          <a:srcRect l="7145" t="11421" r="19999" b="23169"/>
          <a:stretch/>
        </p:blipFill>
        <p:spPr>
          <a:xfrm rot="5400000">
            <a:off x="7730247" y="878526"/>
            <a:ext cx="3378533" cy="2274931"/>
          </a:xfrm>
          <a:prstGeom prst="rect">
            <a:avLst/>
          </a:prstGeom>
        </p:spPr>
      </p:pic>
      <p:pic>
        <p:nvPicPr>
          <p:cNvPr id="9" name="Picture 8" descr="A group of people posing with a snowman&#10;&#10;Description automatically generated">
            <a:extLst>
              <a:ext uri="{FF2B5EF4-FFF2-40B4-BE49-F238E27FC236}">
                <a16:creationId xmlns:a16="http://schemas.microsoft.com/office/drawing/2014/main" id="{709D3CA5-E2E4-2B40-4146-A06CE1784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846022" y="749041"/>
            <a:ext cx="3378533" cy="2533900"/>
          </a:xfrm>
          <a:prstGeom prst="rect">
            <a:avLst/>
          </a:prstGeom>
        </p:spPr>
      </p:pic>
      <p:pic>
        <p:nvPicPr>
          <p:cNvPr id="12" name="Picture 11" descr="A person and a child sitting at a table with a glass container with a fire&#10;&#10;Description automatically generated">
            <a:extLst>
              <a:ext uri="{FF2B5EF4-FFF2-40B4-BE49-F238E27FC236}">
                <a16:creationId xmlns:a16="http://schemas.microsoft.com/office/drawing/2014/main" id="{2FA27969-F3FB-B826-A806-D01FA4C30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617" y="3859751"/>
            <a:ext cx="3791675" cy="2843756"/>
          </a:xfrm>
          <a:prstGeom prst="rect">
            <a:avLst/>
          </a:prstGeom>
        </p:spPr>
      </p:pic>
      <p:pic>
        <p:nvPicPr>
          <p:cNvPr id="15" name="Picture 14" descr="A person and person standing together smiling&#10;&#10;Description automatically generated">
            <a:extLst>
              <a:ext uri="{FF2B5EF4-FFF2-40B4-BE49-F238E27FC236}">
                <a16:creationId xmlns:a16="http://schemas.microsoft.com/office/drawing/2014/main" id="{9671A7CE-0A96-52AF-2816-C8AC7727D919}"/>
              </a:ext>
            </a:extLst>
          </p:cNvPr>
          <p:cNvPicPr>
            <a:picLocks noChangeAspect="1"/>
          </p:cNvPicPr>
          <p:nvPr/>
        </p:nvPicPr>
        <p:blipFill rotWithShape="1">
          <a:blip r:embed="rId6">
            <a:extLst>
              <a:ext uri="{28A0092B-C50C-407E-A947-70E740481C1C}">
                <a14:useLocalDpi xmlns:a14="http://schemas.microsoft.com/office/drawing/2010/main" val="0"/>
              </a:ext>
            </a:extLst>
          </a:blip>
          <a:srcRect t="9625" b="4552"/>
          <a:stretch/>
        </p:blipFill>
        <p:spPr>
          <a:xfrm rot="5400000">
            <a:off x="-545283" y="2131309"/>
            <a:ext cx="5563390" cy="3581005"/>
          </a:xfrm>
          <a:prstGeom prst="rect">
            <a:avLst/>
          </a:prstGeom>
        </p:spPr>
      </p:pic>
    </p:spTree>
    <p:extLst>
      <p:ext uri="{BB962C8B-B14F-4D97-AF65-F5344CB8AC3E}">
        <p14:creationId xmlns:p14="http://schemas.microsoft.com/office/powerpoint/2010/main" val="154864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torrance test of creativit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7439" y="1131094"/>
            <a:ext cx="7356954" cy="4759670"/>
          </a:xfrm>
          <a:prstGeom prst="rect">
            <a:avLst/>
          </a:prstGeom>
          <a:noFill/>
          <a:ln>
            <a:noFill/>
          </a:ln>
        </p:spPr>
      </p:pic>
    </p:spTree>
    <p:extLst>
      <p:ext uri="{BB962C8B-B14F-4D97-AF65-F5344CB8AC3E}">
        <p14:creationId xmlns:p14="http://schemas.microsoft.com/office/powerpoint/2010/main" val="67135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Creativity- Four Categories of Divergent Thinking</a:t>
            </a:r>
          </a:p>
        </p:txBody>
      </p:sp>
      <p:sp>
        <p:nvSpPr>
          <p:cNvPr id="3" name="Content Placeholder 2"/>
          <p:cNvSpPr>
            <a:spLocks noGrp="1"/>
          </p:cNvSpPr>
          <p:nvPr>
            <p:ph idx="1"/>
          </p:nvPr>
        </p:nvSpPr>
        <p:spPr/>
        <p:txBody>
          <a:bodyPr>
            <a:normAutofit lnSpcReduction="10000"/>
          </a:bodyPr>
          <a:lstStyle/>
          <a:p>
            <a:r>
              <a:rPr lang="en-US" b="1" dirty="0"/>
              <a:t>Fluency</a:t>
            </a:r>
            <a:r>
              <a:rPr lang="en-US" dirty="0"/>
              <a:t>- how many ideas you can come up with in a short period of time</a:t>
            </a:r>
          </a:p>
          <a:p>
            <a:endParaRPr lang="en-US" dirty="0"/>
          </a:p>
          <a:p>
            <a:r>
              <a:rPr lang="en-US" b="1" dirty="0"/>
              <a:t>Originality</a:t>
            </a:r>
            <a:r>
              <a:rPr lang="en-US" dirty="0"/>
              <a:t>- how uncommon your ideas are</a:t>
            </a:r>
          </a:p>
          <a:p>
            <a:endParaRPr lang="en-US" dirty="0"/>
          </a:p>
          <a:p>
            <a:r>
              <a:rPr lang="en-US" b="1" dirty="0"/>
              <a:t>Flexibility</a:t>
            </a:r>
            <a:r>
              <a:rPr lang="en-US" dirty="0"/>
              <a:t>- how many areas your ideas cover </a:t>
            </a:r>
          </a:p>
          <a:p>
            <a:endParaRPr lang="en-US" dirty="0"/>
          </a:p>
          <a:p>
            <a:r>
              <a:rPr lang="en-US" b="1" dirty="0"/>
              <a:t>Elaboration</a:t>
            </a:r>
            <a:r>
              <a:rPr lang="en-US" dirty="0"/>
              <a:t>- level of detail in responses</a:t>
            </a:r>
          </a:p>
        </p:txBody>
      </p:sp>
    </p:spTree>
    <p:extLst>
      <p:ext uri="{BB962C8B-B14F-4D97-AF65-F5344CB8AC3E}">
        <p14:creationId xmlns:p14="http://schemas.microsoft.com/office/powerpoint/2010/main" val="351926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have to do </a:t>
            </a:r>
            <a:br>
              <a:rPr lang="en-US" dirty="0"/>
            </a:br>
            <a:r>
              <a:rPr lang="en-US" dirty="0"/>
              <a:t>with STEM Education?</a:t>
            </a:r>
          </a:p>
        </p:txBody>
      </p:sp>
      <p:sp>
        <p:nvSpPr>
          <p:cNvPr id="3" name="Content Placeholder 2"/>
          <p:cNvSpPr>
            <a:spLocks noGrp="1"/>
          </p:cNvSpPr>
          <p:nvPr>
            <p:ph idx="1"/>
          </p:nvPr>
        </p:nvSpPr>
        <p:spPr/>
        <p:txBody>
          <a:bodyPr/>
          <a:lstStyle/>
          <a:p>
            <a:r>
              <a:rPr lang="en-US" dirty="0"/>
              <a:t>The ideas of Fluency and Flexibility = Brainstorming</a:t>
            </a:r>
          </a:p>
          <a:p>
            <a:endParaRPr lang="en-US" dirty="0"/>
          </a:p>
          <a:p>
            <a:r>
              <a:rPr lang="en-US" dirty="0"/>
              <a:t>These are skills that can be practiced</a:t>
            </a:r>
          </a:p>
          <a:p>
            <a:endParaRPr lang="en-US" dirty="0"/>
          </a:p>
          <a:p>
            <a:r>
              <a:rPr lang="en-US" dirty="0"/>
              <a:t>Tension between fluency and originality</a:t>
            </a:r>
          </a:p>
        </p:txBody>
      </p:sp>
    </p:spTree>
    <p:extLst>
      <p:ext uri="{BB962C8B-B14F-4D97-AF65-F5344CB8AC3E}">
        <p14:creationId xmlns:p14="http://schemas.microsoft.com/office/powerpoint/2010/main" val="272475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Fun Exercises</a:t>
            </a:r>
          </a:p>
        </p:txBody>
      </p:sp>
      <p:sp>
        <p:nvSpPr>
          <p:cNvPr id="3" name="Content Placeholder 2"/>
          <p:cNvSpPr>
            <a:spLocks noGrp="1"/>
          </p:cNvSpPr>
          <p:nvPr>
            <p:ph idx="1"/>
          </p:nvPr>
        </p:nvSpPr>
        <p:spPr>
          <a:xfrm>
            <a:off x="1966816" y="1417639"/>
            <a:ext cx="8229600" cy="4525963"/>
          </a:xfrm>
        </p:spPr>
        <p:txBody>
          <a:bodyPr/>
          <a:lstStyle/>
          <a:p>
            <a:r>
              <a:rPr lang="en-US" dirty="0"/>
              <a:t>Guilford Alternative Uses Test- 2 min. to think of as many uses as possible for a paper clip</a:t>
            </a:r>
          </a:p>
          <a:p>
            <a:endParaRPr lang="en-US" dirty="0"/>
          </a:p>
          <a:p>
            <a:r>
              <a:rPr lang="en-US" dirty="0"/>
              <a:t>Incomplete Figures- these are on GT screens </a:t>
            </a:r>
          </a:p>
          <a:p>
            <a:endParaRPr lang="en-US" dirty="0"/>
          </a:p>
          <a:p>
            <a:endParaRPr lang="en-US" dirty="0"/>
          </a:p>
        </p:txBody>
      </p:sp>
      <p:pic>
        <p:nvPicPr>
          <p:cNvPr id="7" name="Picture 2" descr="torranc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98416"/>
            <a:ext cx="4059362" cy="3078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img.1302550412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81400"/>
            <a:ext cx="2399588" cy="309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8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2FA4-3C0E-493F-B53E-2B0FC1D3DBA7}"/>
              </a:ext>
            </a:extLst>
          </p:cNvPr>
          <p:cNvSpPr txBox="1">
            <a:spLocks/>
          </p:cNvSpPr>
          <p:nvPr/>
        </p:nvSpPr>
        <p:spPr>
          <a:xfrm>
            <a:off x="533400" y="708162"/>
            <a:ext cx="3364373" cy="8133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About me ….</a:t>
            </a:r>
          </a:p>
        </p:txBody>
      </p:sp>
      <p:sp>
        <p:nvSpPr>
          <p:cNvPr id="3" name="Content Placeholder 2">
            <a:extLst>
              <a:ext uri="{FF2B5EF4-FFF2-40B4-BE49-F238E27FC236}">
                <a16:creationId xmlns:a16="http://schemas.microsoft.com/office/drawing/2014/main" id="{FAC409E6-7F9E-401F-B028-4503A3125077}"/>
              </a:ext>
            </a:extLst>
          </p:cNvPr>
          <p:cNvSpPr txBox="1">
            <a:spLocks/>
          </p:cNvSpPr>
          <p:nvPr/>
        </p:nvSpPr>
        <p:spPr>
          <a:xfrm>
            <a:off x="277329" y="1833900"/>
            <a:ext cx="6040074"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a:t>Public School Teacher – 6 years</a:t>
            </a:r>
          </a:p>
          <a:p>
            <a:r>
              <a:rPr lang="en-US" sz="2800" b="1" dirty="0"/>
              <a:t>Teacher Educator – 15 years</a:t>
            </a:r>
          </a:p>
          <a:p>
            <a:r>
              <a:rPr lang="en-US" sz="2800" b="1" dirty="0"/>
              <a:t>Informal Teaching Areas</a:t>
            </a:r>
          </a:p>
          <a:p>
            <a:pPr lvl="1"/>
            <a:r>
              <a:rPr lang="en-US" sz="2400" b="1" dirty="0"/>
              <a:t>Sunday School</a:t>
            </a:r>
          </a:p>
          <a:p>
            <a:pPr lvl="1"/>
            <a:r>
              <a:rPr lang="en-US" sz="2400" b="1" dirty="0"/>
              <a:t>Beekeeping</a:t>
            </a:r>
          </a:p>
          <a:p>
            <a:pPr lvl="1"/>
            <a:r>
              <a:rPr lang="en-US" sz="2400" b="1" dirty="0"/>
              <a:t>Amateur Radio</a:t>
            </a:r>
          </a:p>
          <a:p>
            <a:pPr lvl="1"/>
            <a:r>
              <a:rPr lang="en-US" sz="2400" b="1" dirty="0"/>
              <a:t>Tinkering and Making</a:t>
            </a:r>
          </a:p>
        </p:txBody>
      </p:sp>
      <p:pic>
        <p:nvPicPr>
          <p:cNvPr id="4" name="Picture 3">
            <a:extLst>
              <a:ext uri="{FF2B5EF4-FFF2-40B4-BE49-F238E27FC236}">
                <a16:creationId xmlns:a16="http://schemas.microsoft.com/office/drawing/2014/main" id="{0260256D-4519-432D-ACE4-A87804CCA0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99" r="1308" b="-3"/>
          <a:stretch/>
        </p:blipFill>
        <p:spPr>
          <a:xfrm>
            <a:off x="8534400" y="366929"/>
            <a:ext cx="3465625" cy="2933943"/>
          </a:xfrm>
          <a:prstGeom prst="rect">
            <a:avLst/>
          </a:prstGeom>
        </p:spPr>
      </p:pic>
      <p:pic>
        <p:nvPicPr>
          <p:cNvPr id="5" name="Picture 2" descr="No photo description available.">
            <a:extLst>
              <a:ext uri="{FF2B5EF4-FFF2-40B4-BE49-F238E27FC236}">
                <a16:creationId xmlns:a16="http://schemas.microsoft.com/office/drawing/2014/main" id="{8EC968F5-B9F3-4E10-A90A-F8B70D4027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08" r="9869" b="-1"/>
          <a:stretch/>
        </p:blipFill>
        <p:spPr bwMode="auto">
          <a:xfrm>
            <a:off x="5486400" y="395816"/>
            <a:ext cx="2793564" cy="2897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rvest Community Church">
            <a:extLst>
              <a:ext uri="{FF2B5EF4-FFF2-40B4-BE49-F238E27FC236}">
                <a16:creationId xmlns:a16="http://schemas.microsoft.com/office/drawing/2014/main" id="{E383D193-10EC-4468-BC8A-C7998C3041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538" y="3490892"/>
            <a:ext cx="3797156" cy="808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etting Off A Little STEAM">
            <a:extLst>
              <a:ext uri="{FF2B5EF4-FFF2-40B4-BE49-F238E27FC236}">
                <a16:creationId xmlns:a16="http://schemas.microsoft.com/office/drawing/2014/main" id="{00A14B38-2357-4600-997A-F8C8891AD3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9200" y="4435596"/>
            <a:ext cx="3048000" cy="2289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CB04895-22B9-4FD7-8814-734F1257D7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8148" y="3980014"/>
            <a:ext cx="2675390" cy="2670012"/>
          </a:xfrm>
          <a:prstGeom prst="rect">
            <a:avLst/>
          </a:prstGeom>
          <a:ln w="38100">
            <a:noFill/>
          </a:ln>
        </p:spPr>
      </p:pic>
    </p:spTree>
    <p:extLst>
      <p:ext uri="{BB962C8B-B14F-4D97-AF65-F5344CB8AC3E}">
        <p14:creationId xmlns:p14="http://schemas.microsoft.com/office/powerpoint/2010/main" val="101868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USB Type C to USB Adapter,3.1 USB C(Thunderbolt 3) to 3 Hub with Type c ...">
            <a:extLst>
              <a:ext uri="{FF2B5EF4-FFF2-40B4-BE49-F238E27FC236}">
                <a16:creationId xmlns:a16="http://schemas.microsoft.com/office/drawing/2014/main" id="{55B773D7-AA5D-41D8-831B-C6FA2CAA90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28025"/>
            <a:ext cx="3619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SB Type C (USB-C) to Type A (USB-A) Female Adapter Cable - SuperSpeed ...">
            <a:extLst>
              <a:ext uri="{FF2B5EF4-FFF2-40B4-BE49-F238E27FC236}">
                <a16:creationId xmlns:a16="http://schemas.microsoft.com/office/drawing/2014/main" id="{6F08DA1F-E3DC-4B14-ACC9-6386413D4E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396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5.walmartimages.com/asr/30e8639e-b971-433b-bc70-0dba0535e56a_1.df71ae8d9822c5663cc0117f19b4db82.jpeg">
            <a:extLst>
              <a:ext uri="{FF2B5EF4-FFF2-40B4-BE49-F238E27FC236}">
                <a16:creationId xmlns:a16="http://schemas.microsoft.com/office/drawing/2014/main" id="{8EC28293-2794-47CC-8A4F-F4EBD816E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0" y="164204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making Literacy (eBook Rental) in 2020 | Instructional strategies ...">
            <a:extLst>
              <a:ext uri="{FF2B5EF4-FFF2-40B4-BE49-F238E27FC236}">
                <a16:creationId xmlns:a16="http://schemas.microsoft.com/office/drawing/2014/main" id="{5A9BFF41-2E9A-4B6A-8F3D-6084B87464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1400130"/>
            <a:ext cx="2840417" cy="40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3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900" y="119063"/>
            <a:ext cx="8458200" cy="1470025"/>
          </a:xfrm>
        </p:spPr>
        <p:txBody>
          <a:bodyPr>
            <a:noAutofit/>
          </a:bodyPr>
          <a:lstStyle/>
          <a:p>
            <a:r>
              <a:rPr lang="en-US" sz="4800" b="1" dirty="0"/>
              <a:t>Making and Tinkering Toolbox</a:t>
            </a:r>
          </a:p>
        </p:txBody>
      </p:sp>
      <p:sp>
        <p:nvSpPr>
          <p:cNvPr id="6" name="AutoShape 2" descr="data:image/jpeg;base64,/9j/4AAQSkZJRgABAQAAAQABAAD/2wCEAAkGBxQSEhUUEhQUFhUXGCAYFhgXGBseHBcaGBsiGRkgHSAaHCggGBolIRgaITEhJSksLi4yGR8zODMsNygtLysBCgoKDg0OGw8QGzQlICUsNzc1NC8sLiwsMDcrNCwsLzUwLSwsLDcrNDQ0LCwsLDcsKzAvLDQsKywsNywsKzAvNP/AABEIAOAA4AMBIgACEQEDEQH/xAAcAAADAAMBAQEAAAAAAAAAAAAABAUDBgcCAQj/xABIEAABAwIDAwgGBggEBgMAAAABAgMRAAQFEiEGMbITIjM0QVFhcxQVMlRxlAcjgZHU4yRCUmKhsdHwRFNykhYXQ4LB4cLD8f/EABoBAQEAAwEBAAAAAAAAAAAAAAAEAgMFBgH/xAAtEQEAAgIBAgMGBgMAAAAAAAAAAQIDEQQSISIxQQUyUXGB8BNhobHR4RQjUv/aAAwDAQACEQMRAD8A7jRRRQFYrt7Iha4nKkqjvgTWWlMW6B3y1cJoIljjV862hxNkxlWkLT+lncoSP8P41n9YYh7kx82fw9NbKdStfIb4BVWggesMQ9yY+bP4ej1hiHuTHzZ/D1fooIHrDEPcmPmz+Ho9YYh7kx82fw9X6KCB6wxD3Jj5s/h6PWGIe5MfNn8PV+iggesMQ9yY+bP4ej1hiHuTHzZ/D1fooIHrDEPcmPmz+Ho9YYh7kx82fw9X6KCB6wxD3Jj5s/h6PWGIe5MfNn8PV+iggesMQ9yY+bP4ej1hiHuTHzZ/D1fooIHrDEPcmPmz+Ho9YYh7kx82fw9X6KCB6wxD3Jj5s/h6wX2NXzTa3F2TGVCStX6WdyRJ/wAP4Vs1Stq+pXXkOcBoKFo9nQhcRmSFR3SJrLSmE9A15aeEU3QFFFFAUUUUBSmLdA75auE03SmLdA75auE0Cmy5/QbaBJ9Hbgd/1YrSLPaZ9VulaL4OXC/Ry9blpEWzjt000tBUhEtABbjeRzMsxmBGUzu2zE+gW0b/AEduPjyYisDN1fZRmYbzdvOAG7Tco67hHZ49ga0zte+46B7OVSErQjKUqKbm6YXlzIzDP6Ok+0Y0A7SfGB7bPvvoCTbuB4sJSlKiUM52X33JITmU4ORCCk6SkezJA25i5vDEstJ150uaAZkzBSCScucjmjUAaDnV5S/eJJBaaVqcpByyMyssgqOXm5STrqTp3Bq2F7fP3GQIYZSXFhIKnAeTJZedUhxKFFSXEcgAQcpOc6JjXPiW2TrFrb3ZCCm6Ql4IWpIDKeQSsoTGVTsnMZAUoTolQ0GxM3d5IzW7YE65XBujfr3GBEdpPYAr0m4vDP1LQIHNzLgEwYnLmKdQmdDGbSY1DXdt8dcZumGxdC2bWypZJct28ygtAGtwy5Oilc0RWO527dQV/VNZJeShWZUIFvdotVOOaexDvKGNwQddZGwi6vgVyw2oZ15SFAcwK+r0zGSUxJJEHs7Kw3Srx1BQ5bN5Tvh0/EEFJBSRA1GoPwoIdttq84oFIaOZSWkgKlsk3jltygITmIIQFRMHdpvoZ2/dLjKPR0HO2lRAcSFLKi4lXJBSgVhPIyQAo87XLAzXMMRdMoDaLZlCRJH1pMqVKiVEyrVRKirnKM7iTNZlXN8Fr+pZKP8ApkKg7jvk6icg3DTMe4UGv4Jts/choJaYBcXlKg6FAJ5Dl1DmFX1ifZhUTIJA3UvY7dPhhpwtB0FtAIB+tccVYG90CUhMkpKIA1zAgCIO1LurwKIFu0Ug6EOQVDWTruO7TxOumvx167UghTDRlJBTnkTkGhMjmlRUJ3wBprIDDsftEbwPSWVBpaUhbKipC8zSXDBPcVlP/afhWxUjhGGNsIIbRlKyFLlSlqKsoTqpRJVASEiToEgDSnqAooooCiiigKlbV9SuvIc4DVWpW1fUrryHOA0DWE9A15aeEU3SmE9A15aeEU3QFFFFAUUUUBSmLdA75auE03SmLdA75auE0CuynUrXyG+AVVqVsp1K18hvgFae1t3fONXD7Ng0tm3ccQom5yqIZPOIBb00130HRaKgN7YWotGLp51DDb6ApAdUAecJjxI8KcY2gtVlkIfaUXwoswoHlMmq8sb47R2UFOipju0NqlLy1PtJQwrI8oqADa92VRO5WoEb9RWOx2ns3mnHmrlpbTeriwoQgb+d+z9tBXoqRh21FncOlli5ZcdAkoQsEwN+7fHb3VE2k+kO2txlYcZfeDyGltBwApzqyKOgM5TvH3xQblRUTbHaVrDrVVw7qAQEokArUf1UzvMAmO5JqM79Ilui6bbWtpNuu19JFwXBE8pyeQCIOo3g9h0oN0oqU7tJaJtxcquGQwrRLucZVGSIB7TIIjfoe6mcJxVm6b5S3dQ6iYzIUCJG8GNx1Gh76ByitIutrrxV9dWlpZtO+jcnmUt/JPKthYgZD4jf2U7s/tuy/Zm6uMtqEOKadDiwUpcQYISrQLnsjx7qDaqKkW209m4wq4RcsllBhbmcZUnuV3HUaHvHfSN5tiwq0euLR63e5KJzOhKElSgBnVBydsSNYoNloqNiW1NpbBv0q4ZaU4kKSFLGoPaP3fHdX3FNqbO2S2p+5ZQlwZmyVjnp3ymN6dRqNNRQWKlbV9SuvIc4DVC0uUOoS42pK0KEpUkghQO4gjQip+1fUrryHOA0DWE9A15aeEU3SmE9A15aeEU3QFFFFAUUUUBSmLdA75auE03SmLdA75auE0CuynUrXyG+AVxNGBMReIucIxN65W+8WnW23Q1ClHkzPKBMTrOUj412zZTqVr5DfAKq0HG77Br5leG3Fz6T9XaFlxVsy28tlyZEoUhYgohBUkHVO/XX5cYIq1w0XyG7lK7e99NCLgNpcLailDwyoADSVDnZI0jxrstS9oMAYvUJbuUlaAoKyhakhRG7NlIzDwOlBzR7Z18YXZP8ip9fpicQvGUJlTocJUQEn21JSpAynfBrzidi9eOYpdsWtw0yuwNulC2lIXcPSFBSW4lUJGWY7YHbXWrpZQglCcxEQkdusVIGOuZ+T9HVmgqIkyEp0kQCDO4a6kHwNBp7uBOJvMDLTC0Bu2eQ6tLZAaJtglIcIHNOYmJ7Z7a1RvDXU4ba2Pq259Jt7tKnXAySgDlSStKxq4CFAabgDuAFdabx1xRUBbqJQJWJMgkwBok/GO6Dv0rKjGlyElhQWUqUkEnnZUk/smNRB7syYnWAn/SjYrfwu6baQpxwoGVKRKiQoEwN5MA6DWoeG2Zfxe1uDbOpaThxSC6ypORzlSMpzCErgnTfBnca3G1xF1ZKSwpByZgsyUTpA3AzrqK8u4i8klPIlRDBcBCVQXB+p4fzoOQNbO3TdtYOcjcobtru5LiGmQp1CXVANOJacSQtKYOuUwDI76336NMOKFXb+W7SH3En9KQ22VlAIK0ttoTyYMjeJMA1s7N+4SgFpRkAqVBTEqKdxnUaGJ3SaU9Z3GTNyW7QjIuZzIGmoJELV2CeTO7sDmO0mFM+uL9y9wzEbtpYZ5FVs26U81lIckoWgK1gbzuO6vdrhl7b4awg260t+nlbaeQTcP2dsdUKCCD9YFZucQSM3jA6YrFX8q/qDKSADCjmBdyyBvgIIV8cw7Jr2nGXOcDbuaKAScq4IjUnmyIPdO8b4MByhvBXlNYnyttiDgXcMOpVlSh9SUgnlEAN5HFAxLYAIBg5SK+3NnevWeKjknnw420G3nLPkbh5QWmU5UjM6lKR7RHZXVBjbk9Wdj4Kk6n93TQfx1jfVW1dKkgqSUnUEHwMdwkGJHxoOYXja7O/uXriyuLpu4s222eSZLmUoRlcaVAJbzHXXSlNoMMcbctXUW15ZLFnyYXaoF023KyosON5ZMZpzSAZjWJHYKKDWfo3beTh1uLhhFu5CpbQgICQVkglA0QpQIUR3k6DcKO1fUrryHOA1VqVtX1K68hzgNA1hPQNeWnhFN0phPQNeWnhFN0BRRRQFFFFAUpi3QO+WrhNN0pi3QO+WrhNArsp1K18hvgFValbKdStfIb4BVWgKKKKAooomgKKKKAooooCiiigKKKKAooooCiiigKlbV9SuvIc4DVWpW1fUrryHOA0DWE9A15aeEU3SmE9A15aeEU3QFFFFAUUUUBSmLdA75auE03SmLdA75auE0CuynUrXyG+AVVqVsp1K18hvgFVaArDd3AbTmP2DvNZqiYs7nWEgyEiT8f7/nUXtDlTxsE3jz8o+f33bcNOu2p8i9xfOL/Wgdw0/wDdLgEGQSD3ivaRXp1BG+vC5M+bLbrtMz9/o6URFe0KeG4jmIQvf2Hv+PjVOtWA3ncUiR8ZEVs6FSAe8V632LzMmfHNMnea67/GJ3/CHk44rO49Xqiiiu0mFFKYkp0JHI5c2dIOYTzCoBZ9pMEAk/ZuqS1i14rIfQwmVc8FySE5VbiBE5gkff2EGg2GiteGLXnNmzjeV/WTAgxGgnWOydDpqDXrD8cfcdCF2qkCYUc05CAVfsgKGg1B3rT4wF+itfssRvDmLlsBDSlBIIkuZiUIBzkezlBPfO7dX1vFLsJRntJMHOUrA5yUpJga80qKo5x9nvIoL9FQmsTulKQDa5EqKcyisHKCYUCABrEmZjTvMV6wzELpTiUvW+VJGqwQAkpQidJMgrKwDO4D40FupW1fUrryHOA1VqVtX1K68hzgNA1hPQNeWnhFN0phPQNeWnhFN0BRRRQFFFFAUpi3QO+WrhNN0pi3QO+WrhNArsp1K18hvgFValbKdStfIb4BVWgK1DbC8FpyZbSk55zJJI0EbiNxkjvGm6tvrnP0tQCxnUlKVBSSSYCRmTJJ7BHbUnMw0yY9Wjf9qONP+zTPhO0TT6ZEon9vQH/SdxB+/wAKrqXNarbWqV2qUJy+zpIkbtNO0UhZYe+3myuBG/KlClBIjw+Neczexonvjtr8pdKIhuxNbDhtwFoETpzTPeK1LYS3ddQ56UcxSQAQe/7B3eNblb26UCEiBvq/2TwM/GvNrTHTMfnvt9EXKvX3fWGWiiiu+iFT8Uw9DnPVmBQkwUwFDcdCdx5o7aoUUGoreZITLt0Fo5qjPOEZlKk6zEqEpJiI7RPtq7ZQpMv3XN7FEwMukEfEz26JndFX2cUaUcoWAqcsKlJJ3aBQBO7sqbiN6l0Dk320c06L7ZGbVCt4KRIJHjBoF0hhaW053ipxaihw+0lSUc4yoSlIAy6dp+0LN3TJGblroGP2iToRE5ZB3HQb86iN3NZau1pVBu7cJAJOXJO8mMsfGT4Ea7xZOKshRSXEhQ3g6RrHbQRcPtg6RyVxcAJ5ygqQSCdDIgakLGoMx9+zil7W5bcktqSr9ojv3a+OlMUBUravqV15DnAaq1K2r6ldeQ5wGgawnoGvLTwim6UwnoGvLTwim6AooooCiiigKUxboHfLVwmm6UxboHfLVwmgV2U6la+Q3wCqtStlOpWvkN8AqrQFcc+mK09IuksoV9YW0JAUQlJC3CIBUQNACT9m/WugbTbaW1kcrhK3Ink0QVCd2aSAn7TPga5RtZtccSVlU0hpASQkjnLIPYSYG+CAN2u+a0ZrRpdxuNl9/XbX3813CXeRbQ3nSsAZEup9lzLpIPcd/wADTDyncwSEAg/rBRG/vEGuXWt680nKlakg70zKZ+B0nxivS751YyrcWU/szp/f9KmmrqV4870/SOz+HlhoBXtHVXh4fZ/Wqdcp2Z+lLIhKL1ClQAA62BJA0lYKt/bKd+ulb/g201rdaMPoWr9iYX/tVCv4VZjtXWocjkcbNS0zePr6K9FFFbEgoopDFrp1sJLLXKyYUJiB3zBj7jQZ/Qm5CsiMw3HKJGkfyrCrCGCILLcf6R/fbUZ3aK4R7dmqSsIEKPOzE7oSd0dumh3Aicy8auguPQ1FIJEhe8ymCDlHN1V/A6a0FQYUzAHJIMCBIkxM7zqddde899ZV2DRJJbQSdSco1jv795qUjFbjIlardUlLhyJknMlQ5JJJGmZObUiJH34hjtzIBslgGZVn0TCAoE82SJJGgnTQHsC8wwlAIQkJBMmBGtZKi2eLXCnG0rtFISucys4PJwDGbTty9h/WT4xaoCpW1fUrryHOA1VqVtX1K68hzgNA1hPQNeWnhFN0phPQNeWnhFN0BRRRQFFFFAUpi3QO+WrhNN0pi3QO+WrhNArsp1K18hvgFU1rABJ0AEk+AqZsp1K18hvgFJfSFe8jh1yoGCUZB8XCEf8Ayn7K+TOo2zx067xWPWXCMbxE3D7r3+Ysr+AJ5o+xMD7KXsdV/ZSqjr/fdXvD3PrED94D7zFQzG4eoyT4emDWJ2+VfgoT/f3UqBVvaNohLJ/aSr+BEVFSrURqToPGd1Y0ndYZYpjpiQo6H4SP7/vfX3D75bLqHW1FK0EKSe47vu7CO4mt5wPYVpxaWn3nEulJXlbCYABiJUDJ17tYJ7q2dj6MrFPtB1f+pwjgCe+ttazKXJzcVZ15t4wPERc27TydA4gKjuJ3j7DI+ynqg4ZaN2zSWmZQ2mYTmUYkydVEneSd/bWY3MayZ+NUxft3cK9Im09Pl6LFYL625RCkSRPaPjJHwO77azJOlfazaUW5wwtpUvl38qRmypzKgAkkJQgSo5eaEgE6D2qQS4hl4oXcPnLqqTI9knv0iQSY/VA3SDsd4vK2s50twknOqIRA9oyQIG/U9lRr28Wl5YTcMpGghZ9nmpPdoTmBG+ZPgACaLliY9JeGgICcyQdYVASJ/VVPbziZmCM+HWiX0kourhWUjUlQ1iR3SII/jEVlt3H1CE3TClRzQIM6dvb2HcOw/AXUAwJ1ManxoErLDi2rNyrqxEQtUjWNfjp/E0/RRQFStq+pXXkOcBqrUravqV15DnAaBrCega8tPCKbpTCega8tPCKboCiiigKKKKApTFugd8tXCabpTFugd8tXCaBXZTqVr5DfAK1D6arvLatNg+27J8QhJ/8AKk1t+ynUrXyG+AVzX6cH5et0diW1K/3qA/8ArrXlnwrPZ9d56/X9nMV/391fcOVDyCdwcTxA14WsePwGv8t1YbRfOmDAUOw/E1Np3bz3brtq6gJtZBIhSiAYMHKTvBj/APaT2Zs2i4LgFammTJDiYJcGraJHNUZ5xjcE67xOKyw9zEHAVEtstJ+scP6oOpAneojcPtqs9L6k29ojK2jRCexIO9Sz2qVvPafGKw92vTHmjtaax07+axshcrdvy4dYSoqPZrzQP6D92uhKeqBs5gqbRuJlZ1UrvP8AfZ2feTixjEnAvk0JEFPtHtn7R/Osqz0V0jmv4luy2LtJWGwoFZ3JB1+6rtnYBOqtVfwFc0we1cbVmzmJkQkCPgd/3murNqkAntFbsPi82nkV6NREvVFFQE7YW3OzqUggkQpBJISASRkzaGdAYJ7qoSLVzmyKyJSpWU5UqJCVGNAohJIBO8wfgaj3zK1OqHozbidMqjAPZmJMmfhoTHhWRvae3VnyrUcoUfYVzghAWop05yQCNd0kd4n25tCyEFYKiApSTzSDKG1On2onRCtRpNAm02+gyi0bBE5YWBoYB7e5CQD2DSObztgQTAkQY1HcakI2otSFlLk8m2p1QyqEIQYPtAaz2b9QdxFfP+KbaAQpRBCVSEKIhWWNYg+2NxPdv0oLVFQztZagkFagAAc2RUEK9mIGvfp2a7qp4ffNvoztKzJkiYI1Bg6KANAzUravqV15DnAaq1K2r6ldeQ5wGgawnoGvLTwim6UwnoGvLTwim6AooooCiiigKUxboHfLVwmm6UxboHfLVwmgV2U6la+Q3wCuX/Tcki6ZPezA+xZJ/mPvrqGynUrXyG+AVE+knZRV8yhTUcs0SUAmAtKozJncDoCCe6NJmsMkbr2V8HJXHmibeTgqUxVnZzAXLtzKDlQmOUX3T2DvUY0HhrS2M4LcWpHpLKmpMJKognuBEgn4GsuEbU+isuNhuSteYkEiREZTpu07O81JqXeyZPBvHLb3mC/FpZjJbtnnr/aV26/rq8ftP6oOyYbatWqMjceKid57ST2n+9BAHLndv7nLkZaZaT4BRMfeI/8AdS147cL1KgPgP6zTUw534NrT3dt9Pb7XG58VJ/rWj7b7bhCjb2xBWdFu7w34J7Cvx3DxO7SEYm//AJh/h/Ss2zOBm8uW2M4SpwqhahIzBJVr26wde+vtd+rOOP0+K3lDPiG3TptiyIS4RkWoCFns000nvH2V+iNls3oVrn9vkG83xyCf41zjZ/6IAXAq/LakoIKUtknPH7RKQQndoN/hXWkpAEDQDdVOONR5aQcqaRPTW232k3mmCYWlrMEzCgmQncTB7N1OUjdYS05mzpJzHMRmMTlyzE74AH9mtiNNLTqXCUMsQSQhQj2VxmmCJUeTBOh9oanLr4tkukBBRaCZcTlg51BPNUB/qy6gHQHwJxqtUIc5to6SApKVJUYglSSd+kiNd+vhXoNIUgpNq9kShKEplWqRmA0n2hJg6xIMjeAzIYfRAS3a5inujWSojTXLmOYadpnXU4HVvJURydpnnNAylRGoSTJSRHf3JV9uP0BlAP6I9zt4BUYBzIOswAEtpgA/rJ+NZnEpUhCTaO5cqQBJBSG5jd7JEmDvM+NBUs2EqSOWbZDm5QSAQAkykaiTEpP206y0lIhICRvgAAa6nd31EtMGt3m84bUjPMamRrAIB0BgCNN1WrdkIQlCdyQEj4AQKDJUravqV15DnAaq1K2r6ldeQ5wGgawnoGvLTwim6UwnoGvLTwim6AooooCiiigKUxboHfLVwmm6UxboHfLVwmgV2U6la+Q3wCqtStlOpWvkN8AqrQc1+m5iWbZZO5xSY/1Imfsyfxrjr6QYr9DbcbLesENJC8hQsqnfIKSI+Mxr4Voz/wBDjhPNukf9yD/4NTXpabbiHa4nKxUwRS093LOSr7k3/bXS/wDk5ce8s/7Ff1o/5OXHvLP+xf8AWvnRb4N/+Xg/6/f+HOm291bX9GhAxK20mSsDwltWv2VfR9ENwP8AEs/7VVe2M+j52yukvrebWEpUmEpUDzhHbSMdtw+5eZgnFaIt31Px+DodFFFVPOiiiigKKKKAooooCiiigKlbV9SuvIc4DVWpW1fUrryHOA0DWE9A15aeEU3SmE9A15aeEU3QFFFFAUUUUBSmLdA75auE03SmLdA75auE0CuynUrXyG+AVVqVsp1K18hvgFYncXe5NSk2yytMc3vkHQaSTIA1AjODu1oLVFQzjT0x6G7viZEETE80HQDvg9wOpAcVuczf6IrKoc/nplCgTp3EQmQf3h8aC5RUT1w/Emzc7NygYkTrpOh0MSe4GvL+L3ADmS0Woo5IoBVGcORynZ7SATp2xvHYF2ioSMaf0mzcGmpzCJ13QCYMCD+8JjUjI/iz4CSm1cIJIIzCQAVAHtBkBKvDNG/Sgs0VIZxR1So9GWBO8q0glIkc3dzidYMJOnZVegKKKKAooooCiiigKKKKAqVtX1K68hzgNValbV9SuvIc4DQNYT0DXlp4RTdKYT0DXlp4RTdAUUUUBRRRQFKYt0Dvlq4TTdYrtnOhaJjMkpnukRQT9lOpWvkN8ArynZ9seyt0SCIC9IPhETrviTvJJqdZYHftNobRfM5UJCE/onYkQP8Ar+FZvVmIe/s/KfnUDQ2dbAIzvxChq6o+0IJ1OpG8E7juoc2dbKlKzvAqJUcrhAk79Bv3bzu7KV9WYh7+z8p+dR6sxD39n5T86gZ/4cb/AMx/v6VXYAN+/sr7/wAONwBneOVWYErKiDEb1STp30r6sxD39n5T86j1ZiHv7Pyn51A6MCR+28R4uHs3a7+wfz3kyM4ChOaFvc5KkqBXIIUIMA6J7IyxEd1JerMQ9/Z+U/Oo9WYh7+z8p+dQOqwJs5pUslSSkk5Zgr5QxzdOcTu7/ARlscHbaUFJzSARqZGsfd7I3afcIm+rMQ9/Z+U/Oo9WYh7+z8p+dQbFRWu+rMQ9/Z+U/Oo9WYh7+z8p+dQbFRWu+rMQ9/Z+U/Oo9WYh7+z8p+dQbFRWu+rMQ9/Z+U/Oo9WYh7+z8p+dQbFRWu+rMQ9/Z+U/Oo9WYh7+z8p+dQbFUravqV15DnAaS9WYh7+z8p+dWG9wO/dbW2u+ZyrSUK/ROxQg/wDX8aC7hPQNeWnhFN1itGciEImcqQme+BFZaAooooP/2Q=="/>
          <p:cNvSpPr>
            <a:spLocks noChangeAspect="1" noChangeArrowheads="1"/>
          </p:cNvSpPr>
          <p:nvPr/>
        </p:nvSpPr>
        <p:spPr bwMode="auto">
          <a:xfrm>
            <a:off x="1679575" y="-2795588"/>
            <a:ext cx="5829300" cy="5829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E85D9F91-0A6A-44D8-9E97-7CAB5045DC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4" t="12222" r="7037" b="12222"/>
          <a:stretch/>
        </p:blipFill>
        <p:spPr bwMode="auto">
          <a:xfrm rot="16200000">
            <a:off x="3810000" y="1371600"/>
            <a:ext cx="4572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4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Nature of Technology</a:t>
            </a:r>
          </a:p>
        </p:txBody>
      </p:sp>
      <p:pic>
        <p:nvPicPr>
          <p:cNvPr id="4" name="Picture 3"/>
          <p:cNvPicPr>
            <a:picLocks noChangeAspect="1"/>
          </p:cNvPicPr>
          <p:nvPr/>
        </p:nvPicPr>
        <p:blipFill>
          <a:blip r:embed="rId2"/>
          <a:stretch>
            <a:fillRect/>
          </a:stretch>
        </p:blipFill>
        <p:spPr>
          <a:xfrm>
            <a:off x="2743200" y="1531116"/>
            <a:ext cx="2876190" cy="4628571"/>
          </a:xfrm>
          <a:prstGeom prst="rect">
            <a:avLst/>
          </a:prstGeom>
        </p:spPr>
      </p:pic>
      <p:pic>
        <p:nvPicPr>
          <p:cNvPr id="1026" name="Picture 2" descr="http://mechanicsnationalbank.com/images/timeline/History_Muslin_Tea_B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39437"/>
            <a:ext cx="1861684" cy="2005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8/80/Tea_bag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6351" y="4005441"/>
            <a:ext cx="2854583" cy="208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4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800600" y="1115566"/>
            <a:ext cx="6515100" cy="1143000"/>
          </a:xfrm>
        </p:spPr>
        <p:txBody>
          <a:bodyPr rtlCol="0">
            <a:normAutofit fontScale="90000"/>
          </a:bodyPr>
          <a:lstStyle/>
          <a:p>
            <a:pPr>
              <a:defRPr/>
            </a:pPr>
            <a:r>
              <a:rPr lang="en-US" sz="4000" b="1" dirty="0">
                <a:solidFill>
                  <a:srgbClr val="A50021"/>
                </a:solidFill>
                <a:latin typeface="Tahoma" panose="020B0604030504040204" pitchFamily="34" charset="0"/>
                <a:ea typeface="Tahoma" panose="020B0604030504040204" pitchFamily="34" charset="0"/>
                <a:cs typeface="Tahoma" panose="020B0604030504040204" pitchFamily="34" charset="0"/>
              </a:rPr>
              <a:t>Technological and Engineering Literacy</a:t>
            </a:r>
            <a:br>
              <a:rPr lang="en-US" sz="4000" b="1" dirty="0">
                <a:solidFill>
                  <a:srgbClr val="A50021"/>
                </a:solidFill>
                <a:latin typeface="Tahoma" panose="020B0604030504040204" pitchFamily="34" charset="0"/>
                <a:ea typeface="Tahoma" panose="020B0604030504040204" pitchFamily="34" charset="0"/>
                <a:cs typeface="Tahoma" panose="020B0604030504040204" pitchFamily="34" charset="0"/>
              </a:rPr>
            </a:br>
            <a:r>
              <a:rPr lang="en-US" sz="4000" b="1" dirty="0">
                <a:solidFill>
                  <a:srgbClr val="A50021"/>
                </a:solidFill>
                <a:latin typeface="Tahoma" panose="020B0604030504040204" pitchFamily="34" charset="0"/>
                <a:ea typeface="Tahoma" panose="020B0604030504040204" pitchFamily="34" charset="0"/>
                <a:cs typeface="Tahoma" panose="020B0604030504040204" pitchFamily="34" charset="0"/>
              </a:rPr>
              <a:t>For All Students</a:t>
            </a:r>
          </a:p>
        </p:txBody>
      </p:sp>
      <p:sp>
        <p:nvSpPr>
          <p:cNvPr id="8195" name="Text Box 16"/>
          <p:cNvSpPr txBox="1">
            <a:spLocks noChangeArrowheads="1"/>
          </p:cNvSpPr>
          <p:nvPr/>
        </p:nvSpPr>
        <p:spPr bwMode="auto">
          <a:xfrm>
            <a:off x="2743200" y="54102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a:latin typeface="Times New Roman" panose="02020603050405020304" pitchFamily="18" charset="0"/>
              </a:rPr>
              <a:t>   </a:t>
            </a:r>
          </a:p>
        </p:txBody>
      </p:sp>
      <p:pic>
        <p:nvPicPr>
          <p:cNvPr id="8196" name="Picture 7" descr="http://img2.timeinc.net/people/i/2011/cbb/blog/110718/kids-ipad-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1447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3" descr="http://cdn.sheknows.com/articles/2010/11/tween-on-cell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3035300"/>
            <a:ext cx="45370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4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1770064" y="76200"/>
            <a:ext cx="8607425" cy="1600200"/>
          </a:xfrm>
        </p:spPr>
        <p:txBody>
          <a:bodyPr/>
          <a:lstStyle/>
          <a:p>
            <a:pPr eaLnBrk="1" hangingPunct="1"/>
            <a:r>
              <a:rPr lang="en-US" altLang="en-US" sz="4000" b="1">
                <a:latin typeface="Tahoma" panose="020B0604030504040204" pitchFamily="34" charset="0"/>
                <a:cs typeface="Tahoma" panose="020B0604030504040204" pitchFamily="34" charset="0"/>
              </a:rPr>
              <a:t>Technology Shapes Our Lives</a:t>
            </a:r>
          </a:p>
        </p:txBody>
      </p:sp>
      <p:sp>
        <p:nvSpPr>
          <p:cNvPr id="9219" name="Rectangle 1027"/>
          <p:cNvSpPr>
            <a:spLocks noGrp="1" noChangeArrowheads="1"/>
          </p:cNvSpPr>
          <p:nvPr>
            <p:ph idx="1"/>
          </p:nvPr>
        </p:nvSpPr>
        <p:spPr>
          <a:xfrm>
            <a:off x="1558925" y="1371600"/>
            <a:ext cx="5222875" cy="5257800"/>
          </a:xfrm>
        </p:spPr>
        <p:txBody>
          <a:bodyPr/>
          <a:lstStyle/>
          <a:p>
            <a:pPr eaLnBrk="1" hangingPunct="1"/>
            <a:r>
              <a:rPr lang="en-US" altLang="en-US" sz="3000" b="1" dirty="0">
                <a:latin typeface="Tahoma" panose="020B0604030504040204" pitchFamily="34" charset="0"/>
                <a:cs typeface="Tahoma" panose="020B0604030504040204" pitchFamily="34" charset="0"/>
              </a:rPr>
              <a:t>We are all doing things we never imagined</a:t>
            </a:r>
          </a:p>
          <a:p>
            <a:pPr eaLnBrk="1" hangingPunct="1"/>
            <a:r>
              <a:rPr lang="en-US" altLang="en-US" sz="3000" b="1" dirty="0">
                <a:latin typeface="Tahoma" panose="020B0604030504040204" pitchFamily="34" charset="0"/>
                <a:cs typeface="Tahoma" panose="020B0604030504040204" pitchFamily="34" charset="0"/>
              </a:rPr>
              <a:t>We are absolutely “hooked” on technology</a:t>
            </a:r>
          </a:p>
          <a:p>
            <a:pPr eaLnBrk="1" hangingPunct="1"/>
            <a:r>
              <a:rPr lang="en-US" altLang="en-US" sz="3000" b="1" dirty="0">
                <a:latin typeface="Tahoma" panose="020B0604030504040204" pitchFamily="34" charset="0"/>
                <a:cs typeface="Tahoma" panose="020B0604030504040204" pitchFamily="34" charset="0"/>
              </a:rPr>
              <a:t>Few people understand technology</a:t>
            </a:r>
          </a:p>
        </p:txBody>
      </p:sp>
      <p:pic>
        <p:nvPicPr>
          <p:cNvPr id="9221" name="Picture 8" descr="http://www.spyghana.com/wp-content/uploads/2014/02/Mobile-under-the-pil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331" y="1828800"/>
            <a:ext cx="2743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What's the Missing Puzzle Piece for Self-Driving Cars? | Machine Design">
            <a:extLst>
              <a:ext uri="{FF2B5EF4-FFF2-40B4-BE49-F238E27FC236}">
                <a16:creationId xmlns:a16="http://schemas.microsoft.com/office/drawing/2014/main" id="{498E1CC0-1682-4A7A-A6DB-6A657BB43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50979"/>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bile phones are destroying family life - but it's the PARENTS who are to  blame, study claims - Mirror Online">
            <a:extLst>
              <a:ext uri="{FF2B5EF4-FFF2-40B4-BE49-F238E27FC236}">
                <a16:creationId xmlns:a16="http://schemas.microsoft.com/office/drawing/2014/main" id="{1A55C9F5-92EE-4F14-9F77-D38F63E79E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3249" y="4572000"/>
            <a:ext cx="391885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5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52400" y="24414"/>
            <a:ext cx="4876800" cy="1106487"/>
          </a:xfrm>
        </p:spPr>
        <p:txBody>
          <a:bodyPr>
            <a:normAutofit/>
          </a:bodyPr>
          <a:lstStyle/>
          <a:p>
            <a:pPr eaLnBrk="1" hangingPunct="1"/>
            <a:r>
              <a:rPr lang="en-US" altLang="en-US" sz="3100" b="1" dirty="0">
                <a:latin typeface="Tahoma" panose="020B0604030504040204" pitchFamily="34" charset="0"/>
                <a:cs typeface="Tahoma" panose="020B0604030504040204" pitchFamily="34" charset="0"/>
              </a:rPr>
              <a:t>The Problem</a:t>
            </a:r>
          </a:p>
        </p:txBody>
      </p:sp>
      <p:sp>
        <p:nvSpPr>
          <p:cNvPr id="10243" name="Rectangle 3"/>
          <p:cNvSpPr>
            <a:spLocks noGrp="1" noChangeArrowheads="1"/>
          </p:cNvSpPr>
          <p:nvPr>
            <p:ph idx="4294967295"/>
          </p:nvPr>
        </p:nvSpPr>
        <p:spPr>
          <a:xfrm>
            <a:off x="6040515" y="1828800"/>
            <a:ext cx="5486400" cy="3959225"/>
          </a:xfrm>
        </p:spPr>
        <p:txBody>
          <a:bodyPr anchor="ctr">
            <a:normAutofit/>
          </a:bodyPr>
          <a:lstStyle/>
          <a:p>
            <a:pPr eaLnBrk="1" hangingPunct="1"/>
            <a:r>
              <a:rPr lang="en-US" altLang="en-US" sz="2400" b="1" dirty="0">
                <a:latin typeface="Tahoma" panose="020B0604030504040204" pitchFamily="34" charset="0"/>
                <a:cs typeface="Tahoma" panose="020B0604030504040204" pitchFamily="34" charset="0"/>
              </a:rPr>
              <a:t>Graduating technologically and engineering illiterate students</a:t>
            </a:r>
          </a:p>
          <a:p>
            <a:pPr eaLnBrk="1" hangingPunct="1"/>
            <a:r>
              <a:rPr lang="en-US" altLang="en-US" sz="2400" b="1" dirty="0">
                <a:latin typeface="Tahoma" panose="020B0604030504040204" pitchFamily="34" charset="0"/>
                <a:cs typeface="Tahoma" panose="020B0604030504040204" pitchFamily="34" charset="0"/>
              </a:rPr>
              <a:t>“Haves” and “have-nots”</a:t>
            </a:r>
          </a:p>
          <a:p>
            <a:pPr eaLnBrk="1" hangingPunct="1"/>
            <a:r>
              <a:rPr lang="en-US" altLang="en-US" sz="2400" b="1" dirty="0">
                <a:latin typeface="Tahoma" panose="020B0604030504040204" pitchFamily="34" charset="0"/>
                <a:cs typeface="Tahoma" panose="020B0604030504040204" pitchFamily="34" charset="0"/>
              </a:rPr>
              <a:t>Global competition</a:t>
            </a:r>
          </a:p>
          <a:p>
            <a:pPr eaLnBrk="1" hangingPunct="1"/>
            <a:r>
              <a:rPr lang="en-US" altLang="en-US" sz="2400" b="1" dirty="0">
                <a:latin typeface="Tahoma" panose="020B0604030504040204" pitchFamily="34" charset="0"/>
                <a:cs typeface="Tahoma" panose="020B0604030504040204" pitchFamily="34" charset="0"/>
              </a:rPr>
              <a:t>Competition for careers</a:t>
            </a:r>
          </a:p>
          <a:p>
            <a:pPr eaLnBrk="1" hangingPunct="1"/>
            <a:r>
              <a:rPr lang="en-US" altLang="en-US" sz="2400" b="1" dirty="0">
                <a:latin typeface="Tahoma" panose="020B0604030504040204" pitchFamily="34" charset="0"/>
                <a:cs typeface="Tahoma" panose="020B0604030504040204" pitchFamily="34" charset="0"/>
              </a:rPr>
              <a:t>High-stakes testing </a:t>
            </a:r>
          </a:p>
          <a:p>
            <a:pPr eaLnBrk="1" hangingPunct="1"/>
            <a:r>
              <a:rPr lang="en-US" altLang="en-US" sz="2400" b="1" dirty="0">
                <a:latin typeface="Tahoma" panose="020B0604030504040204" pitchFamily="34" charset="0"/>
                <a:cs typeface="Tahoma" panose="020B0604030504040204" pitchFamily="34" charset="0"/>
              </a:rPr>
              <a:t>Escalating rate of change</a:t>
            </a:r>
          </a:p>
          <a:p>
            <a:pPr eaLnBrk="1" hangingPunct="1"/>
            <a:r>
              <a:rPr lang="en-US" altLang="en-US" sz="2400" b="1" dirty="0">
                <a:latin typeface="Tahoma" panose="020B0604030504040204" pitchFamily="34" charset="0"/>
                <a:cs typeface="Tahoma" panose="020B0604030504040204" pitchFamily="34" charset="0"/>
              </a:rPr>
              <a:t>Isolated classrooms</a:t>
            </a:r>
          </a:p>
          <a:p>
            <a:pPr eaLnBrk="1" hangingPunct="1">
              <a:buFont typeface="Wingdings" panose="05000000000000000000" pitchFamily="2" charset="2"/>
              <a:buNone/>
            </a:pPr>
            <a:endParaRPr lang="en-US" altLang="en-US" sz="1600" dirty="0"/>
          </a:p>
        </p:txBody>
      </p:sp>
      <p:pic>
        <p:nvPicPr>
          <p:cNvPr id="10244" name="Picture 6" descr="http://www.midweek.com/wp-content/gallery/011514_ww_p13/ww-011514-focus-3.jpg"/>
          <p:cNvPicPr>
            <a:picLocks noChangeAspect="1" noChangeArrowheads="1"/>
          </p:cNvPicPr>
          <p:nvPr/>
        </p:nvPicPr>
        <p:blipFill rotWithShape="1">
          <a:blip r:embed="rId2">
            <a:extLst>
              <a:ext uri="{28A0092B-C50C-407E-A947-70E740481C1C}">
                <a14:useLocalDpi xmlns:a14="http://schemas.microsoft.com/office/drawing/2010/main" val="0"/>
              </a:ext>
            </a:extLst>
          </a:blip>
          <a:srcRect r="-3" b="16619"/>
          <a:stretch/>
        </p:blipFill>
        <p:spPr bwMode="auto">
          <a:xfrm>
            <a:off x="685800" y="1348364"/>
            <a:ext cx="5028668" cy="45205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31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740</Words>
  <Application>Microsoft Office PowerPoint</Application>
  <PresentationFormat>Widescreen</PresentationFormat>
  <Paragraphs>111</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Tahoma</vt:lpstr>
      <vt:lpstr>Times New Roman</vt:lpstr>
      <vt:lpstr>Wingdings</vt:lpstr>
      <vt:lpstr>Office Theme</vt:lpstr>
      <vt:lpstr>Welcome to STEM 4043/5023</vt:lpstr>
      <vt:lpstr>PowerPoint Presentation</vt:lpstr>
      <vt:lpstr>PowerPoint Presentation</vt:lpstr>
      <vt:lpstr>PowerPoint Presentation</vt:lpstr>
      <vt:lpstr>Making and Tinkering Toolbox</vt:lpstr>
      <vt:lpstr>The Nature of Technology</vt:lpstr>
      <vt:lpstr>Technological and Engineering Literacy For All Students</vt:lpstr>
      <vt:lpstr>Technology Shapes Our Lives</vt:lpstr>
      <vt:lpstr>The Problem</vt:lpstr>
      <vt:lpstr>PowerPoint Presentation</vt:lpstr>
      <vt:lpstr>PowerPoint Presentation</vt:lpstr>
      <vt:lpstr>PowerPoint Presentation</vt:lpstr>
      <vt:lpstr>PowerPoint Presentation</vt:lpstr>
      <vt:lpstr>Why use engineering design to teach about technology?</vt:lpstr>
      <vt:lpstr>What are the primary concepts taught through the use of engineering design in the classroom?</vt:lpstr>
      <vt:lpstr>Methods Used to Deliver Engineering Design</vt:lpstr>
      <vt:lpstr>Creativity</vt:lpstr>
      <vt:lpstr>PowerPoint Presentation</vt:lpstr>
      <vt:lpstr>Torrance Test</vt:lpstr>
      <vt:lpstr>PowerPoint Presentation</vt:lpstr>
      <vt:lpstr>Creativity- Four Categories of Divergent Thinking</vt:lpstr>
      <vt:lpstr>What does this have to do  with STEM Education?</vt:lpstr>
      <vt:lpstr>Other Fun 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STEM 4043/5023</dc:title>
  <dc:creator>Vinson R. Carter</dc:creator>
  <cp:lastModifiedBy>Vinson R. Carter</cp:lastModifiedBy>
  <cp:revision>6</cp:revision>
  <dcterms:created xsi:type="dcterms:W3CDTF">2023-01-13T17:12:27Z</dcterms:created>
  <dcterms:modified xsi:type="dcterms:W3CDTF">2024-01-18T19:15:50Z</dcterms:modified>
</cp:coreProperties>
</file>