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65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763F97-5D1E-CCC1-0D1C-C6FADF98C64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C4BA92B-B612-E51F-5437-02E57E2DBA3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8DD7CD8-0CC9-DEC6-1090-12EA50488B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7D3AA-6F38-4BE2-BB53-9B56BD6B09D6}" type="datetimeFigureOut">
              <a:rPr lang="en-US" smtClean="0"/>
              <a:t>4/1/2024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A69E17-8EEE-6502-4577-BAB5EBCCC6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EF4D43-868F-DF17-F3C1-F23F834887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27DE5-ECA4-4DE9-AF95-1A625BD961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55905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77F261-E2C3-54A4-A4C4-3EEF265FE0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B0F7FBA-3AAD-FC42-8D5C-79A8CA1424C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0A3AEC-C277-DB93-6826-C6F31A44A3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7D3AA-6F38-4BE2-BB53-9B56BD6B09D6}" type="datetimeFigureOut">
              <a:rPr lang="en-US" smtClean="0"/>
              <a:t>4/1/2024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BC713E-E034-2925-F3DF-2269098D99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F489C7-CF39-41F9-1C6F-90BEE920FB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27DE5-ECA4-4DE9-AF95-1A625BD961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62421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3C2862D-31E7-3617-B6AD-3C72D8CDE16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CF34107-2F08-3EE9-17E4-062914F17AF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184D57-8F7B-EBD0-D628-FE6AA26EF8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7D3AA-6F38-4BE2-BB53-9B56BD6B09D6}" type="datetimeFigureOut">
              <a:rPr lang="en-US" smtClean="0"/>
              <a:t>4/1/2024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2E5224-9237-DA3D-2F3B-23A167AE5C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CAFF3F-A334-90B1-66D2-AE7BA12EED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27DE5-ECA4-4DE9-AF95-1A625BD961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01049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C94483-FD1C-0B8F-3FF4-2DCD3A3A95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EEED71-E44F-BBD5-C400-EDAB919F0D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A6ACA2-0451-799E-9B27-616ED52C3C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7D3AA-6F38-4BE2-BB53-9B56BD6B09D6}" type="datetimeFigureOut">
              <a:rPr lang="en-US" smtClean="0"/>
              <a:t>4/1/2024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92A410-9AB3-C923-A1A0-F8B35C7CEF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693D08-A148-9155-2991-A95E9BC8EA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27DE5-ECA4-4DE9-AF95-1A625BD961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81213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D5FCDE-38F4-CF1D-3893-5B28789620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287BABF-BB3E-7353-0B26-ADDBE53339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1AA65EF-EB8A-E84D-F3E2-DE4C5FB45B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7D3AA-6F38-4BE2-BB53-9B56BD6B09D6}" type="datetimeFigureOut">
              <a:rPr lang="en-US" smtClean="0"/>
              <a:t>4/1/2024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E9272F-FBBF-DBCD-03CB-4FA0122551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CC8F25-1F92-E6A7-2A30-8CF9170651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27DE5-ECA4-4DE9-AF95-1A625BD961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7391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AECB23-075E-0E84-8C5A-2352A2113A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FEF56B-F14F-8848-5913-20450A8CF93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13662C0-F130-DA4D-5279-825CE7149A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B3A600E-2431-1FCA-90FE-63D77D258C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7D3AA-6F38-4BE2-BB53-9B56BD6B09D6}" type="datetimeFigureOut">
              <a:rPr lang="en-US" smtClean="0"/>
              <a:t>4/1/2024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8747065-0D69-E0BC-BB9E-40A799B41A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9DA75D7-5B9B-CFCB-041A-5A92D4E672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27DE5-ECA4-4DE9-AF95-1A625BD961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26427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E2D1C7-CBFC-46BC-CD26-A14D229F7A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5697118-2F17-E8A7-FEA7-B67E996E6E8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EFA893D-156A-C01E-E591-FD9166477FC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0F52CD8-0B4B-3575-D4D2-CBF2915ABE3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0B2A526-FAFA-DC4F-ECFE-F56710433B5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203226C-39A0-30DE-3DD6-0CF775EE3F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7D3AA-6F38-4BE2-BB53-9B56BD6B09D6}" type="datetimeFigureOut">
              <a:rPr lang="en-US" smtClean="0"/>
              <a:t>4/1/2024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ED70670-DACD-2A73-C579-7709A26E39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95D8644-DEAF-BD23-E211-9EC3D4D5CE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27DE5-ECA4-4DE9-AF95-1A625BD961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64317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E7856D-8E78-0654-8375-A75DC97D43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4A85D16-CD23-8571-3E26-BE3C78AFC8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7D3AA-6F38-4BE2-BB53-9B56BD6B09D6}" type="datetimeFigureOut">
              <a:rPr lang="en-US" smtClean="0"/>
              <a:t>4/1/2024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F0056BB-119A-7BC5-CAA4-7A60BD44CF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D15E2F5-9E60-413C-CCEB-D1959245A6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27DE5-ECA4-4DE9-AF95-1A625BD961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31394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ED087BF-9253-72CF-0A0F-496C5C2B1B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7D3AA-6F38-4BE2-BB53-9B56BD6B09D6}" type="datetimeFigureOut">
              <a:rPr lang="en-US" smtClean="0"/>
              <a:t>4/1/2024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186058B-FC2A-E501-3DF6-76646A2B4D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336EE83-4969-32EF-7CD8-664E185FE0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27DE5-ECA4-4DE9-AF95-1A625BD961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9994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B82B2B-F19A-FC9D-86B0-A4AD40C191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7F7C51-621B-B600-60A4-70FF024792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0410106-1C55-A50F-FB1B-FABBAFA8B78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2CDF9F1-52CA-13A1-AA56-24C2802A9E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7D3AA-6F38-4BE2-BB53-9B56BD6B09D6}" type="datetimeFigureOut">
              <a:rPr lang="en-US" smtClean="0"/>
              <a:t>4/1/2024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8012EEB-B58C-ECDE-BFFA-1C09B279CA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2A70DEF-074D-0A79-17BC-79818AC6CA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27DE5-ECA4-4DE9-AF95-1A625BD961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21526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EAB30A-17E1-4FE8-A823-2569165C86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75BB429-E0C3-C749-33C8-6DCCCE00BB6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3AAC687-8426-9234-8447-33810C57A7E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EA06332-9087-14E8-0713-C71C4276F3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7D3AA-6F38-4BE2-BB53-9B56BD6B09D6}" type="datetimeFigureOut">
              <a:rPr lang="en-US" smtClean="0"/>
              <a:t>4/1/2024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D795FE6-26AE-7EB7-44F6-4FAA6E5B87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F8B245A-AF57-A81A-B6B1-4DB259AD17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27DE5-ECA4-4DE9-AF95-1A625BD961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15803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307FC2C-81B9-6495-9315-D8E530D560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ECB5E96-C27D-451C-4CC4-A6F2A30B2E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E54440-AB93-2044-3E7A-315B3E55E71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E37D3AA-6F38-4BE2-BB53-9B56BD6B09D6}" type="datetimeFigureOut">
              <a:rPr lang="en-US" smtClean="0"/>
              <a:t>4/1/2024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46770C-3589-EFFD-A495-042DEC84291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121EC3-BDE9-EC70-10C9-D2634DF3C30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9527DE5-ECA4-4DE9-AF95-1A625BD961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01397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23A174-DBBC-C79C-20C4-E9527622D8C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11946" y="1983497"/>
            <a:ext cx="6927540" cy="2387600"/>
          </a:xfrm>
        </p:spPr>
        <p:txBody>
          <a:bodyPr>
            <a:normAutofit fontScale="90000"/>
          </a:bodyPr>
          <a:lstStyle/>
          <a:p>
            <a:pPr algn="l"/>
            <a:r>
              <a:rPr lang="en-US" b="1" dirty="0">
                <a:latin typeface="Calibri" panose="020F0502020204030204" pitchFamily="34" charset="0"/>
                <a:cs typeface="Calibri" panose="020F0502020204030204" pitchFamily="34" charset="0"/>
              </a:rPr>
              <a:t>Creating an electrical circuit with 2-LEDs and a switch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4677194-FD27-D85E-7EA6-200B9F9DF0DF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810" t="18200" r="9682" b="8727"/>
          <a:stretch/>
        </p:blipFill>
        <p:spPr bwMode="auto">
          <a:xfrm rot="5400000">
            <a:off x="6568904" y="1504025"/>
            <a:ext cx="5591113" cy="3849949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4316607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394E33AC-4265-5BCF-12D2-3077088C9F0D}"/>
              </a:ext>
            </a:extLst>
          </p:cNvPr>
          <p:cNvSpPr txBox="1"/>
          <p:nvPr/>
        </p:nvSpPr>
        <p:spPr>
          <a:xfrm>
            <a:off x="319597" y="337352"/>
            <a:ext cx="8744504" cy="79040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Making a Simple LED Circuit</a:t>
            </a:r>
            <a:br>
              <a:rPr lang="en-US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Goal: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To illuminate two light-emitting diodes using LEDs, conductive wires, a coin battery, and a switch made from paper fasteners(brads) and a paper clip.  To complete this task, follow these step-by-step technical/procedural directions:</a:t>
            </a:r>
            <a:b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Materials:</a:t>
            </a:r>
            <a:b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 LEDs </a:t>
            </a:r>
          </a:p>
          <a:p>
            <a:pPr>
              <a:lnSpc>
                <a:spcPct val="150000"/>
              </a:lnSpc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coin battery (e.g., a 3V coin cell battery, like a CR2032)</a:t>
            </a:r>
            <a:b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switch (2 paper fasteners or brads, and a paper clip)</a:t>
            </a:r>
            <a:b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 – cardboard sheets</a:t>
            </a:r>
            <a:b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Masking tape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Tools: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Wire stripper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Pencil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Ruler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Soldering iron and solder</a:t>
            </a:r>
          </a:p>
          <a:p>
            <a:b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b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b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506F8BF-F6A3-AB05-29F6-9FF6CAD00F10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810" t="18200" r="9682" b="8727"/>
          <a:stretch/>
        </p:blipFill>
        <p:spPr bwMode="auto">
          <a:xfrm rot="5400000">
            <a:off x="6775271" y="2527139"/>
            <a:ext cx="4884028" cy="3363062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9781420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id="{1B9B94DA-C669-D506-76A8-778A5381AEA4}"/>
              </a:ext>
            </a:extLst>
          </p:cNvPr>
          <p:cNvSpPr txBox="1"/>
          <p:nvPr/>
        </p:nvSpPr>
        <p:spPr>
          <a:xfrm>
            <a:off x="592771" y="603980"/>
            <a:ext cx="11285551" cy="50167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Wire </a:t>
            </a:r>
            <a:r>
              <a:rPr lang="en-US" sz="32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Preparation</a:t>
            </a:r>
            <a:endParaRPr lang="en-US" sz="32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32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3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Black wires</a:t>
            </a:r>
            <a:br>
              <a:rPr lang="en-US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2 - 7” black wires (strip the insulator from one end of the wire ½” and the opposite side of the wire ¾” – 1”)</a:t>
            </a:r>
            <a:br>
              <a:rPr lang="en-US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US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1 - 3” black wire (strip the insulator from each end of the wire ½”)</a:t>
            </a:r>
            <a:br>
              <a:rPr lang="en-US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US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32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Red wires</a:t>
            </a:r>
            <a:br>
              <a:rPr lang="en-US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2 - 5” red wires (strip the insulator from each end of the wire ½”)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77235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80152F46-5865-F8E3-6F96-0371F8514FEB}"/>
              </a:ext>
            </a:extLst>
          </p:cNvPr>
          <p:cNvGrpSpPr/>
          <p:nvPr/>
        </p:nvGrpSpPr>
        <p:grpSpPr>
          <a:xfrm>
            <a:off x="7735058" y="311973"/>
            <a:ext cx="4096159" cy="5668949"/>
            <a:chOff x="0" y="0"/>
            <a:chExt cx="3307715" cy="4722495"/>
          </a:xfrm>
        </p:grpSpPr>
        <p:pic>
          <p:nvPicPr>
            <p:cNvPr id="4" name="Picture 3">
              <a:extLst>
                <a:ext uri="{FF2B5EF4-FFF2-40B4-BE49-F238E27FC236}">
                  <a16:creationId xmlns:a16="http://schemas.microsoft.com/office/drawing/2014/main" id="{E9F06243-5E6A-956E-4575-804DE5B1EBEE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1476" t="17217" r="11075" b="10424"/>
            <a:stretch/>
          </p:blipFill>
          <p:spPr bwMode="auto">
            <a:xfrm rot="5400000">
              <a:off x="-707390" y="707390"/>
              <a:ext cx="4722495" cy="3307715"/>
            </a:xfrm>
            <a:prstGeom prst="rect">
              <a:avLst/>
            </a:prstGeom>
            <a:noFill/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sp>
          <p:nvSpPr>
            <p:cNvPr id="5" name="Text Box 2">
              <a:extLst>
                <a:ext uri="{FF2B5EF4-FFF2-40B4-BE49-F238E27FC236}">
                  <a16:creationId xmlns:a16="http://schemas.microsoft.com/office/drawing/2014/main" id="{9D44657A-996E-A3C5-297E-14032EFF7F9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05131" y="765755"/>
              <a:ext cx="278130" cy="278130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200" b="1">
                  <a:solidFill>
                    <a:srgbClr val="FF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+</a:t>
              </a:r>
              <a:endParaRPr lang="en-US" sz="12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6" name="Text Box 2">
              <a:extLst>
                <a:ext uri="{FF2B5EF4-FFF2-40B4-BE49-F238E27FC236}">
                  <a16:creationId xmlns:a16="http://schemas.microsoft.com/office/drawing/2014/main" id="{F3DACD9B-8A2C-9738-60E8-DF058A3E3FA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189590" y="765755"/>
              <a:ext cx="278130" cy="278130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200" b="1">
                  <a:solidFill>
                    <a:srgbClr val="FF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+</a:t>
              </a:r>
              <a:endParaRPr lang="en-US" sz="12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7" name="Text Box 2">
              <a:extLst>
                <a:ext uri="{FF2B5EF4-FFF2-40B4-BE49-F238E27FC236}">
                  <a16:creationId xmlns:a16="http://schemas.microsoft.com/office/drawing/2014/main" id="{9520B84F-29AF-6F05-53A4-D0BA1010C94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714377" y="773706"/>
              <a:ext cx="278130" cy="278130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200" b="1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-</a:t>
              </a:r>
              <a:endParaRPr lang="en-US" sz="12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8" name="Text Box 2">
              <a:extLst>
                <a:ext uri="{FF2B5EF4-FFF2-40B4-BE49-F238E27FC236}">
                  <a16:creationId xmlns:a16="http://schemas.microsoft.com/office/drawing/2014/main" id="{4B9DF8A8-E9B4-A034-457C-DFF1BC60285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21966" y="773706"/>
              <a:ext cx="278130" cy="278130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200" b="1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-</a:t>
              </a:r>
              <a:endParaRPr lang="en-US" sz="12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3" name="Arrow: Right 2">
            <a:extLst>
              <a:ext uri="{FF2B5EF4-FFF2-40B4-BE49-F238E27FC236}">
                <a16:creationId xmlns:a16="http://schemas.microsoft.com/office/drawing/2014/main" id="{7530D26F-D865-C43C-DD50-F97F9EFABA40}"/>
              </a:ext>
            </a:extLst>
          </p:cNvPr>
          <p:cNvSpPr/>
          <p:nvPr/>
        </p:nvSpPr>
        <p:spPr>
          <a:xfrm>
            <a:off x="8629095" y="4678233"/>
            <a:ext cx="675096" cy="295758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12" name="Arrow: Right 11">
            <a:extLst>
              <a:ext uri="{FF2B5EF4-FFF2-40B4-BE49-F238E27FC236}">
                <a16:creationId xmlns:a16="http://schemas.microsoft.com/office/drawing/2014/main" id="{FDCBA484-7DFE-C821-F468-8F1FDE618CA5}"/>
              </a:ext>
            </a:extLst>
          </p:cNvPr>
          <p:cNvSpPr/>
          <p:nvPr/>
        </p:nvSpPr>
        <p:spPr>
          <a:xfrm>
            <a:off x="3966845" y="8684260"/>
            <a:ext cx="612140" cy="246380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18" name="Rectangle 8">
            <a:extLst>
              <a:ext uri="{FF2B5EF4-FFF2-40B4-BE49-F238E27FC236}">
                <a16:creationId xmlns:a16="http://schemas.microsoft.com/office/drawing/2014/main" id="{ABE97E60-80C0-9089-F8E2-35E00C0059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6477" y="228600"/>
            <a:ext cx="7042978" cy="7971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3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Step 1: </a:t>
            </a:r>
            <a:endParaRPr kumimoji="0" lang="en-US" altLang="en-US" sz="3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Prepare your base by laying each of the basic components out as seen here. </a:t>
            </a:r>
            <a:endParaRPr kumimoji="0" lang="en-US" altLang="en-US" sz="3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3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Using a sharpened pencil, punch 2 holes at the top (3/4” down and 2-1/2” apart) from your cardboard base for the LEDs.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en-US" sz="3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Using a sharpened pencil, punch 2 holes from the bottom (1-1/2” from the bottom) and no further apart than the length of your paper clip.  </a:t>
            </a:r>
            <a:endParaRPr kumimoji="0" lang="en-US" altLang="en-US" sz="4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3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en-US" sz="3200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3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3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9" name="Arrow: Right 18">
            <a:extLst>
              <a:ext uri="{FF2B5EF4-FFF2-40B4-BE49-F238E27FC236}">
                <a16:creationId xmlns:a16="http://schemas.microsoft.com/office/drawing/2014/main" id="{7259837C-34DB-2951-4956-AA113491D9A1}"/>
              </a:ext>
            </a:extLst>
          </p:cNvPr>
          <p:cNvSpPr/>
          <p:nvPr/>
        </p:nvSpPr>
        <p:spPr>
          <a:xfrm>
            <a:off x="3966845" y="8684260"/>
            <a:ext cx="612140" cy="246380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21" name="Arrow: Right 20">
            <a:extLst>
              <a:ext uri="{FF2B5EF4-FFF2-40B4-BE49-F238E27FC236}">
                <a16:creationId xmlns:a16="http://schemas.microsoft.com/office/drawing/2014/main" id="{0EB1927E-1EE7-D309-24FB-46D9EF8C21C1}"/>
              </a:ext>
            </a:extLst>
          </p:cNvPr>
          <p:cNvSpPr/>
          <p:nvPr/>
        </p:nvSpPr>
        <p:spPr>
          <a:xfrm>
            <a:off x="7782253" y="643957"/>
            <a:ext cx="675096" cy="295758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22" name="Rectangle 11">
            <a:extLst>
              <a:ext uri="{FF2B5EF4-FFF2-40B4-BE49-F238E27FC236}">
                <a16:creationId xmlns:a16="http://schemas.microsoft.com/office/drawing/2014/main" id="{06F4922B-B662-292A-E752-37BA837F50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3" name="Arrow: Right 22">
            <a:extLst>
              <a:ext uri="{FF2B5EF4-FFF2-40B4-BE49-F238E27FC236}">
                <a16:creationId xmlns:a16="http://schemas.microsoft.com/office/drawing/2014/main" id="{9AC9844A-AED4-0FD5-6E59-44DCC8D0E893}"/>
              </a:ext>
            </a:extLst>
          </p:cNvPr>
          <p:cNvSpPr/>
          <p:nvPr/>
        </p:nvSpPr>
        <p:spPr>
          <a:xfrm>
            <a:off x="3966845" y="8684260"/>
            <a:ext cx="612140" cy="246380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59322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44D68B3F-110C-F358-53B0-1B901F3AB55A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596" t="13043" r="34018"/>
          <a:stretch/>
        </p:blipFill>
        <p:spPr bwMode="auto">
          <a:xfrm>
            <a:off x="9669067" y="1324947"/>
            <a:ext cx="1471684" cy="4485707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4F267DF1-50E8-B584-44A9-13E0311522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867747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5422B73E-5B80-F92F-10C7-1FE417BAC1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8539" y="181957"/>
            <a:ext cx="8397551" cy="64940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3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Step 2: Preparing the LEDs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3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LEDs have two legs, a longer positive (anode) leg and a shorter negative (cathode) leg.</a:t>
            </a:r>
            <a:endParaRPr kumimoji="0" lang="en-US" altLang="en-US" sz="3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3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Using your red wire, twist one end to the positive (longer) leg of the red LED and secure it in place (e.g., with tape or a twist-on connector).  For this example, we will solder our wires to the LEDs.</a:t>
            </a:r>
            <a:endParaRPr kumimoji="0" lang="en-US" altLang="en-US" sz="3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3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Using your black wire, twist one end to the negative (shorter) leg of the other LED and secure it in place with solder.</a:t>
            </a:r>
            <a:endParaRPr kumimoji="0" lang="en-US" altLang="en-US" sz="3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02237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 board with a nail and screws&#10;&#10;Description automatically generated">
            <a:extLst>
              <a:ext uri="{FF2B5EF4-FFF2-40B4-BE49-F238E27FC236}">
                <a16:creationId xmlns:a16="http://schemas.microsoft.com/office/drawing/2014/main" id="{BA9981CD-E724-54E6-AAAE-EEE3D1DD2084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866" t="14609" r="4429" b="13560"/>
          <a:stretch/>
        </p:blipFill>
        <p:spPr bwMode="auto">
          <a:xfrm rot="5400000">
            <a:off x="4347953" y="1799916"/>
            <a:ext cx="4883054" cy="3258169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3" name="Arrow: Right 2">
            <a:extLst>
              <a:ext uri="{FF2B5EF4-FFF2-40B4-BE49-F238E27FC236}">
                <a16:creationId xmlns:a16="http://schemas.microsoft.com/office/drawing/2014/main" id="{00544075-CE2C-E3B3-2FC1-BC1317BDD8B6}"/>
              </a:ext>
            </a:extLst>
          </p:cNvPr>
          <p:cNvSpPr/>
          <p:nvPr/>
        </p:nvSpPr>
        <p:spPr>
          <a:xfrm>
            <a:off x="4706182" y="3345880"/>
            <a:ext cx="908425" cy="367888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pic>
        <p:nvPicPr>
          <p:cNvPr id="4" name="Picture 3" descr="A pair of wires on a cardboard surface&#10;&#10;Description automatically generated">
            <a:extLst>
              <a:ext uri="{FF2B5EF4-FFF2-40B4-BE49-F238E27FC236}">
                <a16:creationId xmlns:a16="http://schemas.microsoft.com/office/drawing/2014/main" id="{A76DDBEA-8E0C-2473-9921-1F4ECBFD0443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52" t="12741" r="11098" b="7612"/>
          <a:stretch/>
        </p:blipFill>
        <p:spPr bwMode="auto">
          <a:xfrm rot="5400000">
            <a:off x="7756948" y="1700967"/>
            <a:ext cx="4883055" cy="345606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D0DD053A-BC06-65CA-E3D2-FE9D3CF38830}"/>
              </a:ext>
            </a:extLst>
          </p:cNvPr>
          <p:cNvSpPr txBox="1"/>
          <p:nvPr/>
        </p:nvSpPr>
        <p:spPr>
          <a:xfrm>
            <a:off x="265492" y="693995"/>
            <a:ext cx="4768147" cy="512467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Step 3: Building the Switch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-Push the black wires to the front of the cardboard base as seen to the right. 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-Push the two paper fasteners (or brads) through the two holes in the cardboard below the LEDs.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-Wrap each end of the black wires around the one of the paper fasteners (or brads)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-Attach the shorter black wire to the opposite, unconnected fastener.</a:t>
            </a:r>
          </a:p>
        </p:txBody>
      </p:sp>
    </p:spTree>
    <p:extLst>
      <p:ext uri="{BB962C8B-B14F-4D97-AF65-F5344CB8AC3E}">
        <p14:creationId xmlns:p14="http://schemas.microsoft.com/office/powerpoint/2010/main" val="28570289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E24F4C58-182F-B74A-1DC1-FCC816E5A1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44536" y="2254928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4097" name="Picture 5" descr="A wire with a clip attached to it&#10;&#10;Description automatically generated">
            <a:extLst>
              <a:ext uri="{FF2B5EF4-FFF2-40B4-BE49-F238E27FC236}">
                <a16:creationId xmlns:a16="http://schemas.microsoft.com/office/drawing/2014/main" id="{67AC3126-AFCC-B6D6-C8BB-9E11C4B7AF0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061" t="7813" r="14584" b="6389"/>
          <a:stretch>
            <a:fillRect/>
          </a:stretch>
        </p:blipFill>
        <p:spPr bwMode="auto">
          <a:xfrm>
            <a:off x="7757647" y="659190"/>
            <a:ext cx="3839841" cy="55396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3">
            <a:extLst>
              <a:ext uri="{FF2B5EF4-FFF2-40B4-BE49-F238E27FC236}">
                <a16:creationId xmlns:a16="http://schemas.microsoft.com/office/drawing/2014/main" id="{3B8A15F3-EAA4-AEA9-2676-177376A543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2016" y="822643"/>
            <a:ext cx="7585631" cy="48320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Step 4: Connecting the LEDs and Switch to the Battery</a:t>
            </a:r>
            <a:endParaRPr kumimoji="0" lang="en-US" altLang="en-US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Connect the ends of the red wires to the positive terminal (anode) of the coin battery and secure with a piece of tape.</a:t>
            </a:r>
            <a:endParaRPr kumimoji="0" lang="en-US" altLang="en-US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Connect the free end of the black wire to the negative terminal (cathode) of the coin battery and secure with a piece of tape.</a:t>
            </a:r>
            <a:endParaRPr kumimoji="0" lang="en-US" altLang="en-US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Additionally, you can use a small binder clip to ensure that your wires have a secure connection to the battery.  The tape will serve as an insulator. </a:t>
            </a:r>
            <a:endParaRPr kumimoji="0" lang="en-US" altLang="en-US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66305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 paper with a pin on it&#10;&#10;Description automatically generated">
            <a:extLst>
              <a:ext uri="{FF2B5EF4-FFF2-40B4-BE49-F238E27FC236}">
                <a16:creationId xmlns:a16="http://schemas.microsoft.com/office/drawing/2014/main" id="{8DB30294-765C-C4E8-C788-DB416FCE15F7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810" t="18200" r="9682" b="8727"/>
          <a:stretch/>
        </p:blipFill>
        <p:spPr bwMode="auto">
          <a:xfrm rot="5400000">
            <a:off x="6875572" y="1631875"/>
            <a:ext cx="5620145" cy="3870881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383E4B07-BB19-71C1-8109-659D1D1E396E}"/>
              </a:ext>
            </a:extLst>
          </p:cNvPr>
          <p:cNvSpPr txBox="1"/>
          <p:nvPr/>
        </p:nvSpPr>
        <p:spPr>
          <a:xfrm>
            <a:off x="288156" y="317603"/>
            <a:ext cx="7384002" cy="622279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Step 5: Complete the Switch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Attach one end of each small paper clip piece to one of the fasteners. These paper clips will act as the switch's "arms” when it connects with the opposite fastener.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Step 6: Testing the Circuit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 test your circuit, gently press down on the paper clip arms. This should close the switch, allowing current to flow from the battery to the LEDs, illuminating them.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Step 7: Troubleshooting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If the LEDs don't light up, make sure the connections are secure and check the polarity. LEDs are directional, so the longer leg should be connected to the positive side.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Ensure that the switch is working properly, and there are no shorts in the circuit.</a:t>
            </a:r>
          </a:p>
        </p:txBody>
      </p:sp>
    </p:spTree>
    <p:extLst>
      <p:ext uri="{BB962C8B-B14F-4D97-AF65-F5344CB8AC3E}">
        <p14:creationId xmlns:p14="http://schemas.microsoft.com/office/powerpoint/2010/main" val="4910044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F2FC83F4-216E-F2AC-7047-CEEF86DB65BE}"/>
              </a:ext>
            </a:extLst>
          </p:cNvPr>
          <p:cNvSpPr txBox="1"/>
          <p:nvPr/>
        </p:nvSpPr>
        <p:spPr>
          <a:xfrm>
            <a:off x="392835" y="473489"/>
            <a:ext cx="11307933" cy="343581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3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Step </a:t>
            </a:r>
            <a:r>
              <a:rPr lang="en-US" sz="32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8</a:t>
            </a:r>
            <a:r>
              <a:rPr lang="en-US" sz="3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Finalize the Setup</a:t>
            </a:r>
            <a:endParaRPr lang="en-US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Once you have confirmed that your LEDs light up when the switch is closed, you have successfully created your LED circuit. Release the paper clip to turn off the LEDs.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Finally, tape a back onto your cardboard to protect your finished LED circuit.</a:t>
            </a:r>
          </a:p>
        </p:txBody>
      </p:sp>
      <p:pic>
        <p:nvPicPr>
          <p:cNvPr id="4" name="Picture 3" descr="A close-up of a piece of cardboard&#10;&#10;Description automatically generated">
            <a:extLst>
              <a:ext uri="{FF2B5EF4-FFF2-40B4-BE49-F238E27FC236}">
                <a16:creationId xmlns:a16="http://schemas.microsoft.com/office/drawing/2014/main" id="{36315B51-ADF4-9C7C-6E58-0933793EC98E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37" t="10946" r="6130" b="12696"/>
          <a:stretch/>
        </p:blipFill>
        <p:spPr bwMode="auto">
          <a:xfrm rot="10800000">
            <a:off x="3296231" y="3371150"/>
            <a:ext cx="5155310" cy="3256586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19600509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735</Words>
  <Application>Microsoft Office PowerPoint</Application>
  <PresentationFormat>Widescreen</PresentationFormat>
  <Paragraphs>54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Aptos</vt:lpstr>
      <vt:lpstr>Aptos Display</vt:lpstr>
      <vt:lpstr>Arial</vt:lpstr>
      <vt:lpstr>Calibri</vt:lpstr>
      <vt:lpstr>Office Theme</vt:lpstr>
      <vt:lpstr>Creating an electrical circuit with 2-LEDs and a switch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Creating an electrical circuit with 2-LEDs and a switch</dc:title>
  <dc:creator>Vinson R. Carter</dc:creator>
  <cp:lastModifiedBy>Vinson R. Carter</cp:lastModifiedBy>
  <cp:revision>3</cp:revision>
  <dcterms:created xsi:type="dcterms:W3CDTF">2024-03-27T14:36:17Z</dcterms:created>
  <dcterms:modified xsi:type="dcterms:W3CDTF">2024-04-01T15:03:33Z</dcterms:modified>
</cp:coreProperties>
</file>