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6" r:id="rId4"/>
    <p:sldId id="261" r:id="rId5"/>
    <p:sldId id="257" r:id="rId6"/>
    <p:sldId id="272" r:id="rId7"/>
    <p:sldId id="273" r:id="rId8"/>
    <p:sldId id="270" r:id="rId9"/>
    <p:sldId id="258" r:id="rId10"/>
    <p:sldId id="259" r:id="rId11"/>
    <p:sldId id="260" r:id="rId12"/>
    <p:sldId id="269"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DE51-41FF-6495-F3CF-2E711EDF81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27F8D5-3181-18EB-2C4E-D8DC0DB47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CFE233-2B08-5A5B-5ED5-D70C04653792}"/>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5" name="Footer Placeholder 4">
            <a:extLst>
              <a:ext uri="{FF2B5EF4-FFF2-40B4-BE49-F238E27FC236}">
                <a16:creationId xmlns:a16="http://schemas.microsoft.com/office/drawing/2014/main" id="{D8256CF7-D397-5C08-CF14-C44125E43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A864-2967-FF7A-71FA-59B133EAFEEF}"/>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1558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8CE9-2EF6-92EB-3ECF-962E6C35B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BEC81C-049E-93B1-7ED8-8ACFC86368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51A1B-E1E4-09EE-5277-9C077B9D7DCB}"/>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5" name="Footer Placeholder 4">
            <a:extLst>
              <a:ext uri="{FF2B5EF4-FFF2-40B4-BE49-F238E27FC236}">
                <a16:creationId xmlns:a16="http://schemas.microsoft.com/office/drawing/2014/main" id="{534F7047-4536-7AD5-2581-8E5FA3112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6467D-DE0A-B6D0-58F1-05CFA9DEF4BE}"/>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13584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121C81-9661-1852-A185-060F13D083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ED62D-6CEC-6643-5663-79ACCBD8C7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B9109-4AFF-8CDB-6189-9A0C5376857C}"/>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5" name="Footer Placeholder 4">
            <a:extLst>
              <a:ext uri="{FF2B5EF4-FFF2-40B4-BE49-F238E27FC236}">
                <a16:creationId xmlns:a16="http://schemas.microsoft.com/office/drawing/2014/main" id="{FDEE4FBF-7092-51DF-5F82-A4BD166BA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63CE7-906A-B8D2-8958-B23EC3E7DBBC}"/>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44016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D29E-3511-397E-5F2A-B08D33BED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2BACB-7C0F-FFF8-32AC-A8A705FBDF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5E345-4D0A-486B-077D-DBE1BD9DBFCD}"/>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5" name="Footer Placeholder 4">
            <a:extLst>
              <a:ext uri="{FF2B5EF4-FFF2-40B4-BE49-F238E27FC236}">
                <a16:creationId xmlns:a16="http://schemas.microsoft.com/office/drawing/2014/main" id="{CC1500E9-8BAB-9758-5BBF-A3C39A785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C28AC-B651-C0B7-0E60-EADB4ED16F70}"/>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2254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3FD2-6FD2-86EA-A574-CF197C610C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2EBF0-38F1-0377-944A-AD91D99537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2C3E1-3E99-33C3-EF00-1FCC1018644E}"/>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5" name="Footer Placeholder 4">
            <a:extLst>
              <a:ext uri="{FF2B5EF4-FFF2-40B4-BE49-F238E27FC236}">
                <a16:creationId xmlns:a16="http://schemas.microsoft.com/office/drawing/2014/main" id="{B656DC04-213C-98E2-E1FF-83D1F04A9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D4316-3FB6-C95A-E6FE-04D277C08599}"/>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01100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341F-E2FF-D986-CAF7-24CD8825D4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D0B50-8B76-E84F-4812-9648D0AFC2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D81478-CE77-1531-FFCF-EB3169281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E11FFF-E8C3-6AB5-A984-B7D022D0BC53}"/>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6" name="Footer Placeholder 5">
            <a:extLst>
              <a:ext uri="{FF2B5EF4-FFF2-40B4-BE49-F238E27FC236}">
                <a16:creationId xmlns:a16="http://schemas.microsoft.com/office/drawing/2014/main" id="{9B9ACFCF-E7A7-A649-3F18-1629E553A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97E3B-24FE-4799-1AC8-45454B5EB6CC}"/>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05010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7CAB9-8EBA-53E7-5120-AD78AC3184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8E0415-657F-E659-6EB9-9C796E2E2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8D4745-A6C9-97D0-2489-DA4D2E0BE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7AE8EC-69E9-EC0F-0FD6-5180725BE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C57874-A3E8-B3E7-C0C7-129B6BB526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4ED47-B6F0-A673-FC38-A364A30D6FD5}"/>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8" name="Footer Placeholder 7">
            <a:extLst>
              <a:ext uri="{FF2B5EF4-FFF2-40B4-BE49-F238E27FC236}">
                <a16:creationId xmlns:a16="http://schemas.microsoft.com/office/drawing/2014/main" id="{68C24081-93A9-5196-0FA6-28979E2D22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DDD5CB-6968-0B0C-0E14-BF52EF68F6C2}"/>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2339059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3CE0-EACB-6F86-E409-FB76151525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77A47A-AAA0-06C7-639F-D36DACCA2AA3}"/>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4" name="Footer Placeholder 3">
            <a:extLst>
              <a:ext uri="{FF2B5EF4-FFF2-40B4-BE49-F238E27FC236}">
                <a16:creationId xmlns:a16="http://schemas.microsoft.com/office/drawing/2014/main" id="{68597928-B70B-A297-4A16-5DF2F0EF24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75C71B-4D62-AEEE-75EE-BD9CBF3D22D0}"/>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44612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7C6BA-0B91-D06E-D6C0-0F6FA751E61D}"/>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3" name="Footer Placeholder 2">
            <a:extLst>
              <a:ext uri="{FF2B5EF4-FFF2-40B4-BE49-F238E27FC236}">
                <a16:creationId xmlns:a16="http://schemas.microsoft.com/office/drawing/2014/main" id="{E1DC34E2-AAFE-E2CE-887C-E762DC224B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5DC435-0D9A-EC61-875F-C42C5BFEDA27}"/>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2998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112A-0067-EDDA-B3F6-BA54C7DFA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5C329-7905-BAA1-9CDE-018FC7144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7FAB-C2FE-1F30-7628-05F507E5A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E9DA41-E8B9-9A56-747E-7EC6AB4CAFF6}"/>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6" name="Footer Placeholder 5">
            <a:extLst>
              <a:ext uri="{FF2B5EF4-FFF2-40B4-BE49-F238E27FC236}">
                <a16:creationId xmlns:a16="http://schemas.microsoft.com/office/drawing/2014/main" id="{A85E4E5A-A93A-5280-EEF6-101F97EAD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3962B-8011-8FEC-2C60-4850F037555D}"/>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51059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B10-6C10-D088-3D2E-65AB46901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78190B-DDF2-4E04-CBBA-5D08DA764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536C59-21B0-BAA6-31BF-E477EAE6E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A9ABC1-4064-B085-05E0-B745446CD6A6}"/>
              </a:ext>
            </a:extLst>
          </p:cNvPr>
          <p:cNvSpPr>
            <a:spLocks noGrp="1"/>
          </p:cNvSpPr>
          <p:nvPr>
            <p:ph type="dt" sz="half" idx="10"/>
          </p:nvPr>
        </p:nvSpPr>
        <p:spPr/>
        <p:txBody>
          <a:bodyPr/>
          <a:lstStyle/>
          <a:p>
            <a:fld id="{30A6CC5C-48A6-44B2-BEB9-F0BADE323851}" type="datetimeFigureOut">
              <a:rPr lang="en-US" smtClean="0"/>
              <a:t>3/10/2025</a:t>
            </a:fld>
            <a:endParaRPr lang="en-US"/>
          </a:p>
        </p:txBody>
      </p:sp>
      <p:sp>
        <p:nvSpPr>
          <p:cNvPr id="6" name="Footer Placeholder 5">
            <a:extLst>
              <a:ext uri="{FF2B5EF4-FFF2-40B4-BE49-F238E27FC236}">
                <a16:creationId xmlns:a16="http://schemas.microsoft.com/office/drawing/2014/main" id="{01CCAF6E-D453-13A9-8F4B-A2CB04423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21932-E522-280D-870A-186EC712EF52}"/>
              </a:ext>
            </a:extLst>
          </p:cNvPr>
          <p:cNvSpPr>
            <a:spLocks noGrp="1"/>
          </p:cNvSpPr>
          <p:nvPr>
            <p:ph type="sldNum" sz="quarter" idx="12"/>
          </p:nvPr>
        </p:nvSpPr>
        <p:spPr/>
        <p:txBody>
          <a:bodyPr/>
          <a:lstStyle/>
          <a:p>
            <a:fld id="{C90418F7-C1FA-4D92-BAD6-5C93766AC483}" type="slidenum">
              <a:rPr lang="en-US" smtClean="0"/>
              <a:t>‹#›</a:t>
            </a:fld>
            <a:endParaRPr lang="en-US"/>
          </a:p>
        </p:txBody>
      </p:sp>
    </p:spTree>
    <p:extLst>
      <p:ext uri="{BB962C8B-B14F-4D97-AF65-F5344CB8AC3E}">
        <p14:creationId xmlns:p14="http://schemas.microsoft.com/office/powerpoint/2010/main" val="151695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4C223-0695-2B2B-EEDA-CB12DF090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16F573-4AA3-EE58-105D-1A4A8FD47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95ED-B75A-7DA1-9519-0C6E939015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6CC5C-48A6-44B2-BEB9-F0BADE323851}" type="datetimeFigureOut">
              <a:rPr lang="en-US" smtClean="0"/>
              <a:t>3/10/2025</a:t>
            </a:fld>
            <a:endParaRPr lang="en-US"/>
          </a:p>
        </p:txBody>
      </p:sp>
      <p:sp>
        <p:nvSpPr>
          <p:cNvPr id="5" name="Footer Placeholder 4">
            <a:extLst>
              <a:ext uri="{FF2B5EF4-FFF2-40B4-BE49-F238E27FC236}">
                <a16:creationId xmlns:a16="http://schemas.microsoft.com/office/drawing/2014/main" id="{4E0C3AA0-BFB5-4929-5B92-DC69CA419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EA8E84-A7BD-660C-8AF3-D40E37EE7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418F7-C1FA-4D92-BAD6-5C93766AC483}" type="slidenum">
              <a:rPr lang="en-US" smtClean="0"/>
              <a:t>‹#›</a:t>
            </a:fld>
            <a:endParaRPr lang="en-US"/>
          </a:p>
        </p:txBody>
      </p:sp>
    </p:spTree>
    <p:extLst>
      <p:ext uri="{BB962C8B-B14F-4D97-AF65-F5344CB8AC3E}">
        <p14:creationId xmlns:p14="http://schemas.microsoft.com/office/powerpoint/2010/main" val="361194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T">
            <a:extLst>
              <a:ext uri="{FF2B5EF4-FFF2-40B4-BE49-F238E27FC236}">
                <a16:creationId xmlns:a16="http://schemas.microsoft.com/office/drawing/2014/main" id="{48DB5467-8435-7246-6A19-5DFCA36F0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
            <a:ext cx="9144000" cy="68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89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ED2CEA-819E-D8F8-9314-48A57F8FB4AB}"/>
              </a:ext>
            </a:extLst>
          </p:cNvPr>
          <p:cNvPicPr>
            <a:picLocks noChangeAspect="1"/>
          </p:cNvPicPr>
          <p:nvPr/>
        </p:nvPicPr>
        <p:blipFill>
          <a:blip r:embed="rId2"/>
          <a:stretch>
            <a:fillRect/>
          </a:stretch>
        </p:blipFill>
        <p:spPr>
          <a:xfrm>
            <a:off x="1112977" y="882502"/>
            <a:ext cx="9966045" cy="5390493"/>
          </a:xfrm>
          <a:prstGeom prst="rect">
            <a:avLst/>
          </a:prstGeom>
        </p:spPr>
      </p:pic>
    </p:spTree>
    <p:extLst>
      <p:ext uri="{BB962C8B-B14F-4D97-AF65-F5344CB8AC3E}">
        <p14:creationId xmlns:p14="http://schemas.microsoft.com/office/powerpoint/2010/main" val="425000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CA6ED-8CA2-C895-876A-9CD605B4147F}"/>
              </a:ext>
            </a:extLst>
          </p:cNvPr>
          <p:cNvPicPr>
            <a:picLocks noChangeAspect="1"/>
          </p:cNvPicPr>
          <p:nvPr/>
        </p:nvPicPr>
        <p:blipFill>
          <a:blip r:embed="rId2"/>
          <a:stretch>
            <a:fillRect/>
          </a:stretch>
        </p:blipFill>
        <p:spPr>
          <a:xfrm>
            <a:off x="1795217" y="1278294"/>
            <a:ext cx="9434809" cy="4637314"/>
          </a:xfrm>
          <a:prstGeom prst="rect">
            <a:avLst/>
          </a:prstGeom>
        </p:spPr>
      </p:pic>
    </p:spTree>
    <p:extLst>
      <p:ext uri="{BB962C8B-B14F-4D97-AF65-F5344CB8AC3E}">
        <p14:creationId xmlns:p14="http://schemas.microsoft.com/office/powerpoint/2010/main" val="289948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699D90-4599-79BE-CDB9-83260021EBB9}"/>
              </a:ext>
            </a:extLst>
          </p:cNvPr>
          <p:cNvSpPr txBox="1"/>
          <p:nvPr/>
        </p:nvSpPr>
        <p:spPr>
          <a:xfrm>
            <a:off x="102687" y="203924"/>
            <a:ext cx="6097554" cy="375552"/>
          </a:xfrm>
          <a:prstGeom prst="rect">
            <a:avLst/>
          </a:prstGeom>
          <a:noFill/>
        </p:spPr>
        <p:txBody>
          <a:bodyPr wrap="square">
            <a:spAutoFit/>
          </a:bodyPr>
          <a:lstStyle/>
          <a:p>
            <a:pPr marL="0" marR="0" algn="ctr">
              <a:lnSpc>
                <a:spcPct val="107000"/>
              </a:lnSpc>
              <a:spcBef>
                <a:spcPts val="0"/>
              </a:spcBef>
              <a:spcAft>
                <a:spcPts val="800"/>
              </a:spcAft>
            </a:pPr>
            <a:r>
              <a:rPr lang="en-US"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Hex Bug Nano-Bot Maze Engineering Design Challenge</a:t>
            </a:r>
            <a:endParaRPr lang="en-US" sz="14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ex Bugs Nano Micro Robot Remote Control Toys Toy Fair 2010 Preview ...">
            <a:extLst>
              <a:ext uri="{FF2B5EF4-FFF2-40B4-BE49-F238E27FC236}">
                <a16:creationId xmlns:a16="http://schemas.microsoft.com/office/drawing/2014/main" id="{79B800FB-5070-D31E-8281-D5397A262ED6}"/>
              </a:ext>
            </a:extLst>
          </p:cNvPr>
          <p:cNvPicPr>
            <a:picLocks noChangeAspect="1"/>
          </p:cNvPicPr>
          <p:nvPr/>
        </p:nvPicPr>
        <p:blipFill rotWithShape="1">
          <a:blip r:embed="rId2">
            <a:extLst>
              <a:ext uri="{28A0092B-C50C-407E-A947-70E740481C1C}">
                <a14:useLocalDpi xmlns:a14="http://schemas.microsoft.com/office/drawing/2010/main" val="0"/>
              </a:ext>
            </a:extLst>
          </a:blip>
          <a:srcRect l="13717" t="4409" r="12696" b="2069"/>
          <a:stretch/>
        </p:blipFill>
        <p:spPr bwMode="auto">
          <a:xfrm>
            <a:off x="9687997" y="388968"/>
            <a:ext cx="1977390" cy="1884045"/>
          </a:xfrm>
          <a:prstGeom prst="rect">
            <a:avLst/>
          </a:prstGeom>
          <a:noFill/>
          <a:ln>
            <a:noFill/>
          </a:ln>
          <a:extLst>
            <a:ext uri="{53640926-AAD7-44D8-BBD7-CCE9431645EC}">
              <a14:shadowObscured xmlns:a14="http://schemas.microsoft.com/office/drawing/2010/main"/>
            </a:ext>
          </a:extLst>
        </p:spPr>
      </p:pic>
      <p:sp>
        <p:nvSpPr>
          <p:cNvPr id="5" name="Rectangle 2">
            <a:extLst>
              <a:ext uri="{FF2B5EF4-FFF2-40B4-BE49-F238E27FC236}">
                <a16:creationId xmlns:a16="http://schemas.microsoft.com/office/drawing/2014/main" id="{A29EC391-240E-BD44-D10B-6DE4364931EE}"/>
              </a:ext>
            </a:extLst>
          </p:cNvPr>
          <p:cNvSpPr>
            <a:spLocks noChangeArrowheads="1"/>
          </p:cNvSpPr>
          <p:nvPr/>
        </p:nvSpPr>
        <p:spPr bwMode="auto">
          <a:xfrm>
            <a:off x="251972" y="727705"/>
            <a:ext cx="830664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Challenge:  </a:t>
            </a: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How can you engineer a Hex Bug Nano-Bot Ultimate Maze for a robotic bug to complete without your assistance (aside from turning it on) with the goal of including the most elements and completing the maze in the shortest time possible?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192ED802-3A13-29F0-9FB6-4DA6C029E2DF}"/>
              </a:ext>
            </a:extLst>
          </p:cNvPr>
          <p:cNvSpPr>
            <a:spLocks noChangeArrowheads="1"/>
          </p:cNvSpPr>
          <p:nvPr/>
        </p:nvSpPr>
        <p:spPr bwMode="auto">
          <a:xfrm>
            <a:off x="251972" y="1459240"/>
            <a:ext cx="110563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Limitations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Maze should include the following elements: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Path of 'bug" at least 12 inches long</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Travel from start to finish without escaping or being touched</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Make at least 2 right angle turns (90 degrees)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Make a sound it does not naturally make</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Elevation change (up, down, over, at least height of Hex Bug)</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Travel through a tunnel (at least length of Hex Bug)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Materials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Aluminum Foil (1 sheet or 6" X 6")</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Copy Paper (1 sheet)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Construction Paper (1 sheet)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Sticky Notes (5 notes)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Craft Sticks (1 jumbo)</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Pipe Cleaners (1 regular)</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Empty Toilet Paper Rolls (2)</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Empty Paper Towel Roll (1)</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 Yard of Masking Tape </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Tools (Not allowed in solution):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Scissors, Ruler, Timer</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test the design, make sure that your maze solution meets most of the following criteria. If you don't have all the boxes checked, please think about how to try to redesign your model to include what is missing.</a:t>
            </a:r>
            <a:endParaRPr kumimoji="0" lang="en-US" altLang="en-US" sz="9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73C2D5A8-AD83-0CA9-7373-A3F61CD0B7E3}"/>
              </a:ext>
            </a:extLst>
          </p:cNvPr>
          <p:cNvSpPr txBox="1"/>
          <p:nvPr/>
        </p:nvSpPr>
        <p:spPr>
          <a:xfrm>
            <a:off x="5516782" y="1772945"/>
            <a:ext cx="5970092" cy="433965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Test Checklist: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Path of 'bug" at least 12 inches long</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Travel from start to finish without escaping or being touched</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Make at least 2 right angle turns (90 degrees)</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Make a sound it does not naturally make</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Elevation change (up, down, over, at least height of Hex Bug)</a:t>
            </a:r>
            <a:endParaRPr kumimoji="0" lang="en-US" altLang="en-US" sz="1200" b="0"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Travel through a tunnel (at least length of Hex Bug)</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708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77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BCDDC-7F89-00AC-C4BC-C0579EC88D8D}"/>
              </a:ext>
            </a:extLst>
          </p:cNvPr>
          <p:cNvSpPr txBox="1"/>
          <p:nvPr/>
        </p:nvSpPr>
        <p:spPr>
          <a:xfrm>
            <a:off x="654342" y="1510898"/>
            <a:ext cx="11392249" cy="4832092"/>
          </a:xfrm>
          <a:prstGeom prst="rect">
            <a:avLst/>
          </a:prstGeom>
          <a:noFill/>
        </p:spPr>
        <p:txBody>
          <a:bodyPr wrap="square">
            <a:spAutoFit/>
          </a:bodyPr>
          <a:lstStyle/>
          <a:p>
            <a:r>
              <a:rPr lang="en-US" sz="2800" b="1" dirty="0">
                <a:solidFill>
                  <a:srgbClr val="000000"/>
                </a:solidFill>
                <a:latin typeface="Tiempos Text"/>
              </a:rPr>
              <a:t>Decomposition</a:t>
            </a:r>
            <a:r>
              <a:rPr lang="en-US" sz="2800" dirty="0">
                <a:solidFill>
                  <a:srgbClr val="000000"/>
                </a:solidFill>
                <a:latin typeface="Tiempos Text"/>
              </a:rPr>
              <a:t> invites students to break down complex problems into smaller, simpler problems. </a:t>
            </a:r>
          </a:p>
          <a:p>
            <a:endParaRPr lang="en-US" sz="2800" dirty="0">
              <a:solidFill>
                <a:srgbClr val="000000"/>
              </a:solidFill>
              <a:latin typeface="Tiempos Text"/>
            </a:endParaRPr>
          </a:p>
          <a:p>
            <a:r>
              <a:rPr lang="en-US" sz="2800" b="1" dirty="0">
                <a:solidFill>
                  <a:srgbClr val="000000"/>
                </a:solidFill>
                <a:latin typeface="Tiempos Text"/>
              </a:rPr>
              <a:t>Pattern recognition</a:t>
            </a:r>
            <a:r>
              <a:rPr lang="en-US" sz="2800" dirty="0">
                <a:solidFill>
                  <a:srgbClr val="000000"/>
                </a:solidFill>
                <a:latin typeface="Tiempos Text"/>
              </a:rPr>
              <a:t> guides students to make connections between similar problems and experience. </a:t>
            </a:r>
          </a:p>
          <a:p>
            <a:endParaRPr lang="en-US" sz="2800" dirty="0">
              <a:solidFill>
                <a:srgbClr val="000000"/>
              </a:solidFill>
              <a:latin typeface="Tiempos Text"/>
            </a:endParaRPr>
          </a:p>
          <a:p>
            <a:r>
              <a:rPr lang="en-US" sz="2800" b="1" dirty="0">
                <a:solidFill>
                  <a:srgbClr val="000000"/>
                </a:solidFill>
                <a:latin typeface="Tiempos Text"/>
              </a:rPr>
              <a:t>Abstraction</a:t>
            </a:r>
            <a:r>
              <a:rPr lang="en-US" sz="2800" dirty="0">
                <a:solidFill>
                  <a:srgbClr val="000000"/>
                </a:solidFill>
                <a:latin typeface="Tiempos Text"/>
              </a:rPr>
              <a:t> invites students to identify important information while ignoring unrelated or irrelevant details. </a:t>
            </a:r>
          </a:p>
          <a:p>
            <a:endParaRPr lang="en-US" sz="2800" dirty="0">
              <a:solidFill>
                <a:srgbClr val="000000"/>
              </a:solidFill>
              <a:latin typeface="Tiempos Text"/>
            </a:endParaRPr>
          </a:p>
          <a:p>
            <a:r>
              <a:rPr lang="en-US" sz="2800" dirty="0">
                <a:solidFill>
                  <a:srgbClr val="000000"/>
                </a:solidFill>
                <a:latin typeface="Tiempos Text"/>
              </a:rPr>
              <a:t>Lastly, students use </a:t>
            </a:r>
            <a:r>
              <a:rPr lang="en-US" sz="2800" b="1" dirty="0">
                <a:solidFill>
                  <a:srgbClr val="000000"/>
                </a:solidFill>
                <a:latin typeface="Tiempos Text"/>
              </a:rPr>
              <a:t>algorithms</a:t>
            </a:r>
            <a:r>
              <a:rPr lang="en-US" sz="2800" dirty="0">
                <a:solidFill>
                  <a:srgbClr val="000000"/>
                </a:solidFill>
                <a:latin typeface="Tiempos Text"/>
              </a:rPr>
              <a:t> when they design simple steps to solve problems.</a:t>
            </a:r>
            <a:endParaRPr lang="en-US" sz="2800" dirty="0"/>
          </a:p>
        </p:txBody>
      </p:sp>
      <p:sp>
        <p:nvSpPr>
          <p:cNvPr id="5" name="TextBox 4">
            <a:extLst>
              <a:ext uri="{FF2B5EF4-FFF2-40B4-BE49-F238E27FC236}">
                <a16:creationId xmlns:a16="http://schemas.microsoft.com/office/drawing/2014/main" id="{EAA57445-68F3-F1B4-3B0B-F7CB4FCE0440}"/>
              </a:ext>
            </a:extLst>
          </p:cNvPr>
          <p:cNvSpPr txBox="1"/>
          <p:nvPr/>
        </p:nvSpPr>
        <p:spPr>
          <a:xfrm>
            <a:off x="1905000" y="381001"/>
            <a:ext cx="8077200" cy="584775"/>
          </a:xfrm>
          <a:prstGeom prst="rect">
            <a:avLst/>
          </a:prstGeom>
          <a:noFill/>
        </p:spPr>
        <p:txBody>
          <a:bodyPr wrap="square">
            <a:spAutoFit/>
          </a:bodyPr>
          <a:lstStyle/>
          <a:p>
            <a:pPr algn="l"/>
            <a:r>
              <a:rPr lang="en-US" sz="3200" b="1" dirty="0">
                <a:solidFill>
                  <a:srgbClr val="000000"/>
                </a:solidFill>
                <a:latin typeface="Graphik"/>
              </a:rPr>
              <a:t>Core Components of Computational Thinking</a:t>
            </a:r>
          </a:p>
        </p:txBody>
      </p:sp>
    </p:spTree>
    <p:extLst>
      <p:ext uri="{BB962C8B-B14F-4D97-AF65-F5344CB8AC3E}">
        <p14:creationId xmlns:p14="http://schemas.microsoft.com/office/powerpoint/2010/main" val="130278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al robot Jack Learning Resources">
            <a:extLst>
              <a:ext uri="{FF2B5EF4-FFF2-40B4-BE49-F238E27FC236}">
                <a16:creationId xmlns:a16="http://schemas.microsoft.com/office/drawing/2014/main" id="{E6E6B1AB-5CED-BCB2-047E-0984187255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02" y="701701"/>
            <a:ext cx="5454597" cy="5454597"/>
          </a:xfrm>
          <a:prstGeom prst="rect">
            <a:avLst/>
          </a:prstGeom>
          <a:noFill/>
          <a:ln>
            <a:noFill/>
          </a:ln>
        </p:spPr>
      </p:pic>
      <p:pic>
        <p:nvPicPr>
          <p:cNvPr id="5" name="Picture 4" descr="A maze game with cheese and a red line&#10;&#10;Description automatically generated">
            <a:extLst>
              <a:ext uri="{FF2B5EF4-FFF2-40B4-BE49-F238E27FC236}">
                <a16:creationId xmlns:a16="http://schemas.microsoft.com/office/drawing/2014/main" id="{6E39ABF1-F4ED-7A01-E6A8-2291DE249D72}"/>
              </a:ext>
            </a:extLst>
          </p:cNvPr>
          <p:cNvPicPr>
            <a:picLocks noChangeAspect="1"/>
          </p:cNvPicPr>
          <p:nvPr/>
        </p:nvPicPr>
        <p:blipFill>
          <a:blip r:embed="rId3"/>
          <a:stretch>
            <a:fillRect/>
          </a:stretch>
        </p:blipFill>
        <p:spPr>
          <a:xfrm>
            <a:off x="6078194" y="100428"/>
            <a:ext cx="5673741" cy="6505646"/>
          </a:xfrm>
          <a:prstGeom prst="rect">
            <a:avLst/>
          </a:prstGeom>
        </p:spPr>
      </p:pic>
    </p:spTree>
    <p:extLst>
      <p:ext uri="{BB962C8B-B14F-4D97-AF65-F5344CB8AC3E}">
        <p14:creationId xmlns:p14="http://schemas.microsoft.com/office/powerpoint/2010/main" val="1372474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ucational robot Jack Learning Resources">
            <a:extLst>
              <a:ext uri="{FF2B5EF4-FFF2-40B4-BE49-F238E27FC236}">
                <a16:creationId xmlns:a16="http://schemas.microsoft.com/office/drawing/2014/main" id="{AB07329D-9F09-D61C-6E9D-7055FD6CA0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8701" y="803301"/>
            <a:ext cx="5454597" cy="5454597"/>
          </a:xfrm>
          <a:prstGeom prst="rect">
            <a:avLst/>
          </a:prstGeom>
          <a:noFill/>
          <a:ln>
            <a:noFill/>
          </a:ln>
        </p:spPr>
      </p:pic>
    </p:spTree>
    <p:extLst>
      <p:ext uri="{BB962C8B-B14F-4D97-AF65-F5344CB8AC3E}">
        <p14:creationId xmlns:p14="http://schemas.microsoft.com/office/powerpoint/2010/main" val="212919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al robot Jack Learning Resources">
            <a:extLst>
              <a:ext uri="{FF2B5EF4-FFF2-40B4-BE49-F238E27FC236}">
                <a16:creationId xmlns:a16="http://schemas.microsoft.com/office/drawing/2014/main" id="{E6E6B1AB-5CED-BCB2-047E-0984187255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902" y="701701"/>
            <a:ext cx="5454597" cy="5454597"/>
          </a:xfrm>
          <a:prstGeom prst="rect">
            <a:avLst/>
          </a:prstGeom>
          <a:noFill/>
          <a:ln>
            <a:noFill/>
          </a:ln>
        </p:spPr>
      </p:pic>
      <p:pic>
        <p:nvPicPr>
          <p:cNvPr id="2" name="Picture 1" descr="A maze game with cheese and start&#10;&#10;Description automatically generated">
            <a:extLst>
              <a:ext uri="{FF2B5EF4-FFF2-40B4-BE49-F238E27FC236}">
                <a16:creationId xmlns:a16="http://schemas.microsoft.com/office/drawing/2014/main" id="{99841EEB-2007-31C7-83FD-FF7AF8F51C1C}"/>
              </a:ext>
            </a:extLst>
          </p:cNvPr>
          <p:cNvPicPr>
            <a:picLocks noChangeAspect="1"/>
          </p:cNvPicPr>
          <p:nvPr/>
        </p:nvPicPr>
        <p:blipFill>
          <a:blip r:embed="rId3"/>
          <a:stretch>
            <a:fillRect/>
          </a:stretch>
        </p:blipFill>
        <p:spPr>
          <a:xfrm>
            <a:off x="5927056" y="301850"/>
            <a:ext cx="5782861" cy="6254299"/>
          </a:xfrm>
          <a:prstGeom prst="rect">
            <a:avLst/>
          </a:prstGeom>
        </p:spPr>
      </p:pic>
    </p:spTree>
    <p:extLst>
      <p:ext uri="{BB962C8B-B14F-4D97-AF65-F5344CB8AC3E}">
        <p14:creationId xmlns:p14="http://schemas.microsoft.com/office/powerpoint/2010/main" val="104975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elatives Came' by Cynthia Rylant - A Summertime Picture Book Feature +  5 Fun Activities!">
            <a:extLst>
              <a:ext uri="{FF2B5EF4-FFF2-40B4-BE49-F238E27FC236}">
                <a16:creationId xmlns:a16="http://schemas.microsoft.com/office/drawing/2014/main" id="{0BA9A243-BFC7-C1CA-7E93-9775523D8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1475"/>
            <a:ext cx="5410200" cy="6115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310E6ED-5F6A-0B46-32F8-64DAE05667EC}"/>
              </a:ext>
            </a:extLst>
          </p:cNvPr>
          <p:cNvSpPr txBox="1"/>
          <p:nvPr/>
        </p:nvSpPr>
        <p:spPr>
          <a:xfrm>
            <a:off x="328126" y="2666059"/>
            <a:ext cx="5344886" cy="1077218"/>
          </a:xfrm>
          <a:prstGeom prst="rect">
            <a:avLst/>
          </a:prstGeom>
          <a:noFill/>
        </p:spPr>
        <p:txBody>
          <a:bodyPr wrap="square">
            <a:spAutoFit/>
          </a:bodyPr>
          <a:lstStyle/>
          <a:p>
            <a:pPr algn="ctr"/>
            <a:r>
              <a:rPr lang="en-US" sz="3200" b="1" dirty="0">
                <a:solidFill>
                  <a:srgbClr val="000000"/>
                </a:solidFill>
                <a:latin typeface="Graphik"/>
              </a:rPr>
              <a:t>How could we connect this back to children’s literature?</a:t>
            </a:r>
          </a:p>
        </p:txBody>
      </p:sp>
    </p:spTree>
    <p:extLst>
      <p:ext uri="{BB962C8B-B14F-4D97-AF65-F5344CB8AC3E}">
        <p14:creationId xmlns:p14="http://schemas.microsoft.com/office/powerpoint/2010/main" val="79011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17FD6-2DEC-B259-FE57-A3A2D511A364}"/>
              </a:ext>
            </a:extLst>
          </p:cNvPr>
          <p:cNvPicPr>
            <a:picLocks noChangeAspect="1"/>
          </p:cNvPicPr>
          <p:nvPr/>
        </p:nvPicPr>
        <p:blipFill>
          <a:blip r:embed="rId2"/>
          <a:stretch>
            <a:fillRect/>
          </a:stretch>
        </p:blipFill>
        <p:spPr>
          <a:xfrm>
            <a:off x="5309119" y="141496"/>
            <a:ext cx="6351515" cy="6399263"/>
          </a:xfrm>
          <a:prstGeom prst="rect">
            <a:avLst/>
          </a:prstGeom>
        </p:spPr>
      </p:pic>
      <p:pic>
        <p:nvPicPr>
          <p:cNvPr id="5" name="Picture 4">
            <a:extLst>
              <a:ext uri="{FF2B5EF4-FFF2-40B4-BE49-F238E27FC236}">
                <a16:creationId xmlns:a16="http://schemas.microsoft.com/office/drawing/2014/main" id="{2338F03D-56C2-750E-57FA-9A39570FC397}"/>
              </a:ext>
            </a:extLst>
          </p:cNvPr>
          <p:cNvPicPr>
            <a:picLocks noChangeAspect="1"/>
          </p:cNvPicPr>
          <p:nvPr/>
        </p:nvPicPr>
        <p:blipFill>
          <a:blip r:embed="rId3"/>
          <a:stretch>
            <a:fillRect/>
          </a:stretch>
        </p:blipFill>
        <p:spPr>
          <a:xfrm>
            <a:off x="868053" y="85510"/>
            <a:ext cx="3377375" cy="3585915"/>
          </a:xfrm>
          <a:prstGeom prst="rect">
            <a:avLst/>
          </a:prstGeom>
        </p:spPr>
      </p:pic>
      <p:pic>
        <p:nvPicPr>
          <p:cNvPr id="7" name="Picture 6">
            <a:extLst>
              <a:ext uri="{FF2B5EF4-FFF2-40B4-BE49-F238E27FC236}">
                <a16:creationId xmlns:a16="http://schemas.microsoft.com/office/drawing/2014/main" id="{43A756C4-432C-973E-4F81-9089C67D3F7A}"/>
              </a:ext>
            </a:extLst>
          </p:cNvPr>
          <p:cNvPicPr>
            <a:picLocks noChangeAspect="1"/>
          </p:cNvPicPr>
          <p:nvPr/>
        </p:nvPicPr>
        <p:blipFill>
          <a:blip r:embed="rId4"/>
          <a:stretch>
            <a:fillRect/>
          </a:stretch>
        </p:blipFill>
        <p:spPr>
          <a:xfrm>
            <a:off x="868052" y="3671425"/>
            <a:ext cx="3377375" cy="3132564"/>
          </a:xfrm>
          <a:prstGeom prst="rect">
            <a:avLst/>
          </a:prstGeom>
        </p:spPr>
      </p:pic>
    </p:spTree>
    <p:extLst>
      <p:ext uri="{BB962C8B-B14F-4D97-AF65-F5344CB8AC3E}">
        <p14:creationId xmlns:p14="http://schemas.microsoft.com/office/powerpoint/2010/main" val="218060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05AFFED-0CE3-B889-17B8-B6D51D1F8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339" y="933060"/>
            <a:ext cx="3967843" cy="5290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VA Maple 1,000 Planks in Wood Roller Bin">
            <a:extLst>
              <a:ext uri="{FF2B5EF4-FFF2-40B4-BE49-F238E27FC236}">
                <a16:creationId xmlns:a16="http://schemas.microsoft.com/office/drawing/2014/main" id="{518D6C83-9F86-84FB-DE1F-F5F263D1A4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4" r="7635"/>
          <a:stretch/>
        </p:blipFill>
        <p:spPr bwMode="auto">
          <a:xfrm>
            <a:off x="5304841" y="1774372"/>
            <a:ext cx="3219061" cy="37680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xbug 5 Pack Nanos &amp; Flash Nano-Sensory Vibration Toys for Kids &amp; Pets STEM">
            <a:extLst>
              <a:ext uri="{FF2B5EF4-FFF2-40B4-BE49-F238E27FC236}">
                <a16:creationId xmlns:a16="http://schemas.microsoft.com/office/drawing/2014/main" id="{4DE97AAE-F440-D583-0EDF-E23433EB2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1024" y="2740091"/>
            <a:ext cx="2435290" cy="24352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C5A833-73ED-9FEA-99A7-2F2A2250541B}"/>
              </a:ext>
            </a:extLst>
          </p:cNvPr>
          <p:cNvSpPr txBox="1"/>
          <p:nvPr/>
        </p:nvSpPr>
        <p:spPr>
          <a:xfrm>
            <a:off x="8650254" y="3382346"/>
            <a:ext cx="538067" cy="1107996"/>
          </a:xfrm>
          <a:prstGeom prst="rect">
            <a:avLst/>
          </a:prstGeom>
          <a:noFill/>
        </p:spPr>
        <p:txBody>
          <a:bodyPr wrap="square">
            <a:spAutoFit/>
          </a:bodyPr>
          <a:lstStyle/>
          <a:p>
            <a:pPr algn="l"/>
            <a:r>
              <a:rPr lang="en-US" sz="6600" b="1" dirty="0">
                <a:solidFill>
                  <a:srgbClr val="000000"/>
                </a:solidFill>
                <a:latin typeface="Graphik"/>
              </a:rPr>
              <a:t>+</a:t>
            </a:r>
          </a:p>
        </p:txBody>
      </p:sp>
    </p:spTree>
    <p:extLst>
      <p:ext uri="{BB962C8B-B14F-4D97-AF65-F5344CB8AC3E}">
        <p14:creationId xmlns:p14="http://schemas.microsoft.com/office/powerpoint/2010/main" val="221120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395A3-37A8-3EE9-C413-B5F108C89DA7}"/>
              </a:ext>
            </a:extLst>
          </p:cNvPr>
          <p:cNvPicPr>
            <a:picLocks noChangeAspect="1"/>
          </p:cNvPicPr>
          <p:nvPr/>
        </p:nvPicPr>
        <p:blipFill>
          <a:blip r:embed="rId2"/>
          <a:stretch>
            <a:fillRect/>
          </a:stretch>
        </p:blipFill>
        <p:spPr>
          <a:xfrm>
            <a:off x="1414830" y="965676"/>
            <a:ext cx="9823890" cy="5348835"/>
          </a:xfrm>
          <a:prstGeom prst="rect">
            <a:avLst/>
          </a:prstGeom>
        </p:spPr>
      </p:pic>
    </p:spTree>
    <p:extLst>
      <p:ext uri="{BB962C8B-B14F-4D97-AF65-F5344CB8AC3E}">
        <p14:creationId xmlns:p14="http://schemas.microsoft.com/office/powerpoint/2010/main" val="2157090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383</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Graphik</vt:lpstr>
      <vt:lpstr>Tiempos Text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R Carter</cp:lastModifiedBy>
  <cp:revision>7</cp:revision>
  <dcterms:created xsi:type="dcterms:W3CDTF">2023-10-10T13:40:30Z</dcterms:created>
  <dcterms:modified xsi:type="dcterms:W3CDTF">2025-03-10T14:36:04Z</dcterms:modified>
</cp:coreProperties>
</file>