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C226-72B6-4029-A0A9-3D8EDE07B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107943-6527-4212-940A-9C9B4BE5B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F0FB8E-666F-49CA-8134-798A0BA45B60}"/>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5" name="Footer Placeholder 4">
            <a:extLst>
              <a:ext uri="{FF2B5EF4-FFF2-40B4-BE49-F238E27FC236}">
                <a16:creationId xmlns:a16="http://schemas.microsoft.com/office/drawing/2014/main" id="{7FF1703F-F554-409D-B99A-50AFA96B9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451DF-5CB8-45C1-A34B-B7D8CA79FA15}"/>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182553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E174-6C9B-4347-A109-68F7F32731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979F8-4A55-464C-9602-78199BA0F6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3537B-D851-4013-BB5B-911115CDD57C}"/>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5" name="Footer Placeholder 4">
            <a:extLst>
              <a:ext uri="{FF2B5EF4-FFF2-40B4-BE49-F238E27FC236}">
                <a16:creationId xmlns:a16="http://schemas.microsoft.com/office/drawing/2014/main" id="{39A68369-B4F4-4F6B-B74E-741A414A4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055A4-30DC-4B6F-B0CF-D59FA2F9F9FA}"/>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429322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86D06-7A75-4B0D-BE0F-2260D1FFD8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9F2C8-E0B6-4D12-80C4-55DACC2AB2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6AC31-230F-44D1-A73A-BFD5C76E6C4A}"/>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5" name="Footer Placeholder 4">
            <a:extLst>
              <a:ext uri="{FF2B5EF4-FFF2-40B4-BE49-F238E27FC236}">
                <a16:creationId xmlns:a16="http://schemas.microsoft.com/office/drawing/2014/main" id="{62296A84-7DDA-4B7A-B7F3-655CB8FCF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CD3A5-63C7-4CD3-AA94-802723FEA43E}"/>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366581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7BFB-3EEE-4409-976F-F4181391EC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126FB-1505-44A0-A24A-F136F67874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6C86B-DF68-419E-973E-8A24F6743F7F}"/>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5" name="Footer Placeholder 4">
            <a:extLst>
              <a:ext uri="{FF2B5EF4-FFF2-40B4-BE49-F238E27FC236}">
                <a16:creationId xmlns:a16="http://schemas.microsoft.com/office/drawing/2014/main" id="{99F6B9F7-0004-47B1-BC5D-B48A26BAB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77CAC-AD4C-45EE-BBE0-BADE1F2DECD3}"/>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108948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992D-F926-4A0A-98FB-7157D90CA4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3D3B49-C6D7-4BFC-9BEF-6DBA77FF6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D8CEF1-E25F-4545-9E80-111E40850EAA}"/>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5" name="Footer Placeholder 4">
            <a:extLst>
              <a:ext uri="{FF2B5EF4-FFF2-40B4-BE49-F238E27FC236}">
                <a16:creationId xmlns:a16="http://schemas.microsoft.com/office/drawing/2014/main" id="{8281006A-D7DC-4E91-A0EC-9EE234C8A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9F967-398C-4570-B51B-B816E4A0F7D0}"/>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105279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F26C-EF02-4C45-B23E-0CEF2223F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2BF97-BD15-4936-8ADE-91A7DA731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C15C6-8F50-4F3B-8267-0CF7571F5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7524F-3A13-4CD4-BE34-C742FB2FBB64}"/>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6" name="Footer Placeholder 5">
            <a:extLst>
              <a:ext uri="{FF2B5EF4-FFF2-40B4-BE49-F238E27FC236}">
                <a16:creationId xmlns:a16="http://schemas.microsoft.com/office/drawing/2014/main" id="{43E675DA-F03C-4990-9BF8-5ED261CEB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6EDE0-7776-4A6A-9E64-64BD4FD10D44}"/>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400628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FEE2-1D85-439A-8A09-CE24E070D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A8429-6426-474D-BDB6-BAFE53834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E7B14-2EE9-4A68-886E-6E89D06489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3A6156-FEBA-434E-9239-E8C3C3F8E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691A1-DAFF-4E5B-B356-A05AD6DCE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E1030-B98E-4C76-8D6E-10B834FCAC9E}"/>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8" name="Footer Placeholder 7">
            <a:extLst>
              <a:ext uri="{FF2B5EF4-FFF2-40B4-BE49-F238E27FC236}">
                <a16:creationId xmlns:a16="http://schemas.microsoft.com/office/drawing/2014/main" id="{4F122F1B-A287-426E-BB9A-39678AB96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490A3E-A042-413D-B449-CF98A381B28C}"/>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90468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E0D3-144E-475E-B42C-91B0321163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BB0192-741E-47B3-871F-5F2090339751}"/>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4" name="Footer Placeholder 3">
            <a:extLst>
              <a:ext uri="{FF2B5EF4-FFF2-40B4-BE49-F238E27FC236}">
                <a16:creationId xmlns:a16="http://schemas.microsoft.com/office/drawing/2014/main" id="{CA01FF11-E57D-4748-916D-98092A455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A247BF-84A0-4519-B30C-F5C509862CCC}"/>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251505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67C4F-A23B-42C7-AFA2-58EC4C59368B}"/>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3" name="Footer Placeholder 2">
            <a:extLst>
              <a:ext uri="{FF2B5EF4-FFF2-40B4-BE49-F238E27FC236}">
                <a16:creationId xmlns:a16="http://schemas.microsoft.com/office/drawing/2014/main" id="{B2571999-AE2B-405E-90F5-9D5CEB601A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F20F4C-464D-4AA3-9CAB-874CCDC5B91C}"/>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90647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8B36-B20A-4A18-A148-CDBEF836B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712D1E-28E6-44F0-8E2E-2F72F5E29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3CC811-CFCD-41C4-9348-E7FA8ACC3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D76E6-FCA2-4E6C-870D-E9E653CB7F5D}"/>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6" name="Footer Placeholder 5">
            <a:extLst>
              <a:ext uri="{FF2B5EF4-FFF2-40B4-BE49-F238E27FC236}">
                <a16:creationId xmlns:a16="http://schemas.microsoft.com/office/drawing/2014/main" id="{16EFB522-8E61-4CBE-9236-5373A3842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957A2-7716-4FE8-A124-E11D060D15FD}"/>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397324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704D-C09A-4F03-B6DF-CA8E0CD16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8855D-0FCE-4E2C-B54D-9AAA096BE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CD8DD-49A9-411C-AC8C-5139F5D06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C0D2E-7341-4A28-9545-66B3F369E4A8}"/>
              </a:ext>
            </a:extLst>
          </p:cNvPr>
          <p:cNvSpPr>
            <a:spLocks noGrp="1"/>
          </p:cNvSpPr>
          <p:nvPr>
            <p:ph type="dt" sz="half" idx="10"/>
          </p:nvPr>
        </p:nvSpPr>
        <p:spPr/>
        <p:txBody>
          <a:bodyPr/>
          <a:lstStyle/>
          <a:p>
            <a:fld id="{710DA865-D539-4D23-84AB-B85E62F424E9}" type="datetimeFigureOut">
              <a:rPr lang="en-US" smtClean="0"/>
              <a:t>4/16/2025</a:t>
            </a:fld>
            <a:endParaRPr lang="en-US"/>
          </a:p>
        </p:txBody>
      </p:sp>
      <p:sp>
        <p:nvSpPr>
          <p:cNvPr id="6" name="Footer Placeholder 5">
            <a:extLst>
              <a:ext uri="{FF2B5EF4-FFF2-40B4-BE49-F238E27FC236}">
                <a16:creationId xmlns:a16="http://schemas.microsoft.com/office/drawing/2014/main" id="{2C9020CE-EF1F-4095-8541-A5328D218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E6B96-25F7-4A32-AAB6-ECE53A9AD793}"/>
              </a:ext>
            </a:extLst>
          </p:cNvPr>
          <p:cNvSpPr>
            <a:spLocks noGrp="1"/>
          </p:cNvSpPr>
          <p:nvPr>
            <p:ph type="sldNum" sz="quarter" idx="12"/>
          </p:nvPr>
        </p:nvSpPr>
        <p:spPr/>
        <p:txBody>
          <a:bodyPr/>
          <a:lstStyle/>
          <a:p>
            <a:fld id="{083BC791-E700-412D-9BA8-C303AD96B9DA}" type="slidenum">
              <a:rPr lang="en-US" smtClean="0"/>
              <a:t>‹#›</a:t>
            </a:fld>
            <a:endParaRPr lang="en-US"/>
          </a:p>
        </p:txBody>
      </p:sp>
    </p:spTree>
    <p:extLst>
      <p:ext uri="{BB962C8B-B14F-4D97-AF65-F5344CB8AC3E}">
        <p14:creationId xmlns:p14="http://schemas.microsoft.com/office/powerpoint/2010/main" val="388928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AECCA-A403-43C4-95B5-BCA0386C7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AFE2C1-62AE-4C28-9A90-B1789F2C9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9BAF6-34D7-47B6-A727-AE037CBD8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DA865-D539-4D23-84AB-B85E62F424E9}" type="datetimeFigureOut">
              <a:rPr lang="en-US" smtClean="0"/>
              <a:t>4/16/2025</a:t>
            </a:fld>
            <a:endParaRPr lang="en-US"/>
          </a:p>
        </p:txBody>
      </p:sp>
      <p:sp>
        <p:nvSpPr>
          <p:cNvPr id="5" name="Footer Placeholder 4">
            <a:extLst>
              <a:ext uri="{FF2B5EF4-FFF2-40B4-BE49-F238E27FC236}">
                <a16:creationId xmlns:a16="http://schemas.microsoft.com/office/drawing/2014/main" id="{3E267F15-7651-490E-A413-64781E054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4FBD15-13FF-4E88-9F63-06845CDEE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BC791-E700-412D-9BA8-C303AD96B9DA}" type="slidenum">
              <a:rPr lang="en-US" smtClean="0"/>
              <a:t>‹#›</a:t>
            </a:fld>
            <a:endParaRPr lang="en-US"/>
          </a:p>
        </p:txBody>
      </p:sp>
    </p:spTree>
    <p:extLst>
      <p:ext uri="{BB962C8B-B14F-4D97-AF65-F5344CB8AC3E}">
        <p14:creationId xmlns:p14="http://schemas.microsoft.com/office/powerpoint/2010/main" val="110818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i/status/1909539308069175678" TargetMode="External"/><Relationship Id="rId2" Type="http://schemas.openxmlformats.org/officeDocument/2006/relationships/hyperlink" Target="https://twitter.com/i/status/1911935490271723687"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C337-F787-448D-89AB-D662E8BE0EA6}"/>
              </a:ext>
            </a:extLst>
          </p:cNvPr>
          <p:cNvSpPr>
            <a:spLocks noGrp="1"/>
          </p:cNvSpPr>
          <p:nvPr>
            <p:ph type="ctrTitle"/>
          </p:nvPr>
        </p:nvSpPr>
        <p:spPr>
          <a:xfrm>
            <a:off x="1524000" y="1122363"/>
            <a:ext cx="9616580" cy="2387600"/>
          </a:xfrm>
        </p:spPr>
        <p:txBody>
          <a:bodyPr/>
          <a:lstStyle/>
          <a:p>
            <a:r>
              <a:rPr lang="en-US" b="1" dirty="0">
                <a:latin typeface="Arial" panose="020B0604020202020204" pitchFamily="34" charset="0"/>
                <a:cs typeface="Arial" panose="020B0604020202020204" pitchFamily="34" charset="0"/>
              </a:rPr>
              <a:t>Moving Along the Tracks</a:t>
            </a:r>
          </a:p>
        </p:txBody>
      </p:sp>
      <p:sp>
        <p:nvSpPr>
          <p:cNvPr id="3" name="Subtitle 2">
            <a:extLst>
              <a:ext uri="{FF2B5EF4-FFF2-40B4-BE49-F238E27FC236}">
                <a16:creationId xmlns:a16="http://schemas.microsoft.com/office/drawing/2014/main" id="{2D11EDF3-1ED1-48C6-95B1-A623C56C1299}"/>
              </a:ext>
            </a:extLst>
          </p:cNvPr>
          <p:cNvSpPr>
            <a:spLocks noGrp="1"/>
          </p:cNvSpPr>
          <p:nvPr>
            <p:ph type="subTitle" idx="1"/>
          </p:nvPr>
        </p:nvSpPr>
        <p:spPr/>
        <p:txBody>
          <a:bodyPr/>
          <a:lstStyle/>
          <a:p>
            <a:r>
              <a:rPr lang="en-US" b="1" dirty="0" err="1">
                <a:latin typeface="Arial" panose="020B0604020202020204" pitchFamily="34" charset="0"/>
                <a:cs typeface="Arial" panose="020B0604020202020204" pitchFamily="34" charset="0"/>
              </a:rPr>
              <a:t>MagLev</a:t>
            </a:r>
            <a:r>
              <a:rPr lang="en-US" b="1" dirty="0">
                <a:latin typeface="Arial" panose="020B0604020202020204" pitchFamily="34" charset="0"/>
                <a:cs typeface="Arial" panose="020B0604020202020204" pitchFamily="34" charset="0"/>
              </a:rPr>
              <a:t> Design Challenge</a:t>
            </a:r>
          </a:p>
        </p:txBody>
      </p:sp>
    </p:spTree>
    <p:extLst>
      <p:ext uri="{BB962C8B-B14F-4D97-AF65-F5344CB8AC3E}">
        <p14:creationId xmlns:p14="http://schemas.microsoft.com/office/powerpoint/2010/main" val="275062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igh Speed Train Free Clipart Download | FreeImages">
            <a:extLst>
              <a:ext uri="{FF2B5EF4-FFF2-40B4-BE49-F238E27FC236}">
                <a16:creationId xmlns:a16="http://schemas.microsoft.com/office/drawing/2014/main" id="{96712C5C-E812-2C17-D433-685C3BAFE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72" y="506028"/>
            <a:ext cx="3660011" cy="16534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9597A8-3CB2-3FA5-AE53-31E6DDB9CC46}"/>
              </a:ext>
            </a:extLst>
          </p:cNvPr>
          <p:cNvSpPr txBox="1"/>
          <p:nvPr/>
        </p:nvSpPr>
        <p:spPr>
          <a:xfrm>
            <a:off x="346229" y="181957"/>
            <a:ext cx="8504808" cy="6494085"/>
          </a:xfrm>
          <a:prstGeom prst="rect">
            <a:avLst/>
          </a:prstGeom>
          <a:noFill/>
        </p:spPr>
        <p:txBody>
          <a:bodyPr wrap="square">
            <a:spAutoFit/>
          </a:bodyPr>
          <a:lstStyle/>
          <a:p>
            <a:r>
              <a:rPr lang="en-US" sz="1600" b="1" dirty="0"/>
              <a:t>Maglev technology, or magnetic levitation</a:t>
            </a:r>
            <a:r>
              <a:rPr lang="en-US" sz="1600" dirty="0"/>
              <a:t>, uses magnetic forces to suspend and propel vehicles without traditional wheels or rails. This allows for high speeds and smooth travel. There are two main types: Electromagnetic Suspension (EMS) and Electrodynamic Suspension (EDS). EMS uses electromagnets to attract or repel the train, while EDS uses electromagnetic induction to levitate and propel the train. </a:t>
            </a:r>
          </a:p>
          <a:p>
            <a:endParaRPr lang="en-US" sz="1600" dirty="0"/>
          </a:p>
          <a:p>
            <a:r>
              <a:rPr lang="en-US" sz="1600" b="1" dirty="0"/>
              <a:t>Maglev Technology</a:t>
            </a:r>
          </a:p>
          <a:p>
            <a:endParaRPr lang="en-US" sz="1600" dirty="0"/>
          </a:p>
          <a:p>
            <a:r>
              <a:rPr lang="en-US" sz="1600" dirty="0"/>
              <a:t>Levitation - Maglev trains use strong magnets to levitate above a guideway, eliminating friction between the train and the track. </a:t>
            </a:r>
          </a:p>
          <a:p>
            <a:endParaRPr lang="en-US" sz="1600" dirty="0"/>
          </a:p>
          <a:p>
            <a:r>
              <a:rPr lang="en-US" sz="1600" dirty="0"/>
              <a:t>Propulsion - The magnetic field created by the guideway interacts with the magnets on the train, propelling it forward. </a:t>
            </a:r>
          </a:p>
          <a:p>
            <a:endParaRPr lang="en-US" sz="1600" dirty="0"/>
          </a:p>
          <a:p>
            <a:r>
              <a:rPr lang="en-US" sz="1600" dirty="0"/>
              <a:t>Speed - Maglev trains can achieve high speeds, with some reaching over 600 km/h (373 mph). </a:t>
            </a:r>
          </a:p>
          <a:p>
            <a:endParaRPr lang="en-US" sz="1600" dirty="0"/>
          </a:p>
          <a:p>
            <a:r>
              <a:rPr lang="en-US" sz="1600" dirty="0"/>
              <a:t>Efficiency -  By reducing friction, maglev trains are more energy-efficient than conventional trains. </a:t>
            </a:r>
          </a:p>
          <a:p>
            <a:endParaRPr lang="en-US" sz="1600" dirty="0"/>
          </a:p>
          <a:p>
            <a:r>
              <a:rPr lang="en-US" sz="1600" dirty="0"/>
              <a:t>Applications</a:t>
            </a:r>
          </a:p>
          <a:p>
            <a:r>
              <a:rPr lang="en-US" sz="1600" dirty="0"/>
              <a:t>Beyond high-speed rail, maglev is also being explored for urban transportation, freight, and industrial applications. </a:t>
            </a:r>
          </a:p>
          <a:p>
            <a:endParaRPr lang="en-US" sz="1600" dirty="0"/>
          </a:p>
          <a:p>
            <a:r>
              <a:rPr lang="en-US" sz="1600" dirty="0"/>
              <a:t>Future Potential</a:t>
            </a:r>
          </a:p>
          <a:p>
            <a:r>
              <a:rPr lang="en-US" sz="1600" dirty="0"/>
              <a:t>Maglev technology holds promise for future transportation systems, including potential for high-speed travel in evacuated tubes. </a:t>
            </a:r>
          </a:p>
        </p:txBody>
      </p:sp>
      <p:pic>
        <p:nvPicPr>
          <p:cNvPr id="10" name="Picture 9">
            <a:extLst>
              <a:ext uri="{FF2B5EF4-FFF2-40B4-BE49-F238E27FC236}">
                <a16:creationId xmlns:a16="http://schemas.microsoft.com/office/drawing/2014/main" id="{397B4B12-D861-EF71-4EFE-F52D3F2AB956}"/>
              </a:ext>
            </a:extLst>
          </p:cNvPr>
          <p:cNvPicPr>
            <a:picLocks noChangeAspect="1"/>
          </p:cNvPicPr>
          <p:nvPr/>
        </p:nvPicPr>
        <p:blipFill>
          <a:blip r:embed="rId3"/>
          <a:stretch>
            <a:fillRect/>
          </a:stretch>
        </p:blipFill>
        <p:spPr>
          <a:xfrm>
            <a:off x="8641464" y="3919525"/>
            <a:ext cx="3204307" cy="2756517"/>
          </a:xfrm>
          <a:prstGeom prst="rect">
            <a:avLst/>
          </a:prstGeom>
        </p:spPr>
      </p:pic>
    </p:spTree>
    <p:extLst>
      <p:ext uri="{BB962C8B-B14F-4D97-AF65-F5344CB8AC3E}">
        <p14:creationId xmlns:p14="http://schemas.microsoft.com/office/powerpoint/2010/main" val="320496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DC1954-3B93-6F60-E175-1DC04177B9A9}"/>
              </a:ext>
            </a:extLst>
          </p:cNvPr>
          <p:cNvSpPr txBox="1"/>
          <p:nvPr/>
        </p:nvSpPr>
        <p:spPr>
          <a:xfrm>
            <a:off x="588146" y="566678"/>
            <a:ext cx="6094520" cy="2862322"/>
          </a:xfrm>
          <a:prstGeom prst="rect">
            <a:avLst/>
          </a:prstGeom>
          <a:noFill/>
        </p:spPr>
        <p:txBody>
          <a:bodyPr wrap="square">
            <a:spAutoFit/>
          </a:bodyPr>
          <a:lstStyle/>
          <a:p>
            <a:endParaRPr lang="en-US" dirty="0">
              <a:hlinkClick r:id="rId2"/>
            </a:endParaRPr>
          </a:p>
          <a:p>
            <a:r>
              <a:rPr lang="en-US" dirty="0"/>
              <a:t>Biomimicry and </a:t>
            </a:r>
            <a:r>
              <a:rPr lang="en-US" dirty="0" err="1"/>
              <a:t>MagLev</a:t>
            </a:r>
            <a:r>
              <a:rPr lang="en-US" dirty="0"/>
              <a:t> technology</a:t>
            </a:r>
          </a:p>
          <a:p>
            <a:endParaRPr lang="en-US" dirty="0">
              <a:hlinkClick r:id="rId2"/>
            </a:endParaRPr>
          </a:p>
          <a:p>
            <a:r>
              <a:rPr lang="en-US" dirty="0">
                <a:hlinkClick r:id="rId2"/>
              </a:rPr>
              <a:t>https://twitter.com/i/status/1911935490271723687</a:t>
            </a:r>
            <a:endParaRPr lang="en-US" dirty="0"/>
          </a:p>
          <a:p>
            <a:endParaRPr lang="en-US" dirty="0"/>
          </a:p>
          <a:p>
            <a:r>
              <a:rPr lang="en-US" dirty="0"/>
              <a:t>Future advances using </a:t>
            </a:r>
            <a:r>
              <a:rPr lang="en-US" dirty="0" err="1"/>
              <a:t>MagLev</a:t>
            </a:r>
            <a:r>
              <a:rPr lang="en-US" dirty="0"/>
              <a:t> technology</a:t>
            </a:r>
          </a:p>
          <a:p>
            <a:endParaRPr lang="en-US" dirty="0"/>
          </a:p>
          <a:p>
            <a:r>
              <a:rPr lang="en-US" dirty="0">
                <a:hlinkClick r:id="rId3"/>
              </a:rPr>
              <a:t>https://twitter.com/i/status/1909539308069175678</a:t>
            </a:r>
            <a:endParaRPr lang="en-US" dirty="0"/>
          </a:p>
          <a:p>
            <a:endParaRPr lang="en-US" dirty="0"/>
          </a:p>
          <a:p>
            <a:endParaRPr lang="en-US" dirty="0"/>
          </a:p>
        </p:txBody>
      </p:sp>
      <p:pic>
        <p:nvPicPr>
          <p:cNvPr id="7" name="Picture 6">
            <a:extLst>
              <a:ext uri="{FF2B5EF4-FFF2-40B4-BE49-F238E27FC236}">
                <a16:creationId xmlns:a16="http://schemas.microsoft.com/office/drawing/2014/main" id="{37B7428F-F7C9-6801-33DA-E9367C935D10}"/>
              </a:ext>
            </a:extLst>
          </p:cNvPr>
          <p:cNvPicPr>
            <a:picLocks noChangeAspect="1"/>
          </p:cNvPicPr>
          <p:nvPr/>
        </p:nvPicPr>
        <p:blipFill>
          <a:blip r:embed="rId4"/>
          <a:stretch>
            <a:fillRect/>
          </a:stretch>
        </p:blipFill>
        <p:spPr>
          <a:xfrm>
            <a:off x="6173239" y="500896"/>
            <a:ext cx="5654220" cy="1984852"/>
          </a:xfrm>
          <a:prstGeom prst="rect">
            <a:avLst/>
          </a:prstGeom>
        </p:spPr>
      </p:pic>
      <p:pic>
        <p:nvPicPr>
          <p:cNvPr id="10" name="Picture 9">
            <a:extLst>
              <a:ext uri="{FF2B5EF4-FFF2-40B4-BE49-F238E27FC236}">
                <a16:creationId xmlns:a16="http://schemas.microsoft.com/office/drawing/2014/main" id="{EAF259EC-25E5-EF24-D26E-93EBED0D0077}"/>
              </a:ext>
            </a:extLst>
          </p:cNvPr>
          <p:cNvPicPr>
            <a:picLocks noChangeAspect="1"/>
          </p:cNvPicPr>
          <p:nvPr/>
        </p:nvPicPr>
        <p:blipFill>
          <a:blip r:embed="rId5"/>
          <a:stretch>
            <a:fillRect/>
          </a:stretch>
        </p:blipFill>
        <p:spPr>
          <a:xfrm>
            <a:off x="6371359" y="3219602"/>
            <a:ext cx="5012185" cy="2862321"/>
          </a:xfrm>
          <a:prstGeom prst="rect">
            <a:avLst/>
          </a:prstGeom>
        </p:spPr>
      </p:pic>
      <p:pic>
        <p:nvPicPr>
          <p:cNvPr id="13" name="Picture 12">
            <a:extLst>
              <a:ext uri="{FF2B5EF4-FFF2-40B4-BE49-F238E27FC236}">
                <a16:creationId xmlns:a16="http://schemas.microsoft.com/office/drawing/2014/main" id="{6A25242D-7094-AA2E-178A-66BC3F4FBAED}"/>
              </a:ext>
            </a:extLst>
          </p:cNvPr>
          <p:cNvPicPr>
            <a:picLocks noChangeAspect="1"/>
          </p:cNvPicPr>
          <p:nvPr/>
        </p:nvPicPr>
        <p:blipFill>
          <a:blip r:embed="rId6"/>
          <a:stretch>
            <a:fillRect/>
          </a:stretch>
        </p:blipFill>
        <p:spPr>
          <a:xfrm>
            <a:off x="951722" y="3311570"/>
            <a:ext cx="4428079" cy="2678384"/>
          </a:xfrm>
          <a:prstGeom prst="rect">
            <a:avLst/>
          </a:prstGeom>
        </p:spPr>
      </p:pic>
    </p:spTree>
    <p:extLst>
      <p:ext uri="{BB962C8B-B14F-4D97-AF65-F5344CB8AC3E}">
        <p14:creationId xmlns:p14="http://schemas.microsoft.com/office/powerpoint/2010/main" val="28629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d/dc/JR_Maglev-Lev.png">
            <a:extLst>
              <a:ext uri="{FF2B5EF4-FFF2-40B4-BE49-F238E27FC236}">
                <a16:creationId xmlns:a16="http://schemas.microsoft.com/office/drawing/2014/main" id="{594F7DB5-0CE1-422A-A480-25DD5E2220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17975" y="2660812"/>
            <a:ext cx="6858000" cy="4111625"/>
          </a:xfrm>
          <a:prstGeom prst="rect">
            <a:avLst/>
          </a:prstGeom>
          <a:noFill/>
          <a:ln>
            <a:noFill/>
          </a:ln>
        </p:spPr>
      </p:pic>
      <p:pic>
        <p:nvPicPr>
          <p:cNvPr id="2" name="Picture 1" descr="https://propelsteps.files.wordpress.com/2015/04/mag-lev-diagram.gif?w=585">
            <a:extLst>
              <a:ext uri="{FF2B5EF4-FFF2-40B4-BE49-F238E27FC236}">
                <a16:creationId xmlns:a16="http://schemas.microsoft.com/office/drawing/2014/main" id="{0C5F1DEE-BEDE-4E9B-B384-8F19B5D5FF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3412" y="348375"/>
            <a:ext cx="6112621" cy="2977988"/>
          </a:xfrm>
          <a:prstGeom prst="rect">
            <a:avLst/>
          </a:prstGeom>
          <a:noFill/>
          <a:ln>
            <a:noFill/>
          </a:ln>
        </p:spPr>
      </p:pic>
    </p:spTree>
    <p:extLst>
      <p:ext uri="{BB962C8B-B14F-4D97-AF65-F5344CB8AC3E}">
        <p14:creationId xmlns:p14="http://schemas.microsoft.com/office/powerpoint/2010/main" val="356713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BCEF1-197E-430B-87BA-3DE0E1C4BAC1}"/>
              </a:ext>
            </a:extLst>
          </p:cNvPr>
          <p:cNvSpPr/>
          <p:nvPr/>
        </p:nvSpPr>
        <p:spPr>
          <a:xfrm>
            <a:off x="590025" y="886217"/>
            <a:ext cx="11011949" cy="2031325"/>
          </a:xfrm>
          <a:prstGeom prst="rect">
            <a:avLst/>
          </a:prstGeom>
        </p:spPr>
        <p:txBody>
          <a:bodyPr wrap="square">
            <a:spAutoFit/>
          </a:bodyPr>
          <a:lstStyle/>
          <a:p>
            <a:pPr algn="ct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3</a:t>
            </a:r>
            <a:r>
              <a:rPr lang="en-US" b="1" baseline="30000" dirty="0">
                <a:solidFill>
                  <a:srgbClr val="000000"/>
                </a:solidFill>
                <a:latin typeface="Arial" panose="020B0604020202020204" pitchFamily="34" charset="0"/>
                <a:ea typeface="MS Mincho" panose="02020609040205080304" pitchFamily="49" charset="-128"/>
                <a:cs typeface="Arial" panose="020B0604020202020204" pitchFamily="34" charset="0"/>
              </a:rPr>
              <a:t>rd</a:t>
            </a: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 Grade Physical Sciences (PS)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The PS performance expectations in third grade </a:t>
            </a:r>
            <a:r>
              <a:rPr lang="en-US" dirty="0">
                <a:latin typeface="Arial" panose="020B0604020202020204" pitchFamily="34" charset="0"/>
                <a:ea typeface="MS Mincho" panose="02020609040205080304" pitchFamily="49" charset="-128"/>
                <a:cs typeface="Arial" panose="020B0604020202020204" pitchFamily="34" charset="0"/>
              </a:rPr>
              <a:t>help students formulate answers to the questions,</a:t>
            </a: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 “How do equal and unequal forces on an object affect the object?” and “How can magnets be used?” Students determine the effects of balanced and unbalanced forces on the motion of an object and the cause and effect relationships of electric or magnetic interactions between two objects not in contact with each other. Students are then able to apply their understanding of magnetic interactions to define a simple design problem that can be solved with magnets.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69BD4C5-FCCF-4782-8300-93AA4C6F1937}"/>
              </a:ext>
            </a:extLst>
          </p:cNvPr>
          <p:cNvSpPr/>
          <p:nvPr/>
        </p:nvSpPr>
        <p:spPr>
          <a:xfrm>
            <a:off x="900418" y="3516733"/>
            <a:ext cx="10164660" cy="646331"/>
          </a:xfrm>
          <a:prstGeom prst="rect">
            <a:avLst/>
          </a:prstGeom>
        </p:spPr>
        <p:txBody>
          <a:bodyPr wrap="square">
            <a:spAutoFit/>
          </a:bodyPr>
          <a:lstStyle/>
          <a:p>
            <a:pPr>
              <a:tabLst>
                <a:tab pos="502920" algn="l"/>
              </a:tabLst>
            </a:pPr>
            <a:r>
              <a:rPr lang="en-US" b="1" dirty="0">
                <a:latin typeface="Arial" panose="020B0604020202020204" pitchFamily="34" charset="0"/>
                <a:ea typeface="Calibri" panose="020F0502020204030204" pitchFamily="34" charset="0"/>
                <a:cs typeface="Arial" panose="020B0604020202020204" pitchFamily="34" charset="0"/>
              </a:rPr>
              <a:t>3-PS2-3 - Ask questions to determine cause and effect relationships of electric or magnetic interactions between two</a:t>
            </a:r>
            <a:r>
              <a:rPr lang="en-US" b="1" dirty="0">
                <a:latin typeface="Arial" panose="020B0604020202020204" pitchFamily="34" charset="0"/>
                <a:ea typeface="Calibri" panose="020F0502020204030204" pitchFamily="34" charset="0"/>
              </a:rPr>
              <a:t> objects not in contact with each other. </a:t>
            </a:r>
            <a:endParaRPr lang="en-US" dirty="0"/>
          </a:p>
        </p:txBody>
      </p:sp>
      <p:sp>
        <p:nvSpPr>
          <p:cNvPr id="6" name="Rectangle 5">
            <a:extLst>
              <a:ext uri="{FF2B5EF4-FFF2-40B4-BE49-F238E27FC236}">
                <a16:creationId xmlns:a16="http://schemas.microsoft.com/office/drawing/2014/main" id="{3879BA06-4253-4251-9FBA-2B9346E0D947}"/>
              </a:ext>
            </a:extLst>
          </p:cNvPr>
          <p:cNvSpPr/>
          <p:nvPr/>
        </p:nvSpPr>
        <p:spPr>
          <a:xfrm>
            <a:off x="900418" y="4409268"/>
            <a:ext cx="10332440" cy="646331"/>
          </a:xfrm>
          <a:prstGeom prst="rect">
            <a:avLst/>
          </a:prstGeom>
        </p:spPr>
        <p:txBody>
          <a:bodyPr wrap="square">
            <a:spAutoFit/>
          </a:bodyPr>
          <a:lstStyle/>
          <a:p>
            <a:pPr>
              <a:tabLst>
                <a:tab pos="502920" algn="l"/>
              </a:tabLst>
            </a:pPr>
            <a:r>
              <a:rPr lang="en-US" b="1" dirty="0">
                <a:latin typeface="Arial" panose="020B0604020202020204" pitchFamily="34" charset="0"/>
                <a:ea typeface="Calibri" panose="020F0502020204030204" pitchFamily="34" charset="0"/>
                <a:cs typeface="Arial" panose="020B0604020202020204" pitchFamily="34" charset="0"/>
              </a:rPr>
              <a:t>3-PS2-4 - Define a simple design problem that can be solved by applying scientific ideas about magnets.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31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E9620F-4F1E-4F59-A74F-B059052424E3}"/>
              </a:ext>
            </a:extLst>
          </p:cNvPr>
          <p:cNvSpPr/>
          <p:nvPr/>
        </p:nvSpPr>
        <p:spPr>
          <a:xfrm>
            <a:off x="799750" y="441439"/>
            <a:ext cx="10835780" cy="3570208"/>
          </a:xfrm>
          <a:prstGeom prst="rect">
            <a:avLst/>
          </a:prstGeom>
        </p:spPr>
        <p:txBody>
          <a:bodyPr wrap="square">
            <a:spAutoFit/>
          </a:bodyPr>
          <a:lstStyle/>
          <a:p>
            <a:pPr algn="ct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Science and Engineering Practices</a:t>
            </a:r>
          </a:p>
          <a:p>
            <a:pPr algn="ct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Students are expected to demonstrate grade-appropriate proficiency in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asking questions and defining problems,</a:t>
            </a: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developing and using models,</a:t>
            </a: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planning and carrying out investigations,</a:t>
            </a: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analyzing and interpreting data, </a:t>
            </a: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constructing explanations and designing solutions, </a:t>
            </a: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engaging in argument from evidence, and </a:t>
            </a: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obtaining, evaluating, and communicating information. </a:t>
            </a: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Students are expected to use these science and engineering practices to demonstrate understanding of the disciplinary core ideas.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6C24766-F7F2-4CE7-BF8B-A5D5BC729BF5}"/>
              </a:ext>
            </a:extLst>
          </p:cNvPr>
          <p:cNvSpPr/>
          <p:nvPr/>
        </p:nvSpPr>
        <p:spPr>
          <a:xfrm>
            <a:off x="464190" y="4226293"/>
            <a:ext cx="10835780" cy="663580"/>
          </a:xfrm>
          <a:prstGeom prst="rect">
            <a:avLst/>
          </a:prstGeom>
        </p:spPr>
        <p:txBody>
          <a:bodyPr wrap="square">
            <a:spAutoFit/>
          </a:bodyPr>
          <a:lstStyle/>
          <a:p>
            <a:pPr>
              <a:lnSpc>
                <a:spcPct val="107000"/>
              </a:lnSpc>
            </a:pPr>
            <a:r>
              <a:rPr lang="en-US" b="1" dirty="0">
                <a:latin typeface="Arial" panose="020B0604020202020204" pitchFamily="34" charset="0"/>
                <a:ea typeface="Calibri" panose="020F0502020204030204" pitchFamily="34" charset="0"/>
                <a:cs typeface="Arial" panose="020B0604020202020204" pitchFamily="34" charset="0"/>
              </a:rPr>
              <a:t>Standards for Technological and Engineering Literacy: The Role of Technology and Engineering in STEM Education</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466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ABA10C-8EFF-4D06-88E2-72D29E02FB67}"/>
              </a:ext>
            </a:extLst>
          </p:cNvPr>
          <p:cNvSpPr/>
          <p:nvPr/>
        </p:nvSpPr>
        <p:spPr>
          <a:xfrm>
            <a:off x="178964" y="659552"/>
            <a:ext cx="10835780" cy="2308324"/>
          </a:xfrm>
          <a:prstGeom prst="rect">
            <a:avLst/>
          </a:prstGeom>
        </p:spPr>
        <p:txBody>
          <a:bodyPr wrap="square">
            <a:spAutoFit/>
          </a:bodyPr>
          <a:lstStyle/>
          <a:p>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Mathematics</a:t>
            </a:r>
          </a:p>
          <a:p>
            <a:endParaRPr lang="en-US"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Classroom Store – </a:t>
            </a: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keeping a budget - counting money</a:t>
            </a:r>
          </a:p>
          <a:p>
            <a:pPr marL="285750" indent="-285750">
              <a:buFont typeface="Arial" panose="020B0604020202020204" pitchFamily="34" charset="0"/>
              <a:buChar char="•"/>
            </a:pP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Train schedules and keeping time</a:t>
            </a:r>
          </a:p>
          <a:p>
            <a:pPr marL="285750" indent="-285750">
              <a:buFont typeface="Arial" panose="020B0604020202020204" pitchFamily="34" charset="0"/>
              <a:buChar char="•"/>
            </a:pP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Collecting, displaying, and using data - graphing</a:t>
            </a:r>
          </a:p>
          <a:p>
            <a:pPr marL="285750" indent="-285750">
              <a:buFont typeface="Arial" panose="020B0604020202020204" pitchFamily="34" charset="0"/>
              <a:buChar char="•"/>
            </a:pPr>
            <a:r>
              <a:rPr lang="en-US"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Recognizing </a:t>
            </a: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patterns</a:t>
            </a:r>
          </a:p>
          <a:p>
            <a:pPr marL="285750" indent="-285750">
              <a:buFont typeface="Arial" panose="020B0604020202020204" pitchFamily="34" charset="0"/>
              <a:buChar char="•"/>
            </a:pPr>
            <a:r>
              <a:rPr lang="en-US" b="1" dirty="0">
                <a:solidFill>
                  <a:srgbClr val="000000"/>
                </a:solidFill>
                <a:latin typeface="Arial" panose="020B0604020202020204" pitchFamily="34" charset="0"/>
                <a:ea typeface="MS Mincho" panose="02020609040205080304" pitchFamily="49" charset="-128"/>
                <a:cs typeface="Arial" panose="020B0604020202020204" pitchFamily="34" charset="0"/>
              </a:rPr>
              <a:t>Solving word problems related to materials and trains </a:t>
            </a:r>
          </a:p>
          <a:p>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46FEF92-825E-4F88-8746-2E384E4588F3}"/>
              </a:ext>
            </a:extLst>
          </p:cNvPr>
          <p:cNvPicPr>
            <a:picLocks noChangeAspect="1"/>
          </p:cNvPicPr>
          <p:nvPr/>
        </p:nvPicPr>
        <p:blipFill>
          <a:blip r:embed="rId2"/>
          <a:stretch>
            <a:fillRect/>
          </a:stretch>
        </p:blipFill>
        <p:spPr>
          <a:xfrm>
            <a:off x="6983568" y="788436"/>
            <a:ext cx="4700784" cy="5281127"/>
          </a:xfrm>
          <a:prstGeom prst="rect">
            <a:avLst/>
          </a:prstGeom>
        </p:spPr>
      </p:pic>
    </p:spTree>
    <p:extLst>
      <p:ext uri="{BB962C8B-B14F-4D97-AF65-F5344CB8AC3E}">
        <p14:creationId xmlns:p14="http://schemas.microsoft.com/office/powerpoint/2010/main" val="194623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499</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Moving Along the Tracks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Along the Tracks</dc:title>
  <dc:creator>Vinson R. Carter</dc:creator>
  <cp:lastModifiedBy>Vinson R Carter</cp:lastModifiedBy>
  <cp:revision>5</cp:revision>
  <dcterms:created xsi:type="dcterms:W3CDTF">2021-04-01T13:26:37Z</dcterms:created>
  <dcterms:modified xsi:type="dcterms:W3CDTF">2025-04-16T16:22:48Z</dcterms:modified>
</cp:coreProperties>
</file>