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64" r:id="rId2"/>
    <p:sldId id="256" r:id="rId3"/>
    <p:sldId id="265" r:id="rId4"/>
    <p:sldId id="266" r:id="rId5"/>
    <p:sldId id="259" r:id="rId6"/>
    <p:sldId id="267" r:id="rId7"/>
    <p:sldId id="258" r:id="rId8"/>
    <p:sldId id="260" r:id="rId9"/>
    <p:sldId id="261" r:id="rId10"/>
    <p:sldId id="268"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5" d="100"/>
          <a:sy n="105" d="100"/>
        </p:scale>
        <p:origin x="1794"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6B9707F-99B8-4622-9C34-9345ABA7C687}" type="datetimeFigureOut">
              <a:rPr lang="en-US" smtClean="0"/>
              <a:t>8/18/2025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6356AD1-3862-4A70-94BF-BEBFEE19AE4A}" type="slidenum">
              <a:rPr lang="en-US" smtClean="0"/>
              <a:t>‹#›</a:t>
            </a:fld>
            <a:endParaRPr lang="en-US"/>
          </a:p>
        </p:txBody>
      </p:sp>
    </p:spTree>
    <p:extLst>
      <p:ext uri="{BB962C8B-B14F-4D97-AF65-F5344CB8AC3E}">
        <p14:creationId xmlns:p14="http://schemas.microsoft.com/office/powerpoint/2010/main" val="16198267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B2F5A1F-9F2C-4AEB-8E95-E6E850523640}" type="datetimeFigureOut">
              <a:rPr lang="en-US" smtClean="0"/>
              <a:t>8/18/2025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004A9B-E55D-40AB-82BB-A6A3286631E7}" type="slidenum">
              <a:rPr lang="en-US" smtClean="0"/>
              <a:t>‹#›</a:t>
            </a:fld>
            <a:endParaRPr lang="en-US"/>
          </a:p>
        </p:txBody>
      </p:sp>
    </p:spTree>
    <p:extLst>
      <p:ext uri="{BB962C8B-B14F-4D97-AF65-F5344CB8AC3E}">
        <p14:creationId xmlns:p14="http://schemas.microsoft.com/office/powerpoint/2010/main" val="6018025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B2F5A1F-9F2C-4AEB-8E95-E6E850523640}" type="datetimeFigureOut">
              <a:rPr lang="en-US" smtClean="0"/>
              <a:t>8/18/2025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004A9B-E55D-40AB-82BB-A6A3286631E7}" type="slidenum">
              <a:rPr lang="en-US" smtClean="0"/>
              <a:t>‹#›</a:t>
            </a:fld>
            <a:endParaRPr lang="en-US"/>
          </a:p>
        </p:txBody>
      </p:sp>
    </p:spTree>
    <p:extLst>
      <p:ext uri="{BB962C8B-B14F-4D97-AF65-F5344CB8AC3E}">
        <p14:creationId xmlns:p14="http://schemas.microsoft.com/office/powerpoint/2010/main" val="1590076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B2F5A1F-9F2C-4AEB-8E95-E6E850523640}" type="datetimeFigureOut">
              <a:rPr lang="en-US" smtClean="0"/>
              <a:t>8/18/2025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004A9B-E55D-40AB-82BB-A6A3286631E7}" type="slidenum">
              <a:rPr lang="en-US" smtClean="0"/>
              <a:t>‹#›</a:t>
            </a:fld>
            <a:endParaRPr lang="en-US"/>
          </a:p>
        </p:txBody>
      </p:sp>
    </p:spTree>
    <p:extLst>
      <p:ext uri="{BB962C8B-B14F-4D97-AF65-F5344CB8AC3E}">
        <p14:creationId xmlns:p14="http://schemas.microsoft.com/office/powerpoint/2010/main" val="16562532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B2F5A1F-9F2C-4AEB-8E95-E6E850523640}" type="datetimeFigureOut">
              <a:rPr lang="en-US" smtClean="0"/>
              <a:t>8/18/2025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004A9B-E55D-40AB-82BB-A6A3286631E7}" type="slidenum">
              <a:rPr lang="en-US" smtClean="0"/>
              <a:t>‹#›</a:t>
            </a:fld>
            <a:endParaRPr lang="en-US"/>
          </a:p>
        </p:txBody>
      </p:sp>
    </p:spTree>
    <p:extLst>
      <p:ext uri="{BB962C8B-B14F-4D97-AF65-F5344CB8AC3E}">
        <p14:creationId xmlns:p14="http://schemas.microsoft.com/office/powerpoint/2010/main" val="12991866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B2F5A1F-9F2C-4AEB-8E95-E6E850523640}" type="datetimeFigureOut">
              <a:rPr lang="en-US" smtClean="0"/>
              <a:t>8/18/2025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004A9B-E55D-40AB-82BB-A6A3286631E7}" type="slidenum">
              <a:rPr lang="en-US" smtClean="0"/>
              <a:t>‹#›</a:t>
            </a:fld>
            <a:endParaRPr lang="en-US"/>
          </a:p>
        </p:txBody>
      </p:sp>
    </p:spTree>
    <p:extLst>
      <p:ext uri="{BB962C8B-B14F-4D97-AF65-F5344CB8AC3E}">
        <p14:creationId xmlns:p14="http://schemas.microsoft.com/office/powerpoint/2010/main" val="23486876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B2F5A1F-9F2C-4AEB-8E95-E6E850523640}" type="datetimeFigureOut">
              <a:rPr lang="en-US" smtClean="0"/>
              <a:t>8/18/2025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8004A9B-E55D-40AB-82BB-A6A3286631E7}" type="slidenum">
              <a:rPr lang="en-US" smtClean="0"/>
              <a:t>‹#›</a:t>
            </a:fld>
            <a:endParaRPr lang="en-US"/>
          </a:p>
        </p:txBody>
      </p:sp>
    </p:spTree>
    <p:extLst>
      <p:ext uri="{BB962C8B-B14F-4D97-AF65-F5344CB8AC3E}">
        <p14:creationId xmlns:p14="http://schemas.microsoft.com/office/powerpoint/2010/main" val="8187856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B2F5A1F-9F2C-4AEB-8E95-E6E850523640}" type="datetimeFigureOut">
              <a:rPr lang="en-US" smtClean="0"/>
              <a:t>8/18/2025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8004A9B-E55D-40AB-82BB-A6A3286631E7}" type="slidenum">
              <a:rPr lang="en-US" smtClean="0"/>
              <a:t>‹#›</a:t>
            </a:fld>
            <a:endParaRPr lang="en-US"/>
          </a:p>
        </p:txBody>
      </p:sp>
    </p:spTree>
    <p:extLst>
      <p:ext uri="{BB962C8B-B14F-4D97-AF65-F5344CB8AC3E}">
        <p14:creationId xmlns:p14="http://schemas.microsoft.com/office/powerpoint/2010/main" val="23663357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B2F5A1F-9F2C-4AEB-8E95-E6E850523640}" type="datetimeFigureOut">
              <a:rPr lang="en-US" smtClean="0"/>
              <a:t>8/18/2025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8004A9B-E55D-40AB-82BB-A6A3286631E7}" type="slidenum">
              <a:rPr lang="en-US" smtClean="0"/>
              <a:t>‹#›</a:t>
            </a:fld>
            <a:endParaRPr lang="en-US"/>
          </a:p>
        </p:txBody>
      </p:sp>
    </p:spTree>
    <p:extLst>
      <p:ext uri="{BB962C8B-B14F-4D97-AF65-F5344CB8AC3E}">
        <p14:creationId xmlns:p14="http://schemas.microsoft.com/office/powerpoint/2010/main" val="3186503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B2F5A1F-9F2C-4AEB-8E95-E6E850523640}" type="datetimeFigureOut">
              <a:rPr lang="en-US" smtClean="0"/>
              <a:t>8/18/2025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8004A9B-E55D-40AB-82BB-A6A3286631E7}" type="slidenum">
              <a:rPr lang="en-US" smtClean="0"/>
              <a:t>‹#›</a:t>
            </a:fld>
            <a:endParaRPr lang="en-US"/>
          </a:p>
        </p:txBody>
      </p:sp>
    </p:spTree>
    <p:extLst>
      <p:ext uri="{BB962C8B-B14F-4D97-AF65-F5344CB8AC3E}">
        <p14:creationId xmlns:p14="http://schemas.microsoft.com/office/powerpoint/2010/main" val="21377861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B2F5A1F-9F2C-4AEB-8E95-E6E850523640}" type="datetimeFigureOut">
              <a:rPr lang="en-US" smtClean="0"/>
              <a:t>8/18/2025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8004A9B-E55D-40AB-82BB-A6A3286631E7}" type="slidenum">
              <a:rPr lang="en-US" smtClean="0"/>
              <a:t>‹#›</a:t>
            </a:fld>
            <a:endParaRPr lang="en-US"/>
          </a:p>
        </p:txBody>
      </p:sp>
    </p:spTree>
    <p:extLst>
      <p:ext uri="{BB962C8B-B14F-4D97-AF65-F5344CB8AC3E}">
        <p14:creationId xmlns:p14="http://schemas.microsoft.com/office/powerpoint/2010/main" val="30434515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B2F5A1F-9F2C-4AEB-8E95-E6E850523640}" type="datetimeFigureOut">
              <a:rPr lang="en-US" smtClean="0"/>
              <a:t>8/18/2025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8004A9B-E55D-40AB-82BB-A6A3286631E7}" type="slidenum">
              <a:rPr lang="en-US" smtClean="0"/>
              <a:t>‹#›</a:t>
            </a:fld>
            <a:endParaRPr lang="en-US"/>
          </a:p>
        </p:txBody>
      </p:sp>
    </p:spTree>
    <p:extLst>
      <p:ext uri="{BB962C8B-B14F-4D97-AF65-F5344CB8AC3E}">
        <p14:creationId xmlns:p14="http://schemas.microsoft.com/office/powerpoint/2010/main" val="38664223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B2F5A1F-9F2C-4AEB-8E95-E6E850523640}" type="datetimeFigureOut">
              <a:rPr lang="en-US" smtClean="0"/>
              <a:t>8/18/2025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8004A9B-E55D-40AB-82BB-A6A3286631E7}" type="slidenum">
              <a:rPr lang="en-US" smtClean="0"/>
              <a:t>‹#›</a:t>
            </a:fld>
            <a:endParaRPr lang="en-US"/>
          </a:p>
        </p:txBody>
      </p:sp>
    </p:spTree>
    <p:extLst>
      <p:ext uri="{BB962C8B-B14F-4D97-AF65-F5344CB8AC3E}">
        <p14:creationId xmlns:p14="http://schemas.microsoft.com/office/powerpoint/2010/main" val="41931417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mailto:rwallis@sdale.org" TargetMode="External"/><Relationship Id="rId2" Type="http://schemas.openxmlformats.org/officeDocument/2006/relationships/hyperlink" Target="mailto:ecook@sdale.org" TargetMode="External"/><Relationship Id="rId1" Type="http://schemas.openxmlformats.org/officeDocument/2006/relationships/slideLayout" Target="../slideLayouts/slideLayout7.xml"/><Relationship Id="rId6" Type="http://schemas.openxmlformats.org/officeDocument/2006/relationships/hyperlink" Target="https://www.multisim.com/pricing/" TargetMode="External"/><Relationship Id="rId5" Type="http://schemas.openxmlformats.org/officeDocument/2006/relationships/hyperlink" Target="https://www.vexrobotics.com/iq/downloads" TargetMode="External"/><Relationship Id="rId4" Type="http://schemas.openxmlformats.org/officeDocument/2006/relationships/hyperlink" Target="https://www.coreldraw.com/en/licensing/education/" TargetMode="External"/></Relationships>
</file>

<file path=ppt/slides/_rels/slide2.xml.rels><?xml version="1.0" encoding="UTF-8" standalone="yes"?>
<Relationships xmlns="http://schemas.openxmlformats.org/package/2006/relationships"><Relationship Id="rId2" Type="http://schemas.openxmlformats.org/officeDocument/2006/relationships/hyperlink" Target="http://test.uark.edu/" TargetMode="Externa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8610600" cy="1143000"/>
          </a:xfrm>
        </p:spPr>
        <p:txBody>
          <a:bodyPr>
            <a:normAutofit fontScale="90000"/>
          </a:bodyPr>
          <a:lstStyle/>
          <a:p>
            <a:pPr algn="l"/>
            <a:r>
              <a:rPr lang="en-US" b="1" dirty="0"/>
              <a:t>TEED 41003</a:t>
            </a:r>
            <a:br>
              <a:rPr lang="en-US" b="1" dirty="0"/>
            </a:br>
            <a:r>
              <a:rPr lang="en-US" sz="3100" dirty="0"/>
              <a:t>Engineering Design for Technology Education: Capstone</a:t>
            </a:r>
            <a:endParaRPr lang="en-US" sz="3100" b="1" dirty="0"/>
          </a:p>
        </p:txBody>
      </p:sp>
      <p:sp>
        <p:nvSpPr>
          <p:cNvPr id="3" name="Content Placeholder 2"/>
          <p:cNvSpPr>
            <a:spLocks noGrp="1"/>
          </p:cNvSpPr>
          <p:nvPr>
            <p:ph idx="1"/>
          </p:nvPr>
        </p:nvSpPr>
        <p:spPr/>
        <p:txBody>
          <a:bodyPr>
            <a:normAutofit lnSpcReduction="10000"/>
          </a:bodyPr>
          <a:lstStyle/>
          <a:p>
            <a:r>
              <a:rPr lang="en-US" dirty="0"/>
              <a:t>The Capstone experience is typically completed by senior students within the TEED major and is designed to elicit opportunities for educational reflection and synthesis of knowledge and skills as well as preparation for student teaching.</a:t>
            </a:r>
          </a:p>
          <a:p>
            <a:r>
              <a:rPr lang="en-US" dirty="0"/>
              <a:t>Analysis of engineering design, focus on design processes, physical and computer modeling, &amp; materials processing.</a:t>
            </a:r>
          </a:p>
          <a:p>
            <a:endParaRPr lang="en-US" dirty="0"/>
          </a:p>
          <a:p>
            <a:endParaRPr lang="en-US" dirty="0"/>
          </a:p>
        </p:txBody>
      </p:sp>
    </p:spTree>
    <p:extLst>
      <p:ext uri="{BB962C8B-B14F-4D97-AF65-F5344CB8AC3E}">
        <p14:creationId xmlns:p14="http://schemas.microsoft.com/office/powerpoint/2010/main" val="22453561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7B604A6-39EF-5BA9-2D7C-028650565201}"/>
              </a:ext>
            </a:extLst>
          </p:cNvPr>
          <p:cNvSpPr/>
          <p:nvPr/>
        </p:nvSpPr>
        <p:spPr>
          <a:xfrm>
            <a:off x="457200" y="228600"/>
            <a:ext cx="8440554" cy="6340197"/>
          </a:xfrm>
          <a:prstGeom prst="rect">
            <a:avLst/>
          </a:prstGeom>
        </p:spPr>
        <p:txBody>
          <a:bodyPr wrap="square">
            <a:spAutoFit/>
          </a:bodyPr>
          <a:lstStyle/>
          <a:p>
            <a:r>
              <a:rPr lang="en-US" sz="1400" b="1" dirty="0"/>
              <a:t>Placements – </a:t>
            </a:r>
          </a:p>
          <a:p>
            <a:endParaRPr lang="en-US" sz="1400" b="1" dirty="0"/>
          </a:p>
          <a:p>
            <a:r>
              <a:rPr lang="en-US" sz="1400" b="1" dirty="0"/>
              <a:t>Caleb – Don Tyson School of Innovation – Emily Cook – </a:t>
            </a:r>
            <a:r>
              <a:rPr lang="en-US" sz="1400" b="1" dirty="0">
                <a:hlinkClick r:id="rId2"/>
              </a:rPr>
              <a:t>ecook@sdale.org</a:t>
            </a:r>
            <a:endParaRPr lang="en-US" sz="1400" b="1" dirty="0"/>
          </a:p>
          <a:p>
            <a:endParaRPr lang="en-US" sz="1400" b="1" dirty="0"/>
          </a:p>
          <a:p>
            <a:r>
              <a:rPr lang="en-US" sz="1400" b="1" dirty="0"/>
              <a:t>Dawson – Springdale High School – Rebecca Wallis – </a:t>
            </a:r>
            <a:r>
              <a:rPr lang="en-US" sz="1400" b="1" dirty="0">
                <a:hlinkClick r:id="rId3"/>
              </a:rPr>
              <a:t>rwallis@sdale.org</a:t>
            </a:r>
            <a:endParaRPr lang="en-US" sz="1400" b="1" dirty="0"/>
          </a:p>
          <a:p>
            <a:endParaRPr lang="en-US" sz="1400" b="1" dirty="0"/>
          </a:p>
          <a:p>
            <a:r>
              <a:rPr lang="en-US" sz="1400" b="1" dirty="0"/>
              <a:t>Over the next two weeks – send an introduction email and make a visit to the school – gather information.</a:t>
            </a:r>
          </a:p>
          <a:p>
            <a:endParaRPr lang="en-US" sz="1400" b="1" dirty="0"/>
          </a:p>
          <a:p>
            <a:r>
              <a:rPr lang="en-US" sz="1400" b="1" dirty="0"/>
              <a:t>For Example – </a:t>
            </a:r>
          </a:p>
          <a:p>
            <a:endParaRPr lang="en-US" sz="1400" b="1" dirty="0"/>
          </a:p>
          <a:p>
            <a:r>
              <a:rPr lang="en-US" sz="1400" b="1" dirty="0"/>
              <a:t>Mrs. Wallis </a:t>
            </a:r>
          </a:p>
          <a:p>
            <a:endParaRPr lang="en-US" sz="1400" dirty="0"/>
          </a:p>
          <a:p>
            <a:r>
              <a:rPr lang="en-US" sz="1400" b="1" dirty="0"/>
              <a:t>Class schedule </a:t>
            </a:r>
            <a:r>
              <a:rPr lang="en-US" sz="1400" dirty="0"/>
              <a:t>– Fall and Spring – frameworks/standards needed</a:t>
            </a:r>
          </a:p>
          <a:p>
            <a:r>
              <a:rPr lang="en-US" sz="1400" dirty="0"/>
              <a:t> </a:t>
            </a:r>
          </a:p>
          <a:p>
            <a:r>
              <a:rPr lang="en-US" sz="1400" b="1" dirty="0"/>
              <a:t>Software</a:t>
            </a:r>
          </a:p>
          <a:p>
            <a:pPr lvl="0"/>
            <a:r>
              <a:rPr lang="en-US" sz="1400" dirty="0"/>
              <a:t>CorelDraw – need specifics - </a:t>
            </a:r>
            <a:r>
              <a:rPr lang="en-US" sz="1400" dirty="0">
                <a:hlinkClick r:id="rId4"/>
              </a:rPr>
              <a:t>https://www.coreldraw.com/en/licensing/education/</a:t>
            </a:r>
            <a:endParaRPr lang="en-US" sz="1400" dirty="0"/>
          </a:p>
          <a:p>
            <a:pPr lvl="0"/>
            <a:r>
              <a:rPr lang="en-US" sz="1400" dirty="0"/>
              <a:t>Vex - </a:t>
            </a:r>
            <a:r>
              <a:rPr lang="en-US" sz="1400" dirty="0">
                <a:hlinkClick r:id="rId5"/>
              </a:rPr>
              <a:t>https://www.vexrobotics.com/iq/downloads</a:t>
            </a:r>
            <a:endParaRPr lang="en-US" sz="1400" dirty="0"/>
          </a:p>
          <a:p>
            <a:pPr lvl="0"/>
            <a:r>
              <a:rPr lang="en-US" sz="1400" dirty="0" err="1"/>
              <a:t>Loggerpro</a:t>
            </a:r>
            <a:r>
              <a:rPr lang="en-US" sz="1400" dirty="0"/>
              <a:t> – specifics needed</a:t>
            </a:r>
          </a:p>
          <a:p>
            <a:pPr lvl="0"/>
            <a:r>
              <a:rPr lang="en-US" sz="1400" dirty="0"/>
              <a:t>Multisim - </a:t>
            </a:r>
            <a:r>
              <a:rPr lang="en-US" sz="1400" dirty="0">
                <a:hlinkClick r:id="rId6"/>
              </a:rPr>
              <a:t>https://www.multisim.com/pricing/</a:t>
            </a:r>
            <a:endParaRPr lang="en-US" sz="1400" dirty="0"/>
          </a:p>
          <a:p>
            <a:pPr lvl="0"/>
            <a:r>
              <a:rPr lang="en-US" sz="1400" dirty="0"/>
              <a:t>VLS control panel </a:t>
            </a:r>
          </a:p>
          <a:p>
            <a:pPr lvl="0"/>
            <a:r>
              <a:rPr lang="en-US" sz="1400" dirty="0"/>
              <a:t>CAM – </a:t>
            </a:r>
            <a:r>
              <a:rPr lang="en-US" sz="1400" dirty="0" err="1"/>
              <a:t>spefics</a:t>
            </a:r>
            <a:r>
              <a:rPr lang="en-US" sz="1400" dirty="0"/>
              <a:t> needed</a:t>
            </a:r>
          </a:p>
          <a:p>
            <a:pPr lvl="0"/>
            <a:r>
              <a:rPr lang="en-US" sz="1400" dirty="0" err="1"/>
              <a:t>GoGardian</a:t>
            </a:r>
            <a:r>
              <a:rPr lang="en-US" sz="1400" dirty="0"/>
              <a:t> – this will be the school’s LMS</a:t>
            </a:r>
          </a:p>
          <a:p>
            <a:endParaRPr lang="en-US" sz="1400" dirty="0"/>
          </a:p>
          <a:p>
            <a:r>
              <a:rPr lang="en-US" sz="1400" b="1" dirty="0"/>
              <a:t>CTSO</a:t>
            </a:r>
          </a:p>
          <a:p>
            <a:pPr lvl="0"/>
            <a:r>
              <a:rPr lang="en-US" sz="1400" dirty="0"/>
              <a:t>No CTSO but they do hold big brother stem events where elementary/middle schoolers come up and do STEM with them.</a:t>
            </a:r>
          </a:p>
          <a:p>
            <a:endParaRPr lang="en-US" sz="1400" dirty="0"/>
          </a:p>
          <a:p>
            <a:r>
              <a:rPr lang="en-US" sz="1400" b="1" dirty="0"/>
              <a:t>Additional info</a:t>
            </a:r>
          </a:p>
          <a:p>
            <a:pPr lvl="0"/>
            <a:r>
              <a:rPr lang="en-US" sz="1400" dirty="0"/>
              <a:t>Currently a PLTW school but will stop using it next year</a:t>
            </a:r>
          </a:p>
        </p:txBody>
      </p:sp>
    </p:spTree>
    <p:extLst>
      <p:ext uri="{BB962C8B-B14F-4D97-AF65-F5344CB8AC3E}">
        <p14:creationId xmlns:p14="http://schemas.microsoft.com/office/powerpoint/2010/main" val="30123630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22446" y="304800"/>
            <a:ext cx="8440554" cy="4708981"/>
          </a:xfrm>
          <a:prstGeom prst="rect">
            <a:avLst/>
          </a:prstGeom>
        </p:spPr>
        <p:txBody>
          <a:bodyPr wrap="square">
            <a:spAutoFit/>
          </a:bodyPr>
          <a:lstStyle/>
          <a:p>
            <a:r>
              <a:rPr lang="en-US" sz="2400" b="1" dirty="0"/>
              <a:t>Industrial Technology (7-12) Licensure</a:t>
            </a:r>
          </a:p>
          <a:p>
            <a:endParaRPr lang="en-US" sz="2400" b="1" dirty="0"/>
          </a:p>
          <a:p>
            <a:r>
              <a:rPr lang="en-US" dirty="0"/>
              <a:t>Praxis Information - </a:t>
            </a:r>
            <a:r>
              <a:rPr lang="en-US" u="sng" dirty="0">
                <a:hlinkClick r:id="rId2"/>
              </a:rPr>
              <a:t>http://test.uark.edu/</a:t>
            </a:r>
            <a:r>
              <a:rPr lang="en-US" dirty="0"/>
              <a:t>.</a:t>
            </a:r>
          </a:p>
          <a:p>
            <a:r>
              <a:rPr lang="en-US" dirty="0"/>
              <a:t> </a:t>
            </a:r>
          </a:p>
          <a:p>
            <a:pPr lvl="0"/>
            <a:r>
              <a:rPr lang="en-US" dirty="0"/>
              <a:t>This fall you need to take the Praxis II – Subject Matter</a:t>
            </a:r>
          </a:p>
          <a:p>
            <a:pPr marL="742950" lvl="1" indent="-285750">
              <a:buFont typeface="Arial" panose="020B0604020202020204" pitchFamily="34" charset="0"/>
              <a:buChar char="•"/>
            </a:pPr>
            <a:r>
              <a:rPr lang="en-US" dirty="0"/>
              <a:t>Technology and Engineering Education - Test Code – 5053 </a:t>
            </a:r>
          </a:p>
          <a:p>
            <a:pPr marL="1200150" lvl="2" indent="-285750">
              <a:buFont typeface="Arial" panose="020B0604020202020204" pitchFamily="34" charset="0"/>
              <a:buChar char="•"/>
            </a:pPr>
            <a:r>
              <a:rPr lang="en-US" dirty="0"/>
              <a:t>Qualifying Score – 144</a:t>
            </a:r>
          </a:p>
          <a:p>
            <a:pPr marL="1200150" lvl="2" indent="-285750">
              <a:buFont typeface="Arial" panose="020B0604020202020204" pitchFamily="34" charset="0"/>
              <a:buChar char="•"/>
            </a:pPr>
            <a:endParaRPr lang="en-US" dirty="0"/>
          </a:p>
          <a:p>
            <a:pPr marL="0" lvl="1"/>
            <a:endParaRPr lang="en-US" dirty="0"/>
          </a:p>
          <a:p>
            <a:pPr marL="0" lvl="1"/>
            <a:endParaRPr lang="en-US" dirty="0"/>
          </a:p>
          <a:p>
            <a:pPr marL="0" lvl="1"/>
            <a:r>
              <a:rPr lang="en-US" dirty="0"/>
              <a:t>*Praxis II – Principles of Learning &amp; Teaching – 7-12</a:t>
            </a:r>
          </a:p>
          <a:p>
            <a:pPr marL="742950" lvl="1" indent="-285750">
              <a:buFont typeface="Arial" panose="020B0604020202020204" pitchFamily="34" charset="0"/>
              <a:buChar char="•"/>
            </a:pPr>
            <a:r>
              <a:rPr lang="en-US" dirty="0"/>
              <a:t>Test Code – 5624 </a:t>
            </a:r>
          </a:p>
          <a:p>
            <a:pPr marL="742950" lvl="1" indent="-285750">
              <a:buFont typeface="Arial" panose="020B0604020202020204" pitchFamily="34" charset="0"/>
              <a:buChar char="•"/>
            </a:pPr>
            <a:r>
              <a:rPr lang="en-US" dirty="0"/>
              <a:t>Qualifying Score – 157</a:t>
            </a:r>
          </a:p>
          <a:p>
            <a:pPr lvl="1"/>
            <a:r>
              <a:rPr lang="en-US" dirty="0"/>
              <a:t>*You will be discussing this in Dr. Deaton’s classes</a:t>
            </a:r>
          </a:p>
          <a:p>
            <a:pPr marL="0" lvl="1"/>
            <a:endParaRPr lang="en-US" dirty="0"/>
          </a:p>
          <a:p>
            <a:r>
              <a:rPr lang="en-US" dirty="0"/>
              <a:t> </a:t>
            </a:r>
          </a:p>
        </p:txBody>
      </p:sp>
    </p:spTree>
    <p:extLst>
      <p:ext uri="{BB962C8B-B14F-4D97-AF65-F5344CB8AC3E}">
        <p14:creationId xmlns:p14="http://schemas.microsoft.com/office/powerpoint/2010/main" val="17866800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txBox="1">
            <a:spLocks/>
          </p:cNvSpPr>
          <p:nvPr/>
        </p:nvSpPr>
        <p:spPr>
          <a:xfrm>
            <a:off x="361765" y="304800"/>
            <a:ext cx="3276600" cy="6553200"/>
          </a:xfrm>
          <a:prstGeom prst="rect">
            <a:avLst/>
          </a:prstGeom>
        </p:spPr>
        <p:txBody>
          <a:bodyPr vert="horz" lIns="91440" tIns="45720" rIns="91440" bIns="45720" rtlCol="0">
            <a:normAutofit fontScale="77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dirty="0"/>
              <a:t>STL  - STEL</a:t>
            </a:r>
          </a:p>
          <a:p>
            <a:r>
              <a:rPr lang="en-US" dirty="0"/>
              <a:t>CCSS </a:t>
            </a:r>
          </a:p>
          <a:p>
            <a:r>
              <a:rPr lang="en-US" dirty="0"/>
              <a:t>NGSS </a:t>
            </a:r>
          </a:p>
          <a:p>
            <a:r>
              <a:rPr lang="en-US" dirty="0"/>
              <a:t>ACE </a:t>
            </a:r>
          </a:p>
          <a:p>
            <a:r>
              <a:rPr lang="en-US" dirty="0"/>
              <a:t>ADE</a:t>
            </a:r>
          </a:p>
          <a:p>
            <a:r>
              <a:rPr lang="en-US" dirty="0"/>
              <a:t>DESE</a:t>
            </a:r>
          </a:p>
          <a:p>
            <a:r>
              <a:rPr lang="en-US" dirty="0"/>
              <a:t>DCTE</a:t>
            </a:r>
          </a:p>
          <a:p>
            <a:r>
              <a:rPr lang="en-US" dirty="0"/>
              <a:t>STEM</a:t>
            </a:r>
          </a:p>
          <a:p>
            <a:r>
              <a:rPr lang="en-US" dirty="0"/>
              <a:t>CTE</a:t>
            </a:r>
          </a:p>
          <a:p>
            <a:r>
              <a:rPr lang="en-US" dirty="0"/>
              <a:t>ITEEA </a:t>
            </a:r>
          </a:p>
          <a:p>
            <a:r>
              <a:rPr lang="en-US" dirty="0"/>
              <a:t>ACTE</a:t>
            </a:r>
          </a:p>
          <a:p>
            <a:r>
              <a:rPr lang="en-US" dirty="0"/>
              <a:t>ATEE</a:t>
            </a:r>
          </a:p>
          <a:p>
            <a:r>
              <a:rPr lang="en-US" dirty="0"/>
              <a:t>ETE</a:t>
            </a:r>
          </a:p>
          <a:p>
            <a:r>
              <a:rPr lang="en-US" dirty="0"/>
              <a:t>PLTW </a:t>
            </a:r>
          </a:p>
          <a:p>
            <a:r>
              <a:rPr lang="en-US" dirty="0"/>
              <a:t>EBD</a:t>
            </a:r>
          </a:p>
          <a:p>
            <a:r>
              <a:rPr lang="en-US" dirty="0"/>
              <a:t>EITE</a:t>
            </a:r>
          </a:p>
          <a:p>
            <a:r>
              <a:rPr lang="en-US" dirty="0"/>
              <a:t>AMI</a:t>
            </a:r>
          </a:p>
          <a:p>
            <a:endParaRPr lang="en-US" dirty="0"/>
          </a:p>
        </p:txBody>
      </p:sp>
      <p:sp>
        <p:nvSpPr>
          <p:cNvPr id="7" name="Content Placeholder 2"/>
          <p:cNvSpPr txBox="1">
            <a:spLocks/>
          </p:cNvSpPr>
          <p:nvPr/>
        </p:nvSpPr>
        <p:spPr>
          <a:xfrm>
            <a:off x="2895600" y="398646"/>
            <a:ext cx="5334000" cy="60198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en-US" dirty="0"/>
          </a:p>
        </p:txBody>
      </p:sp>
      <p:sp>
        <p:nvSpPr>
          <p:cNvPr id="8" name="TextBox 7"/>
          <p:cNvSpPr txBox="1"/>
          <p:nvPr/>
        </p:nvSpPr>
        <p:spPr>
          <a:xfrm rot="19899640">
            <a:off x="1323795" y="3762101"/>
            <a:ext cx="7956537" cy="523220"/>
          </a:xfrm>
          <a:prstGeom prst="rect">
            <a:avLst/>
          </a:prstGeom>
          <a:noFill/>
        </p:spPr>
        <p:txBody>
          <a:bodyPr wrap="none" rtlCol="0">
            <a:spAutoFit/>
          </a:bodyPr>
          <a:lstStyle/>
          <a:p>
            <a:r>
              <a:rPr lang="en-US" sz="2800" dirty="0"/>
              <a:t>The Teacher’s Pocket Guide to Acronyms in Education</a:t>
            </a:r>
          </a:p>
        </p:txBody>
      </p:sp>
      <p:sp>
        <p:nvSpPr>
          <p:cNvPr id="10" name="TextBox 9"/>
          <p:cNvSpPr txBox="1"/>
          <p:nvPr/>
        </p:nvSpPr>
        <p:spPr>
          <a:xfrm>
            <a:off x="2362200" y="2190571"/>
            <a:ext cx="3962400" cy="1200329"/>
          </a:xfrm>
          <a:prstGeom prst="rect">
            <a:avLst/>
          </a:prstGeom>
          <a:noFill/>
        </p:spPr>
        <p:txBody>
          <a:bodyPr wrap="square" rtlCol="0">
            <a:spAutoFit/>
          </a:bodyPr>
          <a:lstStyle/>
          <a:p>
            <a:r>
              <a:rPr lang="en-US" sz="7200" b="1" dirty="0"/>
              <a:t>TTPGTAIE</a:t>
            </a:r>
          </a:p>
        </p:txBody>
      </p:sp>
    </p:spTree>
    <p:extLst>
      <p:ext uri="{BB962C8B-B14F-4D97-AF65-F5344CB8AC3E}">
        <p14:creationId xmlns:p14="http://schemas.microsoft.com/office/powerpoint/2010/main" val="4101043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txBox="1">
            <a:spLocks/>
          </p:cNvSpPr>
          <p:nvPr/>
        </p:nvSpPr>
        <p:spPr>
          <a:xfrm>
            <a:off x="533400" y="381000"/>
            <a:ext cx="8458200" cy="6324600"/>
          </a:xfrm>
          <a:prstGeom prst="rect">
            <a:avLst/>
          </a:prstGeom>
        </p:spPr>
        <p:txBody>
          <a:bodyPr vert="horz" lIns="91440" tIns="45720" rIns="91440" bIns="45720" rtlCol="0">
            <a:normAutofit fontScale="700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dirty="0"/>
              <a:t>STL - Standards for Technological Literacy – revised summer 2020 as the STEL - Standards for Technological and Engineering </a:t>
            </a:r>
          </a:p>
          <a:p>
            <a:r>
              <a:rPr lang="en-US" dirty="0"/>
              <a:t>CCSS - English Language Arts and Mathematics - Common Core State Standards</a:t>
            </a:r>
          </a:p>
          <a:p>
            <a:r>
              <a:rPr lang="en-US" dirty="0"/>
              <a:t>NGSS - Next Generation Science Standards</a:t>
            </a:r>
          </a:p>
          <a:p>
            <a:r>
              <a:rPr lang="en-US" dirty="0"/>
              <a:t>ADE - AR Department of Education</a:t>
            </a:r>
          </a:p>
          <a:p>
            <a:r>
              <a:rPr lang="en-US" dirty="0"/>
              <a:t>DESE – Division of Elementary and Secondary Education</a:t>
            </a:r>
          </a:p>
          <a:p>
            <a:r>
              <a:rPr lang="en-US" dirty="0"/>
              <a:t>DCTE – ADE Division of Career and Technical Education</a:t>
            </a:r>
          </a:p>
          <a:p>
            <a:r>
              <a:rPr lang="en-US" dirty="0"/>
              <a:t>STEM – Science, Technology, Engineering, &amp; Mathematics</a:t>
            </a:r>
          </a:p>
          <a:p>
            <a:r>
              <a:rPr lang="en-US" dirty="0"/>
              <a:t>CTE – Career &amp; Technical Education</a:t>
            </a:r>
          </a:p>
          <a:p>
            <a:r>
              <a:rPr lang="en-US" dirty="0"/>
              <a:t>ITEEA - International Technology &amp; Engineering Educators Association</a:t>
            </a:r>
          </a:p>
          <a:p>
            <a:r>
              <a:rPr lang="en-US" dirty="0"/>
              <a:t>ACTE – Association for Career &amp; Technical Education</a:t>
            </a:r>
          </a:p>
          <a:p>
            <a:r>
              <a:rPr lang="en-US" dirty="0"/>
              <a:t>ATEE - Arkansas Technology &amp; Engineering Educators</a:t>
            </a:r>
          </a:p>
          <a:p>
            <a:r>
              <a:rPr lang="en-US" dirty="0"/>
              <a:t>ETE - Engineering &amp; Technology Education</a:t>
            </a:r>
          </a:p>
          <a:p>
            <a:r>
              <a:rPr lang="en-US" dirty="0"/>
              <a:t>PLTW - Project Lead the Way</a:t>
            </a:r>
          </a:p>
          <a:p>
            <a:r>
              <a:rPr lang="en-US" dirty="0"/>
              <a:t>EBD – Engineering by Design</a:t>
            </a:r>
          </a:p>
          <a:p>
            <a:r>
              <a:rPr lang="en-US" dirty="0"/>
              <a:t>EITE – Exploring Industrial Technology Education</a:t>
            </a:r>
          </a:p>
          <a:p>
            <a:r>
              <a:rPr lang="en-US" dirty="0"/>
              <a:t>AMI – Alternative Methods of Instruction</a:t>
            </a:r>
          </a:p>
          <a:p>
            <a:endParaRPr lang="en-US" dirty="0"/>
          </a:p>
          <a:p>
            <a:endParaRPr lang="en-US" dirty="0"/>
          </a:p>
        </p:txBody>
      </p:sp>
    </p:spTree>
    <p:extLst>
      <p:ext uri="{BB962C8B-B14F-4D97-AF65-F5344CB8AC3E}">
        <p14:creationId xmlns:p14="http://schemas.microsoft.com/office/powerpoint/2010/main" val="5816260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1967" y="914400"/>
            <a:ext cx="8493433" cy="5181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3" descr="M:\Homepage\tfaap\images\Taa_cvr.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72400" y="5105400"/>
            <a:ext cx="1229937" cy="15916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498600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C48B9EA-0B0E-465B-966E-535F8DE83611}"/>
              </a:ext>
            </a:extLst>
          </p:cNvPr>
          <p:cNvPicPr>
            <a:picLocks noChangeAspect="1"/>
          </p:cNvPicPr>
          <p:nvPr/>
        </p:nvPicPr>
        <p:blipFill>
          <a:blip r:embed="rId2"/>
          <a:stretch>
            <a:fillRect/>
          </a:stretch>
        </p:blipFill>
        <p:spPr>
          <a:xfrm>
            <a:off x="609600" y="479390"/>
            <a:ext cx="2895600" cy="3765619"/>
          </a:xfrm>
          <a:prstGeom prst="rect">
            <a:avLst/>
          </a:prstGeom>
        </p:spPr>
      </p:pic>
      <p:sp>
        <p:nvSpPr>
          <p:cNvPr id="3" name="Rectangle 2">
            <a:extLst>
              <a:ext uri="{FF2B5EF4-FFF2-40B4-BE49-F238E27FC236}">
                <a16:creationId xmlns:a16="http://schemas.microsoft.com/office/drawing/2014/main" id="{B0AE693A-37FC-4DB3-B14A-B88C3067FF09}"/>
              </a:ext>
            </a:extLst>
          </p:cNvPr>
          <p:cNvSpPr/>
          <p:nvPr/>
        </p:nvSpPr>
        <p:spPr>
          <a:xfrm>
            <a:off x="381000" y="4495800"/>
            <a:ext cx="7772400" cy="1569660"/>
          </a:xfrm>
          <a:prstGeom prst="rect">
            <a:avLst/>
          </a:prstGeom>
        </p:spPr>
        <p:txBody>
          <a:bodyPr wrap="square">
            <a:spAutoFit/>
          </a:bodyPr>
          <a:lstStyle/>
          <a:p>
            <a:r>
              <a:rPr lang="en-US" sz="3200" dirty="0">
                <a:solidFill>
                  <a:srgbClr val="06354E"/>
                </a:solidFill>
                <a:latin typeface="MuseoSans-700"/>
              </a:rPr>
              <a:t>Standard 7: </a:t>
            </a:r>
          </a:p>
          <a:p>
            <a:r>
              <a:rPr lang="en-US" sz="3200" dirty="0">
                <a:solidFill>
                  <a:srgbClr val="06354E"/>
                </a:solidFill>
                <a:latin typeface="MuseoSans-700"/>
              </a:rPr>
              <a:t>Design in Technology </a:t>
            </a:r>
          </a:p>
          <a:p>
            <a:r>
              <a:rPr lang="en-US" sz="3200" dirty="0">
                <a:solidFill>
                  <a:srgbClr val="06354E"/>
                </a:solidFill>
                <a:latin typeface="MuseoSans-700"/>
              </a:rPr>
              <a:t>and Engineering Education</a:t>
            </a:r>
            <a:endParaRPr lang="en-US" sz="3200" dirty="0"/>
          </a:p>
        </p:txBody>
      </p:sp>
    </p:spTree>
    <p:extLst>
      <p:ext uri="{BB962C8B-B14F-4D97-AF65-F5344CB8AC3E}">
        <p14:creationId xmlns:p14="http://schemas.microsoft.com/office/powerpoint/2010/main" val="35477518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E:\TEED 4103 Engineering Design\2014 Resources\science-and-engineering-practic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533400"/>
            <a:ext cx="7334250" cy="5619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03167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E:\TEED 4103 Engineering Design\2014 Resources\PracticesVennDiagram_Page_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52401"/>
            <a:ext cx="8534400" cy="64007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46142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E:\TEED 4103 Engineering Design\2014 Resources\PracticesVennDiagram_Page_1_00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8356" y="309716"/>
            <a:ext cx="8324644" cy="62434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976038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558</TotalTime>
  <Words>476</Words>
  <Application>Microsoft Office PowerPoint</Application>
  <PresentationFormat>On-screen Show (4:3)</PresentationFormat>
  <Paragraphs>85</Paragraphs>
  <Slides>10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Aptos</vt:lpstr>
      <vt:lpstr>Arial</vt:lpstr>
      <vt:lpstr>Calibri</vt:lpstr>
      <vt:lpstr>MuseoSans-700</vt:lpstr>
      <vt:lpstr>Office Theme</vt:lpstr>
      <vt:lpstr>TEED 41003 Engineering Design for Technology Education: Capstone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University of Arkansas - COEHP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Vinson Carter</dc:creator>
  <cp:lastModifiedBy>Vinson Carter</cp:lastModifiedBy>
  <cp:revision>26</cp:revision>
  <dcterms:created xsi:type="dcterms:W3CDTF">2014-08-25T18:04:27Z</dcterms:created>
  <dcterms:modified xsi:type="dcterms:W3CDTF">2025-08-18T13:15:32Z</dcterms:modified>
</cp:coreProperties>
</file>