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9"/>
  </p:notesMasterIdLst>
  <p:sldIdLst>
    <p:sldId id="257" r:id="rId2"/>
    <p:sldId id="297" r:id="rId3"/>
    <p:sldId id="262" r:id="rId4"/>
    <p:sldId id="271" r:id="rId5"/>
    <p:sldId id="286" r:id="rId6"/>
    <p:sldId id="289" r:id="rId7"/>
    <p:sldId id="259" r:id="rId8"/>
    <p:sldId id="260" r:id="rId9"/>
    <p:sldId id="258" r:id="rId10"/>
    <p:sldId id="263" r:id="rId11"/>
    <p:sldId id="265" r:id="rId12"/>
    <p:sldId id="266" r:id="rId13"/>
    <p:sldId id="288" r:id="rId14"/>
    <p:sldId id="272" r:id="rId15"/>
    <p:sldId id="273" r:id="rId16"/>
    <p:sldId id="267" r:id="rId17"/>
    <p:sldId id="274" r:id="rId18"/>
    <p:sldId id="268" r:id="rId19"/>
    <p:sldId id="269" r:id="rId20"/>
    <p:sldId id="270" r:id="rId21"/>
    <p:sldId id="275" r:id="rId22"/>
    <p:sldId id="291" r:id="rId23"/>
    <p:sldId id="295" r:id="rId24"/>
    <p:sldId id="294" r:id="rId25"/>
    <p:sldId id="298" r:id="rId26"/>
    <p:sldId id="296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00"/>
    <a:srgbClr val="000066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F258AE0-E78F-4C10-9072-95B1399D6C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 Narro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5A45DBE-8702-4B07-B4C0-80FCC3199D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Narro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B708C959-3D5F-4699-BF02-30128117B3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8A83B67B-10D7-4328-83C3-63EF1EB5CA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1513F16E-9A48-45A1-B335-D7ED88E96BB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 Narro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6E1C8AB5-1B9C-4C9C-8BF2-4790312651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841190-C405-42FC-86E5-0AB49A7C90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4C0BF9B-D2C6-42BC-9A42-FD90F1BCE5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8E23F9B-8ABC-44E4-A2D7-4D3BF0600628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2540BAD-1DB1-4350-B91B-0534B524A0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1B34196-4EA0-4061-9A78-AFBBC4535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Here we see one of the first uses of the term technology and thoughts about what our content should be.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content represented the “technology” of the day.  For example, in communications, students would study such topics as: letterpress, telegraphy, teletype, television and complete activities where they would: interpret Morse code, tune a transmitter or print a roll of film.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0B4085C3-25BD-4D08-AA0F-06F43F864C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B700B2-1608-41D5-AF66-67070B5BB238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D41C230-63BE-43B5-A752-A0D0C0059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47D3154-2E46-4D86-8BC9-47E65EAE5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Industrial arts defined with reference to technology.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994E6B96-0815-4EC7-82B8-DDFD8B08E0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854DF3-6DFD-483A-9031-CB0885AF085C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55C8D0C-15BD-4151-A20A-09288CA489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D9AF4D3-EB05-45DE-8FF1-AFEFE3A89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Maryland Plan was developed in the 1950’s at the University of Maryland under the direction of Dr. Donald Maley.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86E63B1-7122-4705-BFAC-EE94B84FAD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8FC38F9-4D74-4D38-88D2-10AB15B6EC77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5122122-6868-4B72-8F9C-5D6801854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718B320-E2C9-44FC-8363-D5F8D8D1A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Again, studying “Technology” is the field of industrial arts is talked about.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06a931131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506a931131_2_58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057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781C-87C5-4CE3-B2F5-73DC70E614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19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DB9-73EE-4ECA-8830-BC4958A2BC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64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A08B-9EC9-469F-B0DD-62EFE70994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82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5DD0-0574-4C05-B86D-BC8923A99F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45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D5DF-82CB-4FFC-B414-A31E40AFD4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07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15FE-44C8-4A73-96B6-42829843CC5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8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F4AA-2C7B-4BF4-83A7-AA8592B3DE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57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54BF-620E-4628-A18B-5C159B9ABB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76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EC33-61DC-4F1A-BEFC-4BB36D8782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03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D1E1-531A-4C84-81AF-AF254D230F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7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E837-C807-499D-860B-504413B957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88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083C1-6B6F-4DFC-8BCD-55ECABC6823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821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iteawww.org/standardsad4web.pd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ee.org/index.cfm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78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Rectangle 308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1" name="Rectangle 308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EA9F7023-7585-4842-BC2C-70DE84A5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689" y="3071183"/>
            <a:ext cx="9910296" cy="25900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Consider the past and you shall know the future!</a:t>
            </a:r>
          </a:p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	                 -- </a:t>
            </a:r>
            <a:r>
              <a:rPr lang="en-US" altLang="en-US" sz="56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Chinese Proverb</a:t>
            </a:r>
            <a:endParaRPr lang="en-US" altLang="en-US" sz="56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56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:a16="http://schemas.microsoft.com/office/drawing/2014/main" id="{CE04FA17-40E0-4076-B86E-F99167409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57200"/>
            <a:ext cx="32004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Technology: An Intellectual Discipline (1964)                                                                      	</a:t>
            </a:r>
            <a:r>
              <a:rPr lang="en-US" altLang="en-US" sz="2800" b="1">
                <a:solidFill>
                  <a:srgbClr val="FF0000"/>
                </a:solidFill>
              </a:rPr>
              <a:t>--  Paul DeVore</a:t>
            </a:r>
            <a:r>
              <a:rPr lang="en-US" altLang="en-US" sz="3200" b="1">
                <a:solidFill>
                  <a:srgbClr val="FF0000"/>
                </a:solidFill>
              </a:rPr>
              <a:t> </a:t>
            </a:r>
            <a:r>
              <a:rPr lang="en-US" altLang="en-US" sz="3200" b="1">
                <a:solidFill>
                  <a:srgbClr val="FFFF00"/>
                </a:solidFill>
              </a:rPr>
              <a:t>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i="1"/>
              <a:t>Educate the youth of today for a culture dominated by</a:t>
            </a:r>
            <a:r>
              <a:rPr lang="en-US" altLang="en-US" sz="3600" b="1" i="1">
                <a:solidFill>
                  <a:srgbClr val="FFFF00"/>
                </a:solidFill>
              </a:rPr>
              <a:t>  </a:t>
            </a:r>
            <a:r>
              <a:rPr lang="en-US" altLang="en-US" sz="3600" b="1" i="1" u="sng">
                <a:solidFill>
                  <a:srgbClr val="FFFF00"/>
                </a:solidFill>
              </a:rPr>
              <a:t>technology.</a:t>
            </a:r>
            <a:endParaRPr lang="en-US" altLang="en-US" sz="3600" b="1" i="1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600" b="1" i="1">
              <a:solidFill>
                <a:srgbClr val="FFFF00"/>
              </a:solidFill>
            </a:endParaRPr>
          </a:p>
        </p:txBody>
      </p:sp>
      <p:pic>
        <p:nvPicPr>
          <p:cNvPr id="11267" name="Picture 4" descr="Devore">
            <a:extLst>
              <a:ext uri="{FF2B5EF4-FFF2-40B4-BE49-F238E27FC236}">
                <a16:creationId xmlns:a16="http://schemas.microsoft.com/office/drawing/2014/main" id="{E0AA7514-BD9B-4013-A34E-F5E01F2D4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6250"/>
            <a:ext cx="38941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9223FBF5-90A3-46B6-A81E-4FE13B47E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92076"/>
            <a:ext cx="79248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The Industrial Arts Curriculum Project – IACP (Late 1960’s)    </a:t>
            </a:r>
            <a:r>
              <a:rPr lang="en-US" altLang="en-US" sz="1800" b="1">
                <a:solidFill>
                  <a:srgbClr val="FF0000"/>
                </a:solidFill>
              </a:rPr>
              <a:t>--  Don Lux and Willis Ray </a:t>
            </a:r>
            <a:r>
              <a:rPr lang="en-US" altLang="en-US" sz="3200" b="1">
                <a:solidFill>
                  <a:srgbClr val="FFFF00"/>
                </a:solidFill>
              </a:rPr>
              <a:t>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i="1"/>
              <a:t>Development of an in-depth rationale and structure for a body of knowledge called</a:t>
            </a:r>
            <a:r>
              <a:rPr lang="en-US" altLang="en-US" sz="3200" b="1" i="1">
                <a:solidFill>
                  <a:srgbClr val="FFFF00"/>
                </a:solidFill>
              </a:rPr>
              <a:t>  </a:t>
            </a:r>
            <a:r>
              <a:rPr lang="en-US" altLang="en-US" sz="3200" b="1" i="1" u="sng">
                <a:solidFill>
                  <a:srgbClr val="FFFF00"/>
                </a:solidFill>
              </a:rPr>
              <a:t>Industrial Technology.</a:t>
            </a:r>
            <a:r>
              <a:rPr lang="en-US" altLang="en-US" sz="3200" b="1" i="1">
                <a:solidFill>
                  <a:srgbClr val="FFFF00"/>
                </a:solidFill>
              </a:rPr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i="1"/>
              <a:t>Based on this body of knowledge, the content  for Junior High Industrial Arts courses were identified: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 i="1">
                <a:solidFill>
                  <a:srgbClr val="FF0000"/>
                </a:solidFill>
              </a:rPr>
              <a:t>The World of Construction (1</a:t>
            </a:r>
            <a:r>
              <a:rPr lang="en-US" altLang="en-US" sz="4000" b="1" i="1" baseline="30000">
                <a:solidFill>
                  <a:srgbClr val="FF0000"/>
                </a:solidFill>
              </a:rPr>
              <a:t>st</a:t>
            </a:r>
            <a:r>
              <a:rPr lang="en-US" altLang="en-US" sz="4000" b="1" i="1">
                <a:solidFill>
                  <a:srgbClr val="FF0000"/>
                </a:solidFill>
              </a:rPr>
              <a:t> Year)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 i="1">
                <a:solidFill>
                  <a:srgbClr val="FF0000"/>
                </a:solidFill>
              </a:rPr>
              <a:t>The World of Manufacturing (2</a:t>
            </a:r>
            <a:r>
              <a:rPr lang="en-US" altLang="en-US" sz="4000" b="1" i="1" baseline="30000">
                <a:solidFill>
                  <a:srgbClr val="FF0000"/>
                </a:solidFill>
              </a:rPr>
              <a:t>nd</a:t>
            </a:r>
            <a:r>
              <a:rPr lang="en-US" altLang="en-US" sz="4000" b="1" i="1">
                <a:solidFill>
                  <a:srgbClr val="FF0000"/>
                </a:solidFill>
              </a:rPr>
              <a:t> Year)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163D86C-5F2F-4FF4-BEBD-1B1EC2876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81001"/>
            <a:ext cx="754380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FF0000"/>
                </a:solidFill>
              </a:rPr>
              <a:t>The World of Construction &amp; The World of Manufacturing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FFFF00"/>
                </a:solidFill>
              </a:rPr>
              <a:t>Complete Educational Program: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>
                <a:solidFill>
                  <a:srgbClr val="FFFF00"/>
                </a:solidFill>
              </a:rPr>
              <a:t>   Textbooks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>
                <a:solidFill>
                  <a:srgbClr val="FFFF00"/>
                </a:solidFill>
              </a:rPr>
              <a:t>   Laboratory Manuals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>
                <a:solidFill>
                  <a:srgbClr val="FFFF00"/>
                </a:solidFill>
              </a:rPr>
              <a:t>   Workbooks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>
                <a:solidFill>
                  <a:srgbClr val="FFFF00"/>
                </a:solidFill>
              </a:rPr>
              <a:t>   Teacher’s Guides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>
                <a:solidFill>
                  <a:srgbClr val="FFFF00"/>
                </a:solidFill>
              </a:rPr>
              <a:t>   Motion Picture Films &amp; Filmstrips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>
                <a:solidFill>
                  <a:srgbClr val="FFFF00"/>
                </a:solidFill>
              </a:rPr>
              <a:t>   Models  &amp; Demonstration Devices</a:t>
            </a:r>
          </a:p>
        </p:txBody>
      </p:sp>
      <p:pic>
        <p:nvPicPr>
          <p:cNvPr id="13315" name="Picture 3" descr="IACP">
            <a:extLst>
              <a:ext uri="{FF2B5EF4-FFF2-40B4-BE49-F238E27FC236}">
                <a16:creationId xmlns:a16="http://schemas.microsoft.com/office/drawing/2014/main" id="{A0235D55-228C-47DD-A93B-E4B9A5AA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4" y="1905000"/>
            <a:ext cx="24606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lassroom">
            <a:extLst>
              <a:ext uri="{FF2B5EF4-FFF2-40B4-BE49-F238E27FC236}">
                <a16:creationId xmlns:a16="http://schemas.microsoft.com/office/drawing/2014/main" id="{52D310E9-EFE5-41E7-8B2A-49E660E17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4488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7CC9B337-F551-4221-B086-430011FC1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1"/>
            <a:ext cx="640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 i="1">
              <a:solidFill>
                <a:srgbClr val="FF0000"/>
              </a:solidFill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37782DD0-7BC1-44B6-9536-61100CDD1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6248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0000"/>
                </a:solidFill>
              </a:rPr>
              <a:t>In  the 1950 and 60s, students enrolled in Industrial Arts, learned how to “safely” use power and hand tools to make projects.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9194EF17-125E-46C7-8A93-868909F1C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33401"/>
            <a:ext cx="46482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The Standards Project (1978 - 1981)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    -- Virginia Polytechnic Institute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3200" b="1">
                <a:solidFill>
                  <a:srgbClr val="FF0000"/>
                </a:solidFill>
              </a:rPr>
              <a:t>  10 Standards developed to evaluate </a:t>
            </a:r>
            <a:r>
              <a:rPr lang="en-US" altLang="en-US" sz="3200" b="1" u="sng">
                <a:solidFill>
                  <a:srgbClr val="FFFF00"/>
                </a:solidFill>
              </a:rPr>
              <a:t>Industrial Arts Programs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3200" b="1">
                <a:solidFill>
                  <a:srgbClr val="FF0000"/>
                </a:solidFill>
              </a:rPr>
              <a:t>  3 additional guides dealing with: Student Associations, Sex Equity &amp; Special Needs</a:t>
            </a:r>
          </a:p>
        </p:txBody>
      </p:sp>
      <p:pic>
        <p:nvPicPr>
          <p:cNvPr id="15363" name="Picture 4" descr="Old Standards">
            <a:extLst>
              <a:ext uri="{FF2B5EF4-FFF2-40B4-BE49-F238E27FC236}">
                <a16:creationId xmlns:a16="http://schemas.microsoft.com/office/drawing/2014/main" id="{7C42AE38-DBA6-4E36-9892-E077294A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685800"/>
            <a:ext cx="35147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75EF2FE7-7144-4AB6-80BF-36289E4A2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"/>
            <a:ext cx="76962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 Narrow" pitchFamily="-112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Narrow" pitchFamily="-112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Narrow" pitchFamily="-112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Narrow" pitchFamily="-112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Narrow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-112" charset="0"/>
                <a:ea typeface="ＭＳ Ｐゴシック" pitchFamily="-112" charset="-128"/>
              </a:defRPr>
            </a:lvl9pPr>
          </a:lstStyle>
          <a:p>
            <a:pPr marL="4763" indent="4763" eaLnBrk="1" hangingPunct="1">
              <a:spcBef>
                <a:spcPct val="50000"/>
              </a:spcBef>
              <a:defRPr/>
            </a:pPr>
            <a:r>
              <a:rPr lang="en-US" sz="3200" b="1" u="sng" dirty="0"/>
              <a:t>10 Standard Topics Used to Evaluate </a:t>
            </a:r>
          </a:p>
          <a:p>
            <a:pPr marL="4763" indent="4763" eaLnBrk="1" hangingPunct="1">
              <a:spcBef>
                <a:spcPct val="50000"/>
              </a:spcBef>
              <a:defRPr/>
            </a:pPr>
            <a:r>
              <a:rPr lang="en-US" sz="3200" b="1" u="sng" dirty="0"/>
              <a:t>Industrial Arts Programs: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>
                <a:solidFill>
                  <a:srgbClr val="FFFF00"/>
                </a:solidFill>
              </a:rPr>
              <a:t>Philosophy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>
                <a:solidFill>
                  <a:srgbClr val="FFFF00"/>
                </a:solidFill>
              </a:rPr>
              <a:t>Instructional Program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>
                <a:solidFill>
                  <a:srgbClr val="FFFF00"/>
                </a:solidFill>
              </a:rPr>
              <a:t>Student Populations Served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>
                <a:solidFill>
                  <a:srgbClr val="FFFF00"/>
                </a:solidFill>
              </a:rPr>
              <a:t>Instructional Staff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>
                <a:solidFill>
                  <a:srgbClr val="FFFF00"/>
                </a:solidFill>
              </a:rPr>
              <a:t>Administration and Supervision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>
                <a:solidFill>
                  <a:srgbClr val="FFFF00"/>
                </a:solidFill>
              </a:rPr>
              <a:t>Support Systems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>
                <a:solidFill>
                  <a:srgbClr val="FFFF00"/>
                </a:solidFill>
              </a:rPr>
              <a:t>Instructional Strategies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>
                <a:solidFill>
                  <a:srgbClr val="FFFF00"/>
                </a:solidFill>
              </a:rPr>
              <a:t>Public Relations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>
                <a:solidFill>
                  <a:srgbClr val="FFFF00"/>
                </a:solidFill>
              </a:rPr>
              <a:t>Safety and Health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>
                <a:solidFill>
                  <a:srgbClr val="FFFF00"/>
                </a:solidFill>
              </a:rPr>
              <a:t> Evaluation Process</a:t>
            </a:r>
          </a:p>
        </p:txBody>
      </p:sp>
      <p:pic>
        <p:nvPicPr>
          <p:cNvPr id="16387" name="Picture 3" descr="stanley tools">
            <a:extLst>
              <a:ext uri="{FF2B5EF4-FFF2-40B4-BE49-F238E27FC236}">
                <a16:creationId xmlns:a16="http://schemas.microsoft.com/office/drawing/2014/main" id="{574F0358-7C34-46AA-A1F5-6D5C7A33B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447800"/>
            <a:ext cx="33004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55F3FD9-5968-470F-A86A-EAC4FAAED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1000"/>
            <a:ext cx="80772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/>
              <a:t>Jackson’s Mill Industrial Arts Curriculum Theory (1981)</a:t>
            </a:r>
            <a:r>
              <a:rPr lang="en-US" altLang="en-US"/>
              <a:t>								-- J. Hales &amp; J. Snyder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4400" b="1">
                <a:solidFill>
                  <a:srgbClr val="FF0000"/>
                </a:solidFill>
              </a:rPr>
              <a:t>  Manufacturing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4400" b="1">
                <a:solidFill>
                  <a:srgbClr val="FF0000"/>
                </a:solidFill>
              </a:rPr>
              <a:t>   Construction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4400" b="1">
                <a:solidFill>
                  <a:srgbClr val="FF0000"/>
                </a:solidFill>
              </a:rPr>
              <a:t>   Communication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4400" b="1">
                <a:solidFill>
                  <a:srgbClr val="FF0000"/>
                </a:solidFill>
              </a:rPr>
              <a:t>   Transportation</a:t>
            </a:r>
          </a:p>
        </p:txBody>
      </p:sp>
      <p:pic>
        <p:nvPicPr>
          <p:cNvPr id="17411" name="Picture 4" descr="PE02002_">
            <a:extLst>
              <a:ext uri="{FF2B5EF4-FFF2-40B4-BE49-F238E27FC236}">
                <a16:creationId xmlns:a16="http://schemas.microsoft.com/office/drawing/2014/main" id="{EBCE9EF3-791A-49F0-B102-45A3C841A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590800"/>
            <a:ext cx="3463925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95A175C-770E-460C-BAA9-FA2D61484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04801"/>
            <a:ext cx="65532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/>
              <a:t>"Industrial Arts is a comprehensive educational program concerned with </a:t>
            </a:r>
            <a:r>
              <a:rPr lang="en-US" altLang="en-US" sz="3600" b="1" i="1" u="sng">
                <a:solidFill>
                  <a:srgbClr val="FFFF00"/>
                </a:solidFill>
              </a:rPr>
              <a:t>technology,</a:t>
            </a:r>
            <a:r>
              <a:rPr lang="en-US" altLang="en-US" sz="3600" b="1" i="1"/>
              <a:t> its evolution, utilization, and significance; with industry, its organization, personnel, systems, techniques, resources, and products; and their social/cultural impact"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                                                                    -- (Snyder and Hales, n.d., p. 1).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76A9433-E0D7-40B6-9C43-9D3FC77FB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50851"/>
            <a:ext cx="77724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A Conceptual Framework for Technology Education (1990)</a:t>
            </a:r>
            <a:r>
              <a:rPr lang="en-US" altLang="en-US"/>
              <a:t>		-- E. Savage &amp; L. Sterry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 i="1" u="sng">
                <a:solidFill>
                  <a:srgbClr val="FFFF00"/>
                </a:solidFill>
              </a:rPr>
              <a:t>Technology</a:t>
            </a:r>
            <a:r>
              <a:rPr lang="en-US" altLang="en-US" sz="4000" b="1" i="1">
                <a:solidFill>
                  <a:srgbClr val="FF0000"/>
                </a:solidFill>
              </a:rPr>
              <a:t> is a body of knowledge and the application of resources using a systematic approach              (the technological method) to    produce outcomes in                   response to human                           needs and wants.</a:t>
            </a:r>
            <a:r>
              <a:rPr lang="en-US" altLang="en-US" sz="3600" b="1" u="sng">
                <a:solidFill>
                  <a:srgbClr val="FF0000"/>
                </a:solidFill>
              </a:rPr>
              <a:t> 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  <p:pic>
        <p:nvPicPr>
          <p:cNvPr id="19459" name="Picture 4" descr="PE01561_">
            <a:extLst>
              <a:ext uri="{FF2B5EF4-FFF2-40B4-BE49-F238E27FC236}">
                <a16:creationId xmlns:a16="http://schemas.microsoft.com/office/drawing/2014/main" id="{8619E0AD-2DAF-4150-9EAE-DE69CF3DC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4343400"/>
            <a:ext cx="3440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FABFEEE-527D-42D5-8B3F-E877C2024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676401"/>
            <a:ext cx="76962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>
                <a:solidFill>
                  <a:srgbClr val="FF0000"/>
                </a:solidFill>
              </a:rPr>
              <a:t>Technological knowledge can be classified as: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4000" b="1">
                <a:solidFill>
                  <a:srgbClr val="FF0000"/>
                </a:solidFill>
              </a:rPr>
              <a:t>   Bio-Related Technology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4000" b="1">
                <a:solidFill>
                  <a:srgbClr val="FF0000"/>
                </a:solidFill>
              </a:rPr>
              <a:t>   Communication Technology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4000" b="1">
                <a:solidFill>
                  <a:srgbClr val="FF0000"/>
                </a:solidFill>
              </a:rPr>
              <a:t>   Production Technology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4000" b="1">
                <a:solidFill>
                  <a:srgbClr val="FF0000"/>
                </a:solidFill>
              </a:rPr>
              <a:t>   Transportation Technology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3F87B11-E6A6-435D-B9F0-0C19FB459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28601"/>
            <a:ext cx="7848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A Conceptual Framework for Technology Education (1990)</a:t>
            </a:r>
            <a:r>
              <a:rPr lang="en-US" altLang="en-US"/>
              <a:t>		-- E. Savage &amp; L. Sterry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iteea.org/File.aspx?id=177431&amp;v=93cd2660">
            <a:extLst>
              <a:ext uri="{FF2B5EF4-FFF2-40B4-BE49-F238E27FC236}">
                <a16:creationId xmlns:a16="http://schemas.microsoft.com/office/drawing/2014/main" id="{89F0B891-265B-458F-A55C-6DCD7C922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37476" y="643467"/>
            <a:ext cx="430364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TEEA - Standards for Technological and Engineering ...">
            <a:extLst>
              <a:ext uri="{FF2B5EF4-FFF2-40B4-BE49-F238E27FC236}">
                <a16:creationId xmlns:a16="http://schemas.microsoft.com/office/drawing/2014/main" id="{8E776FB1-D021-4C5A-A49B-71B05E40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6865" y="783166"/>
            <a:ext cx="5291667" cy="52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62BBB335-EEDB-4308-AC6E-8B22EAC2A8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9" y="5642742"/>
            <a:ext cx="1033724" cy="103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64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05FD19ED-15CA-4C64-A5B2-7C09C3876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28600"/>
            <a:ext cx="3581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The Technology For All Americans Project (1994 – 1996)</a:t>
            </a: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E77ACC36-8564-469A-808F-D1F6867C8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057401"/>
            <a:ext cx="3810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FFFF00"/>
                </a:solidFill>
              </a:rPr>
              <a:t>Technology </a:t>
            </a:r>
            <a:r>
              <a:rPr lang="en-US" altLang="en-US" sz="3200" b="1" i="1">
                <a:solidFill>
                  <a:srgbClr val="FF0000"/>
                </a:solidFill>
              </a:rPr>
              <a:t>is Human Innovation in Action.  It involves the generation of knowledge and processes to develop systems that solve problems and extend human capabilities</a:t>
            </a:r>
          </a:p>
        </p:txBody>
      </p:sp>
      <p:pic>
        <p:nvPicPr>
          <p:cNvPr id="21508" name="Picture 6" descr="tffap">
            <a:extLst>
              <a:ext uri="{FF2B5EF4-FFF2-40B4-BE49-F238E27FC236}">
                <a16:creationId xmlns:a16="http://schemas.microsoft.com/office/drawing/2014/main" id="{70B1441F-D5A1-4919-936C-51039BA27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3973513" cy="5175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92DEF43-A572-4709-A32E-81E6B2B0B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7353299" cy="501675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3200" b="1" dirty="0"/>
              <a:t>Developed by the ITEA’s </a:t>
            </a:r>
            <a:r>
              <a:rPr lang="en-US" altLang="en-US" sz="3200" b="1" u="sng" dirty="0"/>
              <a:t>Technology for All Americans</a:t>
            </a:r>
            <a:r>
              <a:rPr lang="en-US" altLang="en-US" sz="3200" b="1" dirty="0"/>
              <a:t> 	</a:t>
            </a:r>
            <a:r>
              <a:rPr lang="en-US" altLang="en-US" sz="3200" b="1" u="sng" dirty="0"/>
              <a:t>Project</a:t>
            </a:r>
            <a:r>
              <a:rPr lang="en-US" altLang="en-US" sz="3200" b="1" dirty="0"/>
              <a:t>, the Rationale &amp; Structure provided a new vision 	for the study of technology.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3200" b="1" dirty="0"/>
              <a:t>It made a challenge to all 	concerned to take action to 	establish technology education </a:t>
            </a:r>
            <a:r>
              <a:rPr lang="en-US" altLang="en-US" sz="3200" b="1" dirty="0">
                <a:solidFill>
                  <a:srgbClr val="FF0000"/>
                </a:solidFill>
              </a:rPr>
              <a:t>STANDARDS </a:t>
            </a:r>
            <a:r>
              <a:rPr lang="en-US" altLang="en-US" sz="3200" b="1" dirty="0"/>
              <a:t>and make technological literacy an educational priority.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 sz="3200" b="1" dirty="0"/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FFEC050F-BD97-4933-A50E-05CFEDF6C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1600200"/>
            <a:ext cx="3276600" cy="323165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Funded by National Science Foundation (NSF) and National Aeronautics and Space Administration (NASA) and</a:t>
            </a:r>
          </a:p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Administered by ITEA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6" descr="CLICK HERE TO ORDER STANDARDS FOR TECHNOLOGICAL LITERACY">
            <a:hlinkClick r:id="rId2"/>
            <a:extLst>
              <a:ext uri="{FF2B5EF4-FFF2-40B4-BE49-F238E27FC236}">
                <a16:creationId xmlns:a16="http://schemas.microsoft.com/office/drawing/2014/main" id="{EB47E274-7F6D-4C98-94C8-F2D280175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52400"/>
            <a:ext cx="27892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1027">
            <a:extLst>
              <a:ext uri="{FF2B5EF4-FFF2-40B4-BE49-F238E27FC236}">
                <a16:creationId xmlns:a16="http://schemas.microsoft.com/office/drawing/2014/main" id="{B8B6476A-7047-4860-908D-1E7DB5025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534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Released in the Spring of                          2000 by the International                 Technology Education                            Association (ITEA) and its                                 Technology for All Americans Project, the                    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Standards for Technological Literacy: Content for the Study of Technology (STL)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 developed to assist curriculum developers as they develop K-12 technology education curricula. </a:t>
            </a:r>
            <a:endParaRPr lang="en-US" altLang="en-US" sz="3600" dirty="0">
              <a:latin typeface="Times New Roman" panose="02020603050405020304" pitchFamily="18" charset="0"/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>
            <a:extLst>
              <a:ext uri="{FF2B5EF4-FFF2-40B4-BE49-F238E27FC236}">
                <a16:creationId xmlns:a16="http://schemas.microsoft.com/office/drawing/2014/main" id="{FA2C1E97-7B14-46D5-B235-146D289D2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90600"/>
            <a:ext cx="6781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Released in 2003 by the International Technology Education Association                           (ITEA) and its Technology for  All Americans Project,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4" descr="AETL_CoverSmall">
            <a:extLst>
              <a:ext uri="{FF2B5EF4-FFF2-40B4-BE49-F238E27FC236}">
                <a16:creationId xmlns:a16="http://schemas.microsoft.com/office/drawing/2014/main" id="{652D25BD-0701-4135-89BF-6470673CD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2489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5">
            <a:extLst>
              <a:ext uri="{FF2B5EF4-FFF2-40B4-BE49-F238E27FC236}">
                <a16:creationId xmlns:a16="http://schemas.microsoft.com/office/drawing/2014/main" id="{199DC1AC-806D-47A6-A813-A8C6E8BE5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656012"/>
            <a:ext cx="8305800" cy="28971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FF0000"/>
                </a:solidFill>
              </a:rPr>
              <a:t>Advancing Excellence in Technological Literacy: Student Assessment, Professional Development, and Program Standards </a:t>
            </a:r>
            <a:r>
              <a:rPr lang="en-US" altLang="en-US" sz="2800" b="1">
                <a:solidFill>
                  <a:srgbClr val="FF0000"/>
                </a:solidFill>
              </a:rPr>
              <a:t>(</a:t>
            </a:r>
            <a:r>
              <a:rPr lang="en-US" altLang="en-US" sz="2800" b="1" i="1">
                <a:solidFill>
                  <a:srgbClr val="FF0000"/>
                </a:solidFill>
              </a:rPr>
              <a:t>AETL</a:t>
            </a:r>
            <a:r>
              <a:rPr lang="en-US" altLang="en-US" sz="2800" b="1">
                <a:solidFill>
                  <a:srgbClr val="FF0000"/>
                </a:solidFill>
              </a:rPr>
              <a:t>)</a:t>
            </a:r>
            <a:r>
              <a:rPr lang="en-US" altLang="en-US" sz="2800" b="1" i="1"/>
              <a:t> </a:t>
            </a:r>
            <a:r>
              <a:rPr lang="en-US" altLang="en-US" sz="2800" b="1"/>
              <a:t>identifies criteria for </a:t>
            </a:r>
            <a:r>
              <a:rPr lang="en-US" altLang="en-US" sz="2800" b="1" u="sng"/>
              <a:t>student assessment, professional development, and programs</a:t>
            </a:r>
            <a:r>
              <a:rPr lang="en-US" altLang="en-US" sz="2800" b="1"/>
              <a:t> that facilitate student attainment of technological literacy.</a:t>
            </a:r>
            <a:r>
              <a:rPr lang="en-US" altLang="en-US" sz="2800"/>
              <a:t> </a:t>
            </a:r>
            <a:endParaRPr lang="en-US" altLang="en-US" sz="2800" b="1" i="1"/>
          </a:p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tfaa">
            <a:extLst>
              <a:ext uri="{FF2B5EF4-FFF2-40B4-BE49-F238E27FC236}">
                <a16:creationId xmlns:a16="http://schemas.microsoft.com/office/drawing/2014/main" id="{EBC937D6-CCD3-4664-BC5C-1B63C0361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6012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4">
            <a:extLst>
              <a:ext uri="{FF2B5EF4-FFF2-40B4-BE49-F238E27FC236}">
                <a16:creationId xmlns:a16="http://schemas.microsoft.com/office/drawing/2014/main" id="{77A1A98F-5216-42DD-AB81-F49E7B3E9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105400"/>
            <a:ext cx="4419600" cy="73025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66"/>
                </a:solidFill>
              </a:rPr>
              <a:t>www.iteawww.org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TEEA - Standards for Technological and Engineering ...">
            <a:extLst>
              <a:ext uri="{FF2B5EF4-FFF2-40B4-BE49-F238E27FC236}">
                <a16:creationId xmlns:a16="http://schemas.microsoft.com/office/drawing/2014/main" id="{8E776FB1-D021-4C5A-A49B-71B05E40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2950" y="181534"/>
            <a:ext cx="6494932" cy="649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iteea.org/File.aspx?id=177431&amp;v=93cd2660">
            <a:extLst>
              <a:ext uri="{FF2B5EF4-FFF2-40B4-BE49-F238E27FC236}">
                <a16:creationId xmlns:a16="http://schemas.microsoft.com/office/drawing/2014/main" id="{89F0B891-265B-458F-A55C-6DCD7C922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19" y="181534"/>
            <a:ext cx="5029199" cy="650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62BBB335-EEDB-4308-AC6E-8B22EAC2A8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9" y="5642742"/>
            <a:ext cx="1033724" cy="103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81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489084" y="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b="1" u="sng" dirty="0"/>
              <a:t>History of ITEEA</a:t>
            </a:r>
            <a:endParaRPr b="1" u="sng" dirty="0"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415600" y="743777"/>
            <a:ext cx="11360800" cy="51738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2400" b="1" dirty="0"/>
              <a:t>1939 - American Industrial Arts Association (AIAA).</a:t>
            </a:r>
            <a:endParaRPr sz="2400" b="1" dirty="0"/>
          </a:p>
          <a:p>
            <a:pPr marL="0" indent="0">
              <a:spcBef>
                <a:spcPts val="1600"/>
              </a:spcBef>
              <a:buNone/>
            </a:pPr>
            <a:r>
              <a:rPr lang="en" sz="2400" b="1" dirty="0"/>
              <a:t>1947 - AIAA held its first conference in Columbus, Ohio. The theme “A Curriculum to Reflect Technology.”</a:t>
            </a:r>
            <a:endParaRPr sz="2400" b="1" dirty="0"/>
          </a:p>
          <a:p>
            <a:pPr marL="0" indent="0">
              <a:spcBef>
                <a:spcPts val="1600"/>
              </a:spcBef>
              <a:buNone/>
            </a:pPr>
            <a:r>
              <a:rPr lang="en" sz="2400" b="1" dirty="0"/>
              <a:t>1985 - AIAA Members voted to change name to the International Technology Education Association (ITEA).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400" b="1" dirty="0"/>
              <a:t>2000 – ITEA releases </a:t>
            </a:r>
            <a:r>
              <a:rPr lang="en-US" sz="2400" b="1" i="1" dirty="0"/>
              <a:t>Standards for Technological Literacy</a:t>
            </a:r>
            <a:r>
              <a:rPr lang="en-US" sz="2400" b="1" dirty="0"/>
              <a:t>:</a:t>
            </a:r>
            <a:r>
              <a:rPr lang="en-US" sz="2400" b="1" i="1" dirty="0"/>
              <a:t> Content for the Study of Technology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" sz="2400" b="1" dirty="0"/>
              <a:t>2011 - ITEA Members voted to change the name to the International Technology and Engineering Education Association (ITEEA).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" sz="2400" b="1" dirty="0"/>
              <a:t>2020 – ITEEA releases </a:t>
            </a:r>
            <a:r>
              <a:rPr lang="en" sz="2400" b="1" i="1" dirty="0"/>
              <a:t>Standards for Technological and Engineering Literacy</a:t>
            </a:r>
            <a:r>
              <a:rPr lang="en" sz="2400" b="1" dirty="0"/>
              <a:t>:</a:t>
            </a:r>
            <a:r>
              <a:rPr lang="en" sz="2400" b="1" i="1" dirty="0"/>
              <a:t> The Role of Technology and Engineering in STEM Education</a:t>
            </a:r>
            <a:endParaRPr sz="2400" b="1" i="1" dirty="0"/>
          </a:p>
        </p:txBody>
      </p:sp>
    </p:spTree>
    <p:extLst>
      <p:ext uri="{BB962C8B-B14F-4D97-AF65-F5344CB8AC3E}">
        <p14:creationId xmlns:p14="http://schemas.microsoft.com/office/powerpoint/2010/main" val="1561867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B7A8193-9935-4934-B362-C25615283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71283"/>
            <a:ext cx="101346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3600" b="1" u="sng" dirty="0"/>
              <a:t>The Future?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800" b="1" dirty="0">
                <a:solidFill>
                  <a:srgbClr val="FFFF00"/>
                </a:solidFill>
              </a:rPr>
              <a:t>Engineering and Technology Education</a:t>
            </a:r>
            <a:r>
              <a:rPr lang="en-US" altLang="en-US" sz="3600" b="1" dirty="0"/>
              <a:t>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 sz="3600" b="1" dirty="0"/>
          </a:p>
        </p:txBody>
      </p:sp>
      <p:pic>
        <p:nvPicPr>
          <p:cNvPr id="26627" name="Picture 4" descr="index_r15_c27">
            <a:extLst>
              <a:ext uri="{FF2B5EF4-FFF2-40B4-BE49-F238E27FC236}">
                <a16:creationId xmlns:a16="http://schemas.microsoft.com/office/drawing/2014/main" id="{017F29B7-FFB1-4389-8933-20A6717A1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2" y="2290455"/>
            <a:ext cx="19335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9">
            <a:extLst>
              <a:ext uri="{FF2B5EF4-FFF2-40B4-BE49-F238E27FC236}">
                <a16:creationId xmlns:a16="http://schemas.microsoft.com/office/drawing/2014/main" id="{D9FAAA35-8882-4C29-A434-E24ED68CF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6064250"/>
            <a:ext cx="5662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/>
              <a:t>http://www.engineeringk12.org</a:t>
            </a:r>
          </a:p>
        </p:txBody>
      </p:sp>
      <p:pic>
        <p:nvPicPr>
          <p:cNvPr id="26629" name="Picture 11" descr="ASEE main header image">
            <a:hlinkClick r:id="rId3"/>
            <a:extLst>
              <a:ext uri="{FF2B5EF4-FFF2-40B4-BE49-F238E27FC236}">
                <a16:creationId xmlns:a16="http://schemas.microsoft.com/office/drawing/2014/main" id="{BA03237D-5263-4984-9FCE-F057B125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095876"/>
            <a:ext cx="6105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12">
            <a:extLst>
              <a:ext uri="{FF2B5EF4-FFF2-40B4-BE49-F238E27FC236}">
                <a16:creationId xmlns:a16="http://schemas.microsoft.com/office/drawing/2014/main" id="{E07A9B03-E91A-4750-9808-E5782877D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101395"/>
            <a:ext cx="4043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 dirty="0"/>
              <a:t>http://www.pltw.org</a:t>
            </a:r>
          </a:p>
        </p:txBody>
      </p:sp>
      <p:pic>
        <p:nvPicPr>
          <p:cNvPr id="26631" name="Picture 8" descr="http://www.iteea.org/images/EbD%20Logo.jpg">
            <a:extLst>
              <a:ext uri="{FF2B5EF4-FFF2-40B4-BE49-F238E27FC236}">
                <a16:creationId xmlns:a16="http://schemas.microsoft.com/office/drawing/2014/main" id="{D1B56E02-16CE-4891-A5F6-C58C59B79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0"/>
            <a:ext cx="20574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1">
            <a:extLst>
              <a:ext uri="{FF2B5EF4-FFF2-40B4-BE49-F238E27FC236}">
                <a16:creationId xmlns:a16="http://schemas.microsoft.com/office/drawing/2014/main" id="{EF9B294C-7EBA-465F-BD57-B686B7117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751" y="4063664"/>
            <a:ext cx="5141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 dirty="0"/>
              <a:t>http://www.iteea.org/EbD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A3CA8D31-ABF1-47D8-8443-0D6C321D7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6858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 dirty="0"/>
              <a:t>Before Learning about the </a:t>
            </a:r>
            <a:r>
              <a:rPr lang="en-US" altLang="en-US" sz="3600" b="1" i="1" dirty="0">
                <a:solidFill>
                  <a:srgbClr val="FFFF00"/>
                </a:solidFill>
              </a:rPr>
              <a:t>Standards for Technological &amp; Engineering Literacy: The Role of Technology and Engineering in STEM Education </a:t>
            </a:r>
            <a:r>
              <a:rPr lang="en-US" altLang="en-US" sz="3600" b="1" dirty="0"/>
              <a:t>(2020), It is helpful to look at past curriculum developments, trends, and projects in the field of Technology Education. </a:t>
            </a:r>
          </a:p>
        </p:txBody>
      </p:sp>
      <p:pic>
        <p:nvPicPr>
          <p:cNvPr id="7" name="Picture 4" descr="https://www.iteea.org/File.aspx?id=177431&amp;v=93cd2660">
            <a:extLst>
              <a:ext uri="{FF2B5EF4-FFF2-40B4-BE49-F238E27FC236}">
                <a16:creationId xmlns:a16="http://schemas.microsoft.com/office/drawing/2014/main" id="{2F9913D8-3A3E-44C2-903D-2E804D413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43800" y="582473"/>
            <a:ext cx="430364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>
            <a:extLst>
              <a:ext uri="{FF2B5EF4-FFF2-40B4-BE49-F238E27FC236}">
                <a16:creationId xmlns:a16="http://schemas.microsoft.com/office/drawing/2014/main" id="{8C2739A4-98E5-4EEA-8CA4-3CF69C6D2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771233"/>
            <a:ext cx="11277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FF00"/>
                </a:solidFill>
              </a:rPr>
              <a:t>Manual Training: </a:t>
            </a:r>
            <a:r>
              <a:rPr lang="en-US" altLang="en-US" sz="3200" b="1" dirty="0">
                <a:solidFill>
                  <a:srgbClr val="FF0000"/>
                </a:solidFill>
              </a:rPr>
              <a:t>1870’s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FF00"/>
                </a:solidFill>
              </a:rPr>
              <a:t>Manual Arts: </a:t>
            </a:r>
            <a:r>
              <a:rPr lang="en-US" altLang="en-US" sz="3200" b="1" dirty="0">
                <a:solidFill>
                  <a:srgbClr val="FF0000"/>
                </a:solidFill>
              </a:rPr>
              <a:t>1890’s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FF00"/>
                </a:solidFill>
              </a:rPr>
              <a:t>Industrial Arts: </a:t>
            </a:r>
            <a:r>
              <a:rPr lang="en-US" altLang="en-US" sz="3200" b="1" dirty="0">
                <a:solidFill>
                  <a:srgbClr val="FF0000"/>
                </a:solidFill>
              </a:rPr>
              <a:t>early 1900’s to 1990’s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/>
              <a:t>Industrial Technology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FF00"/>
                </a:solidFill>
              </a:rPr>
              <a:t>Technology Education:</a:t>
            </a:r>
            <a:r>
              <a:rPr lang="en-US" altLang="en-US" sz="3200" b="1" dirty="0">
                <a:solidFill>
                  <a:srgbClr val="FF0000"/>
                </a:solidFill>
              </a:rPr>
              <a:t>   -- Mid 1980’s to Early 2000’s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FF00"/>
                </a:solidFill>
              </a:rPr>
              <a:t>Technology &amp; Engineering Education:</a:t>
            </a:r>
            <a:r>
              <a:rPr lang="en-US" altLang="en-US" sz="3200" b="1" dirty="0">
                <a:solidFill>
                  <a:srgbClr val="FF0000"/>
                </a:solidFill>
              </a:rPr>
              <a:t>   -- Early 2000’s - Present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5123" name="Picture 1031" descr="sloyd 1893">
            <a:extLst>
              <a:ext uri="{FF2B5EF4-FFF2-40B4-BE49-F238E27FC236}">
                <a16:creationId xmlns:a16="http://schemas.microsoft.com/office/drawing/2014/main" id="{52315DBF-6D9C-4BC9-A013-01ECD4068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526" y="1533316"/>
            <a:ext cx="287677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032">
            <a:extLst>
              <a:ext uri="{FF2B5EF4-FFF2-40B4-BE49-F238E27FC236}">
                <a16:creationId xmlns:a16="http://schemas.microsoft.com/office/drawing/2014/main" id="{B8ACF72F-BC7B-498A-ABAE-D64E77C4D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1"/>
            <a:ext cx="9372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 dirty="0"/>
              <a:t>Popular Names Associated with The Discipline of Technology &amp; Engineering Education Included: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b="1" u="sng" dirty="0"/>
          </a:p>
        </p:txBody>
      </p:sp>
      <p:sp>
        <p:nvSpPr>
          <p:cNvPr id="5125" name="Text Box 1033">
            <a:extLst>
              <a:ext uri="{FF2B5EF4-FFF2-40B4-BE49-F238E27FC236}">
                <a16:creationId xmlns:a16="http://schemas.microsoft.com/office/drawing/2014/main" id="{A845BE9E-681E-4111-B6EA-785FC0E48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41910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1893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hop">
            <a:extLst>
              <a:ext uri="{FF2B5EF4-FFF2-40B4-BE49-F238E27FC236}">
                <a16:creationId xmlns:a16="http://schemas.microsoft.com/office/drawing/2014/main" id="{16D5F0AE-D601-4442-8BFA-47D919C2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42830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50E5B4E7-1D30-451E-907A-6A2A23D9D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5791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0000"/>
                </a:solidFill>
              </a:rPr>
              <a:t>The Classic Industrial Arts Definition: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/>
              <a:t>“Industrial arts is a study of the changes made by man in the forms of materials to increase their values, and of the problems of life related to these changes” (Bonser and Mossman, 1923).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s TTT">
            <a:extLst>
              <a:ext uri="{FF2B5EF4-FFF2-40B4-BE49-F238E27FC236}">
                <a16:creationId xmlns:a16="http://schemas.microsoft.com/office/drawing/2014/main" id="{78BE3003-FEAD-4EE4-94CC-5148B94CF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8019"/>
            <a:ext cx="41735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C28C819B-CCB2-4915-98E4-ACFE5E434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33600"/>
            <a:ext cx="64008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In 1939, the American Industrial Arts Association (AIAA) was Founded.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Today, it is known as the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International Technology &amp; Engineering Educators Association (ITEEA).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13733B6F-48F3-42A6-BA4C-0E0B6D58A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2642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AIAA 1</a:t>
            </a:r>
            <a:r>
              <a:rPr lang="en-US" altLang="en-US" sz="2800" b="1" baseline="30000">
                <a:solidFill>
                  <a:srgbClr val="FF0000"/>
                </a:solidFill>
              </a:rPr>
              <a:t>st</a:t>
            </a:r>
            <a:r>
              <a:rPr lang="en-US" altLang="en-US" sz="2800" b="1">
                <a:solidFill>
                  <a:srgbClr val="FF0000"/>
                </a:solidFill>
              </a:rPr>
              <a:t> Journal - 1942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ADDED232-D33E-4A8B-A298-52AD57260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762000"/>
            <a:ext cx="64770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1947: A Curriculum to Reflect</a:t>
            </a:r>
            <a:r>
              <a:rPr lang="en-US" altLang="en-US" sz="2800" b="1" dirty="0">
                <a:solidFill>
                  <a:srgbClr val="FFFF00"/>
                </a:solidFill>
              </a:rPr>
              <a:t> Technology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FF0000"/>
                </a:solidFill>
              </a:rPr>
              <a:t>Content: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</a:rPr>
              <a:t>   Power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</a:rPr>
              <a:t>   Transportation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</a:rPr>
              <a:t>   Manufacturing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</a:rPr>
              <a:t>   Construction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</a:rPr>
              <a:t>   Communication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</a:rPr>
              <a:t>   Management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1F71DE-2796-476E-87FB-145052797A12}"/>
              </a:ext>
            </a:extLst>
          </p:cNvPr>
          <p:cNvGrpSpPr/>
          <p:nvPr/>
        </p:nvGrpSpPr>
        <p:grpSpPr>
          <a:xfrm>
            <a:off x="609600" y="348695"/>
            <a:ext cx="3937000" cy="5867400"/>
            <a:chOff x="2667000" y="533400"/>
            <a:chExt cx="3937000" cy="5867400"/>
          </a:xfrm>
        </p:grpSpPr>
        <p:pic>
          <p:nvPicPr>
            <p:cNvPr id="8195" name="Picture 4" descr="Curriculum to Reflect">
              <a:extLst>
                <a:ext uri="{FF2B5EF4-FFF2-40B4-BE49-F238E27FC236}">
                  <a16:creationId xmlns:a16="http://schemas.microsoft.com/office/drawing/2014/main" id="{FFE6E177-823D-47CB-99C3-EF77D8AFC1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33400"/>
              <a:ext cx="3937000" cy="586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6" name="Text Box 5">
              <a:extLst>
                <a:ext uri="{FF2B5EF4-FFF2-40B4-BE49-F238E27FC236}">
                  <a16:creationId xmlns:a16="http://schemas.microsoft.com/office/drawing/2014/main" id="{0617606D-659F-4E7B-A43F-846353754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5410201"/>
              <a:ext cx="3429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>
                  <a:solidFill>
                    <a:schemeClr val="bg1"/>
                  </a:solidFill>
                </a:rPr>
                <a:t>An early use of the term Technology!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8741B5F-AC00-4FD4-A33F-DC546DD18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524000"/>
            <a:ext cx="7924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/>
              <a:t>Industrial Arts as a general                                and fundamental school                               subject in a free society is                        concerned with providing                    experiences that will help                            persons of all ages and both                         sexes to profit by the </a:t>
            </a:r>
            <a:r>
              <a:rPr lang="en-US" altLang="en-US" sz="3200" b="1" i="1" u="sng" dirty="0">
                <a:solidFill>
                  <a:srgbClr val="FFFF00"/>
                </a:solidFill>
              </a:rPr>
              <a:t>technology,</a:t>
            </a:r>
            <a:r>
              <a:rPr lang="en-US" altLang="en-US" sz="3200" b="1" i="1" dirty="0"/>
              <a:t> because all are involved as consumers, many as producers, and there are countless recreational opportunities for all.</a:t>
            </a:r>
            <a:r>
              <a:rPr lang="en-US" altLang="en-US" sz="3200" b="1" i="1" dirty="0">
                <a:solidFill>
                  <a:srgbClr val="FFFF00"/>
                </a:solidFill>
              </a:rPr>
              <a:t>  </a:t>
            </a:r>
            <a:r>
              <a:rPr lang="en-US" altLang="en-US" b="1" i="1" dirty="0">
                <a:solidFill>
                  <a:srgbClr val="FFFF00"/>
                </a:solidFill>
              </a:rPr>
              <a:t>	           </a:t>
            </a:r>
            <a:r>
              <a:rPr lang="en-US" altLang="en-US" b="1" i="1" dirty="0">
                <a:solidFill>
                  <a:srgbClr val="FF0000"/>
                </a:solidFill>
              </a:rPr>
              <a:t>-- William E. Warner (1947)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84E03642-E293-414D-A1F5-99D4DF727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226" y="677863"/>
            <a:ext cx="67595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800"/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24FB0E35-8179-498B-AE92-594C30451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"/>
            <a:ext cx="7543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FF0000"/>
                </a:solidFill>
              </a:rPr>
              <a:t>A Curriculum to Reflect Technology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FF0000"/>
                </a:solidFill>
              </a:rPr>
              <a:t>Industrial Arts Defined:</a:t>
            </a:r>
          </a:p>
        </p:txBody>
      </p:sp>
      <p:pic>
        <p:nvPicPr>
          <p:cNvPr id="9221" name="Picture 6" descr="old magazine">
            <a:extLst>
              <a:ext uri="{FF2B5EF4-FFF2-40B4-BE49-F238E27FC236}">
                <a16:creationId xmlns:a16="http://schemas.microsoft.com/office/drawing/2014/main" id="{F30FA88E-A634-4B5A-89D6-3E7DAED41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85800"/>
            <a:ext cx="2806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F54FC796-ECC5-4A71-B8B8-4B45DEB7F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09600"/>
            <a:ext cx="3200400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The Maryland Plan (1950’s)      </a:t>
            </a:r>
            <a:r>
              <a:rPr lang="en-US" altLang="en-US" sz="1800" b="1">
                <a:solidFill>
                  <a:srgbClr val="FF0000"/>
                </a:solidFill>
              </a:rPr>
              <a:t>--  Don Maley </a:t>
            </a:r>
            <a:r>
              <a:rPr lang="en-US" altLang="en-US" sz="3200" b="1">
                <a:solidFill>
                  <a:srgbClr val="FFFF00"/>
                </a:solidFill>
              </a:rPr>
              <a:t>                  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b="1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i="1"/>
              <a:t>A Study of </a:t>
            </a:r>
            <a:r>
              <a:rPr lang="en-US" altLang="en-US" sz="3200" b="1" i="1" u="sng">
                <a:solidFill>
                  <a:srgbClr val="FFFF00"/>
                </a:solidFill>
              </a:rPr>
              <a:t>Technology </a:t>
            </a:r>
            <a:r>
              <a:rPr lang="en-US" altLang="en-US" sz="3200" b="1" i="1"/>
              <a:t>and Industry with their Implications for Man and Society.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/>
              <a:t>                       -- 1970 Pamphlet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b="1" i="1">
              <a:solidFill>
                <a:srgbClr val="FFFF00"/>
              </a:solidFill>
            </a:endParaRPr>
          </a:p>
        </p:txBody>
      </p:sp>
      <p:pic>
        <p:nvPicPr>
          <p:cNvPr id="10243" name="Picture 6" descr="Maryland Plan">
            <a:extLst>
              <a:ext uri="{FF2B5EF4-FFF2-40B4-BE49-F238E27FC236}">
                <a16:creationId xmlns:a16="http://schemas.microsoft.com/office/drawing/2014/main" id="{C527D75D-8608-4630-B2AE-5C2C1304F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09600"/>
            <a:ext cx="37909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1202</Words>
  <Application>Microsoft Office PowerPoint</Application>
  <PresentationFormat>Widescreen</PresentationFormat>
  <Paragraphs>111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 of ITEEA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Vinson R. Carter</dc:creator>
  <cp:lastModifiedBy>Vinson R. Carter</cp:lastModifiedBy>
  <cp:revision>1</cp:revision>
  <dcterms:created xsi:type="dcterms:W3CDTF">2022-08-24T13:09:11Z</dcterms:created>
  <dcterms:modified xsi:type="dcterms:W3CDTF">2023-03-27T16:14:40Z</dcterms:modified>
</cp:coreProperties>
</file>