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1" r:id="rId6"/>
    <p:sldId id="260" r:id="rId7"/>
    <p:sldId id="263" r:id="rId8"/>
    <p:sldId id="269" r:id="rId9"/>
    <p:sldId id="270"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E60D69-E8A4-428A-8432-E79418B0D35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241513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60D69-E8A4-428A-8432-E79418B0D35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309461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60D69-E8A4-428A-8432-E79418B0D35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25116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60D69-E8A4-428A-8432-E79418B0D35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207695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60D69-E8A4-428A-8432-E79418B0D35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108042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E60D69-E8A4-428A-8432-E79418B0D35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43333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60D69-E8A4-428A-8432-E79418B0D358}"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9834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E60D69-E8A4-428A-8432-E79418B0D358}"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6399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60D69-E8A4-428A-8432-E79418B0D358}"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256493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60D69-E8A4-428A-8432-E79418B0D35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64424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60D69-E8A4-428A-8432-E79418B0D35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C2C91-17E1-441C-AEDF-BEEC4031CF33}" type="slidenum">
              <a:rPr lang="en-US" smtClean="0"/>
              <a:t>‹#›</a:t>
            </a:fld>
            <a:endParaRPr lang="en-US"/>
          </a:p>
        </p:txBody>
      </p:sp>
    </p:spTree>
    <p:extLst>
      <p:ext uri="{BB962C8B-B14F-4D97-AF65-F5344CB8AC3E}">
        <p14:creationId xmlns:p14="http://schemas.microsoft.com/office/powerpoint/2010/main" val="138896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60D69-E8A4-428A-8432-E79418B0D358}" type="datetimeFigureOut">
              <a:rPr lang="en-US" smtClean="0"/>
              <a:t>8/20/2025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C2C91-17E1-441C-AEDF-BEEC4031CF33}" type="slidenum">
              <a:rPr lang="en-US" smtClean="0"/>
              <a:t>‹#›</a:t>
            </a:fld>
            <a:endParaRPr lang="en-US"/>
          </a:p>
        </p:txBody>
      </p:sp>
    </p:spTree>
    <p:extLst>
      <p:ext uri="{BB962C8B-B14F-4D97-AF65-F5344CB8AC3E}">
        <p14:creationId xmlns:p14="http://schemas.microsoft.com/office/powerpoint/2010/main" val="257917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marL="0" indent="0">
              <a:buFont typeface="Arial" charset="0"/>
              <a:buNone/>
              <a:defRPr/>
            </a:pPr>
            <a:r>
              <a:rPr lang="en-US" sz="2800" dirty="0"/>
              <a:t>Broadly speaking, technology is how people modify the natural world to suit their own purposes.  </a:t>
            </a:r>
          </a:p>
          <a:p>
            <a:pPr marL="0" indent="0">
              <a:buFont typeface="Arial" charset="0"/>
              <a:buNone/>
              <a:defRPr/>
            </a:pPr>
            <a:r>
              <a:rPr lang="en-US" sz="2800" dirty="0"/>
              <a:t>From the Greek word </a:t>
            </a:r>
            <a:r>
              <a:rPr lang="en-US" sz="2800" i="1" dirty="0" err="1"/>
              <a:t>techne</a:t>
            </a:r>
            <a:r>
              <a:rPr lang="en-US" sz="2800" dirty="0"/>
              <a:t>, meaning art or artifice or craft, technology literally means the act of making or crafting.</a:t>
            </a:r>
          </a:p>
          <a:p>
            <a:pPr marL="0" indent="0">
              <a:buFont typeface="Arial" charset="0"/>
              <a:buNone/>
              <a:defRPr/>
            </a:pPr>
            <a:r>
              <a:rPr lang="en-US" sz="2800" dirty="0"/>
              <a:t>More generally it refers to the diverse collection of processes and knowledge that people use to extend human abilities and to satisfy human wants and needs.</a:t>
            </a:r>
          </a:p>
          <a:p>
            <a:pPr marL="514350" indent="-514350">
              <a:buFont typeface="Arial" charset="0"/>
              <a:buAutoNum type="arabicPeriod"/>
              <a:defRPr/>
            </a:pPr>
            <a:endParaRPr lang="en-US" sz="2800" dirty="0"/>
          </a:p>
        </p:txBody>
      </p:sp>
      <p:sp>
        <p:nvSpPr>
          <p:cNvPr id="5" name="TextBox 4"/>
          <p:cNvSpPr txBox="1"/>
          <p:nvPr/>
        </p:nvSpPr>
        <p:spPr>
          <a:xfrm>
            <a:off x="533400" y="545812"/>
            <a:ext cx="6576672" cy="584775"/>
          </a:xfrm>
          <a:prstGeom prst="rect">
            <a:avLst/>
          </a:prstGeom>
          <a:noFill/>
        </p:spPr>
        <p:txBody>
          <a:bodyPr wrap="none" rtlCol="0">
            <a:spAutoFit/>
          </a:bodyPr>
          <a:lstStyle/>
          <a:p>
            <a:r>
              <a:rPr lang="en-US" sz="3200" b="1" dirty="0"/>
              <a:t>Product Design – Creating Technology</a:t>
            </a:r>
          </a:p>
        </p:txBody>
      </p:sp>
    </p:spTree>
    <p:extLst>
      <p:ext uri="{BB962C8B-B14F-4D97-AF65-F5344CB8AC3E}">
        <p14:creationId xmlns:p14="http://schemas.microsoft.com/office/powerpoint/2010/main" val="309635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
            <a:extLst>
              <a:ext uri="{FF2B5EF4-FFF2-40B4-BE49-F238E27FC236}">
                <a16:creationId xmlns:a16="http://schemas.microsoft.com/office/drawing/2014/main" id="{48DB5467-8435-7246-6A19-5DFCA36F0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04800"/>
            <a:ext cx="91440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9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CDDC-7F89-00AC-C4BC-C0579EC88D8D}"/>
              </a:ext>
            </a:extLst>
          </p:cNvPr>
          <p:cNvSpPr txBox="1"/>
          <p:nvPr/>
        </p:nvSpPr>
        <p:spPr>
          <a:xfrm>
            <a:off x="495300" y="1351508"/>
            <a:ext cx="8153400" cy="4154984"/>
          </a:xfrm>
          <a:prstGeom prst="rect">
            <a:avLst/>
          </a:prstGeom>
          <a:noFill/>
        </p:spPr>
        <p:txBody>
          <a:bodyPr wrap="square">
            <a:spAutoFit/>
          </a:bodyPr>
          <a:lstStyle/>
          <a:p>
            <a:r>
              <a:rPr lang="en-US" sz="2400" b="1" i="0" dirty="0">
                <a:solidFill>
                  <a:srgbClr val="000000"/>
                </a:solidFill>
                <a:effectLst/>
                <a:latin typeface="Tiempos Text"/>
              </a:rPr>
              <a:t>Decomposition</a:t>
            </a:r>
            <a:r>
              <a:rPr lang="en-US" sz="2400" b="0" i="0" dirty="0">
                <a:solidFill>
                  <a:srgbClr val="000000"/>
                </a:solidFill>
                <a:effectLst/>
                <a:latin typeface="Tiempos Text"/>
              </a:rPr>
              <a:t> invites students to break down complex problems into smaller, simpler problems. </a:t>
            </a:r>
          </a:p>
          <a:p>
            <a:endParaRPr lang="en-US" sz="2400" dirty="0">
              <a:solidFill>
                <a:srgbClr val="000000"/>
              </a:solidFill>
              <a:latin typeface="Tiempos Text"/>
            </a:endParaRPr>
          </a:p>
          <a:p>
            <a:r>
              <a:rPr lang="en-US" sz="2400" b="1" i="0" dirty="0">
                <a:solidFill>
                  <a:srgbClr val="000000"/>
                </a:solidFill>
                <a:effectLst/>
                <a:latin typeface="Tiempos Text"/>
              </a:rPr>
              <a:t>Pattern recognition</a:t>
            </a:r>
            <a:r>
              <a:rPr lang="en-US" sz="2400" b="0" i="0" dirty="0">
                <a:solidFill>
                  <a:srgbClr val="000000"/>
                </a:solidFill>
                <a:effectLst/>
                <a:latin typeface="Tiempos Text"/>
              </a:rPr>
              <a:t> guides students to make connections between similar problems and experience. </a:t>
            </a:r>
          </a:p>
          <a:p>
            <a:endParaRPr lang="en-US" sz="2400" dirty="0">
              <a:solidFill>
                <a:srgbClr val="000000"/>
              </a:solidFill>
              <a:latin typeface="Tiempos Text"/>
            </a:endParaRPr>
          </a:p>
          <a:p>
            <a:r>
              <a:rPr lang="en-US" sz="2400" b="1" i="0" dirty="0">
                <a:solidFill>
                  <a:srgbClr val="000000"/>
                </a:solidFill>
                <a:effectLst/>
                <a:latin typeface="Tiempos Text"/>
              </a:rPr>
              <a:t>Abstraction</a:t>
            </a:r>
            <a:r>
              <a:rPr lang="en-US" sz="2400" b="0" i="0" dirty="0">
                <a:solidFill>
                  <a:srgbClr val="000000"/>
                </a:solidFill>
                <a:effectLst/>
                <a:latin typeface="Tiempos Text"/>
              </a:rPr>
              <a:t> invites students to identify important information while ignoring unrelated or irrelevant details. </a:t>
            </a:r>
          </a:p>
          <a:p>
            <a:endParaRPr lang="en-US" sz="2400" dirty="0">
              <a:solidFill>
                <a:srgbClr val="000000"/>
              </a:solidFill>
              <a:latin typeface="Tiempos Text"/>
            </a:endParaRPr>
          </a:p>
          <a:p>
            <a:r>
              <a:rPr lang="en-US" sz="2400" b="0" i="0" dirty="0">
                <a:solidFill>
                  <a:srgbClr val="000000"/>
                </a:solidFill>
                <a:effectLst/>
                <a:latin typeface="Tiempos Text"/>
              </a:rPr>
              <a:t>Lastly, students use </a:t>
            </a:r>
            <a:r>
              <a:rPr lang="en-US" sz="2400" b="1" i="0" dirty="0">
                <a:solidFill>
                  <a:srgbClr val="000000"/>
                </a:solidFill>
                <a:effectLst/>
                <a:latin typeface="Tiempos Text"/>
              </a:rPr>
              <a:t>algorithms</a:t>
            </a:r>
            <a:r>
              <a:rPr lang="en-US" sz="2400" b="0" i="0" dirty="0">
                <a:solidFill>
                  <a:srgbClr val="000000"/>
                </a:solidFill>
                <a:effectLst/>
                <a:latin typeface="Tiempos Text"/>
              </a:rPr>
              <a:t> when they design simple steps to solve problems.</a:t>
            </a:r>
            <a:endParaRPr lang="en-US" sz="2400" dirty="0"/>
          </a:p>
        </p:txBody>
      </p:sp>
      <p:sp>
        <p:nvSpPr>
          <p:cNvPr id="5" name="TextBox 4">
            <a:extLst>
              <a:ext uri="{FF2B5EF4-FFF2-40B4-BE49-F238E27FC236}">
                <a16:creationId xmlns:a16="http://schemas.microsoft.com/office/drawing/2014/main" id="{EAA57445-68F3-F1B4-3B0B-F7CB4FCE0440}"/>
              </a:ext>
            </a:extLst>
          </p:cNvPr>
          <p:cNvSpPr txBox="1"/>
          <p:nvPr/>
        </p:nvSpPr>
        <p:spPr>
          <a:xfrm>
            <a:off x="381000" y="381000"/>
            <a:ext cx="8077200" cy="584775"/>
          </a:xfrm>
          <a:prstGeom prst="rect">
            <a:avLst/>
          </a:prstGeom>
          <a:noFill/>
        </p:spPr>
        <p:txBody>
          <a:bodyPr wrap="square">
            <a:spAutoFit/>
          </a:bodyPr>
          <a:lstStyle/>
          <a:p>
            <a:pPr algn="l"/>
            <a:r>
              <a:rPr lang="en-US" sz="3200" b="1" i="0" dirty="0">
                <a:solidFill>
                  <a:srgbClr val="000000"/>
                </a:solidFill>
                <a:effectLst/>
                <a:latin typeface="Graphik"/>
              </a:rPr>
              <a:t>Core Components of Computational Thinking</a:t>
            </a:r>
          </a:p>
        </p:txBody>
      </p:sp>
    </p:spTree>
    <p:extLst>
      <p:ext uri="{BB962C8B-B14F-4D97-AF65-F5344CB8AC3E}">
        <p14:creationId xmlns:p14="http://schemas.microsoft.com/office/powerpoint/2010/main" val="130278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Qualities of a Product</a:t>
            </a:r>
          </a:p>
        </p:txBody>
      </p:sp>
      <p:sp>
        <p:nvSpPr>
          <p:cNvPr id="3" name="Content Placeholder 2"/>
          <p:cNvSpPr>
            <a:spLocks noGrp="1"/>
          </p:cNvSpPr>
          <p:nvPr>
            <p:ph idx="1"/>
          </p:nvPr>
        </p:nvSpPr>
        <p:spPr/>
        <p:txBody>
          <a:bodyPr>
            <a:normAutofit lnSpcReduction="10000"/>
          </a:bodyPr>
          <a:lstStyle/>
          <a:p>
            <a:r>
              <a:rPr lang="en-US" dirty="0"/>
              <a:t>Shape</a:t>
            </a:r>
          </a:p>
          <a:p>
            <a:r>
              <a:rPr lang="en-US" dirty="0"/>
              <a:t>Size</a:t>
            </a:r>
          </a:p>
          <a:p>
            <a:r>
              <a:rPr lang="en-US" dirty="0"/>
              <a:t>Function</a:t>
            </a:r>
          </a:p>
          <a:p>
            <a:r>
              <a:rPr lang="en-US" dirty="0"/>
              <a:t>Color</a:t>
            </a:r>
          </a:p>
          <a:p>
            <a:r>
              <a:rPr lang="en-US" dirty="0"/>
              <a:t>Texture</a:t>
            </a:r>
          </a:p>
          <a:p>
            <a:r>
              <a:rPr lang="en-US" dirty="0"/>
              <a:t>Use</a:t>
            </a:r>
          </a:p>
          <a:p>
            <a:r>
              <a:rPr lang="en-US" dirty="0"/>
              <a:t>Pattern</a:t>
            </a:r>
          </a:p>
          <a:p>
            <a:r>
              <a:rPr lang="en-US" dirty="0"/>
              <a:t>Aesthetics</a:t>
            </a:r>
          </a:p>
        </p:txBody>
      </p:sp>
    </p:spTree>
    <p:extLst>
      <p:ext uri="{BB962C8B-B14F-4D97-AF65-F5344CB8AC3E}">
        <p14:creationId xmlns:p14="http://schemas.microsoft.com/office/powerpoint/2010/main" val="102530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r>
              <a:rPr lang="en-US" dirty="0"/>
              <a:t>The design of a product is an unquestioned determinant of its marketplace success. </a:t>
            </a:r>
          </a:p>
          <a:p>
            <a:pPr marL="0" indent="0">
              <a:buNone/>
            </a:pPr>
            <a:endParaRPr lang="en-US" dirty="0"/>
          </a:p>
          <a:p>
            <a:r>
              <a:rPr lang="en-US" dirty="0"/>
              <a:t>Good designs attract consumers to a product, communicate to them, and add value to the product by increasing the quality of the usage experiences associated with them.</a:t>
            </a:r>
          </a:p>
        </p:txBody>
      </p:sp>
    </p:spTree>
    <p:extLst>
      <p:ext uri="{BB962C8B-B14F-4D97-AF65-F5344CB8AC3E}">
        <p14:creationId xmlns:p14="http://schemas.microsoft.com/office/powerpoint/2010/main" val="391502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fontScale="92500" lnSpcReduction="20000"/>
          </a:bodyPr>
          <a:lstStyle/>
          <a:p>
            <a:pPr marL="0" indent="0">
              <a:buNone/>
            </a:pPr>
            <a:r>
              <a:rPr lang="en-US" sz="3900" dirty="0"/>
              <a:t>Good designers are…</a:t>
            </a:r>
          </a:p>
          <a:p>
            <a:pPr marL="0" indent="0">
              <a:buNone/>
            </a:pPr>
            <a:endParaRPr lang="en-US" dirty="0"/>
          </a:p>
          <a:p>
            <a:pPr lvl="1"/>
            <a:r>
              <a:rPr lang="en-US" dirty="0"/>
              <a:t> </a:t>
            </a:r>
            <a:r>
              <a:rPr lang="en-US" i="1" dirty="0"/>
              <a:t>holistic thinkers</a:t>
            </a:r>
            <a:r>
              <a:rPr lang="en-US" dirty="0"/>
              <a:t> who draw information from a broad understanding of manufacturing processes and techniques to create the most innovative and cost-competitive products possible. </a:t>
            </a:r>
          </a:p>
          <a:p>
            <a:pPr marL="457200" lvl="1" indent="0">
              <a:buNone/>
            </a:pPr>
            <a:endParaRPr lang="en-US" dirty="0"/>
          </a:p>
          <a:p>
            <a:pPr lvl="1"/>
            <a:r>
              <a:rPr lang="en-US" dirty="0"/>
              <a:t>willing to ask dumb or outrageous questions that may spark an idea or create a new twist that will transform an entire project.  More product breakthroughs come from information gathering sessions  than anywhere else.</a:t>
            </a:r>
          </a:p>
          <a:p>
            <a:pPr marL="457200" lvl="1" indent="0">
              <a:buNone/>
            </a:pPr>
            <a:endParaRPr lang="en-US" dirty="0"/>
          </a:p>
        </p:txBody>
      </p:sp>
    </p:spTree>
    <p:extLst>
      <p:ext uri="{BB962C8B-B14F-4D97-AF65-F5344CB8AC3E}">
        <p14:creationId xmlns:p14="http://schemas.microsoft.com/office/powerpoint/2010/main" val="173749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free-power-point-templates.com/articles/wp-content/uploads/2013/11/product-life-cycle-ppt-template.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73" b="4958"/>
          <a:stretch/>
        </p:blipFill>
        <p:spPr bwMode="auto">
          <a:xfrm>
            <a:off x="1752600" y="2362199"/>
            <a:ext cx="5524500" cy="3313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0660" y="763175"/>
            <a:ext cx="4848379" cy="707886"/>
          </a:xfrm>
          <a:prstGeom prst="rect">
            <a:avLst/>
          </a:prstGeom>
          <a:noFill/>
        </p:spPr>
        <p:txBody>
          <a:bodyPr wrap="none" rtlCol="0">
            <a:spAutoFit/>
          </a:bodyPr>
          <a:lstStyle/>
          <a:p>
            <a:pPr algn="ctr"/>
            <a:r>
              <a:rPr lang="en-US" sz="4000" b="1" dirty="0"/>
              <a:t>The Product Life Cycle</a:t>
            </a:r>
          </a:p>
        </p:txBody>
      </p:sp>
    </p:spTree>
    <p:extLst>
      <p:ext uri="{BB962C8B-B14F-4D97-AF65-F5344CB8AC3E}">
        <p14:creationId xmlns:p14="http://schemas.microsoft.com/office/powerpoint/2010/main" val="351851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62500" lnSpcReduction="20000"/>
          </a:bodyPr>
          <a:lstStyle/>
          <a:p>
            <a:pPr marL="0" indent="0">
              <a:buNone/>
            </a:pPr>
            <a:r>
              <a:rPr lang="en-US" sz="6500" b="1" dirty="0"/>
              <a:t>Manufacturing Techniques</a:t>
            </a:r>
          </a:p>
          <a:p>
            <a:pPr marL="0" indent="0">
              <a:buNone/>
            </a:pPr>
            <a:endParaRPr lang="en-US" sz="3900" dirty="0"/>
          </a:p>
          <a:p>
            <a:pPr marL="0" indent="0">
              <a:buNone/>
            </a:pPr>
            <a:r>
              <a:rPr lang="en-US" sz="4000" i="1" dirty="0"/>
              <a:t>Concurrent engineering</a:t>
            </a:r>
            <a:r>
              <a:rPr lang="en-US" sz="4000" dirty="0"/>
              <a:t> which allows engineers to be heavily involved in the design process</a:t>
            </a:r>
          </a:p>
          <a:p>
            <a:pPr marL="0" indent="0">
              <a:buNone/>
            </a:pPr>
            <a:endParaRPr lang="en-US" sz="4000" dirty="0"/>
          </a:p>
          <a:p>
            <a:pPr marL="0" indent="0">
              <a:buNone/>
            </a:pPr>
            <a:r>
              <a:rPr lang="en-US" sz="4000" i="1" dirty="0"/>
              <a:t>Design for manufacturability</a:t>
            </a:r>
            <a:r>
              <a:rPr lang="en-US" sz="4000" dirty="0"/>
              <a:t> which describes a process that allows production workers the opportunity to have input into the design of the product</a:t>
            </a:r>
          </a:p>
          <a:p>
            <a:pPr marL="0" indent="0">
              <a:buNone/>
            </a:pPr>
            <a:endParaRPr lang="en-US" sz="4000" dirty="0"/>
          </a:p>
          <a:p>
            <a:pPr marL="0" indent="0">
              <a:buNone/>
            </a:pPr>
            <a:r>
              <a:rPr lang="en-US" sz="4000" i="1" dirty="0"/>
              <a:t>Early vendor involvement</a:t>
            </a:r>
            <a:r>
              <a:rPr lang="en-US" sz="4000" dirty="0"/>
              <a:t> is a phrase used to describe the inclusion of sales and marketing persons in design of products</a:t>
            </a:r>
          </a:p>
          <a:p>
            <a:pPr marL="0" indent="0">
              <a:buNone/>
            </a:pPr>
            <a:endParaRPr lang="en-US" sz="4000" dirty="0"/>
          </a:p>
          <a:p>
            <a:pPr marL="0" indent="0">
              <a:buNone/>
            </a:pPr>
            <a:r>
              <a:rPr lang="en-US" sz="4000" i="1" dirty="0"/>
              <a:t>Lean manufacturing</a:t>
            </a:r>
            <a:r>
              <a:rPr lang="en-US" sz="4000" dirty="0"/>
              <a:t> describes the overall downsizing of the personnel involved in the production of new products.  </a:t>
            </a:r>
          </a:p>
          <a:p>
            <a:pPr marL="0" indent="0">
              <a:buNone/>
            </a:pPr>
            <a:endParaRPr lang="en-US" sz="3900"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199348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b="1" dirty="0"/>
              <a:t>Concurrent Design</a:t>
            </a:r>
          </a:p>
        </p:txBody>
      </p:sp>
      <p:sp>
        <p:nvSpPr>
          <p:cNvPr id="3" name="Content Placeholder 2"/>
          <p:cNvSpPr>
            <a:spLocks noGrp="1"/>
          </p:cNvSpPr>
          <p:nvPr>
            <p:ph idx="1"/>
          </p:nvPr>
        </p:nvSpPr>
        <p:spPr>
          <a:xfrm>
            <a:off x="457200" y="1066800"/>
            <a:ext cx="8229600" cy="5410200"/>
          </a:xfrm>
        </p:spPr>
        <p:txBody>
          <a:bodyPr>
            <a:normAutofit fontScale="92500" lnSpcReduction="20000"/>
          </a:bodyPr>
          <a:lstStyle/>
          <a:p>
            <a:r>
              <a:rPr lang="en-US" dirty="0"/>
              <a:t>Attempts to incorporate various factors related to product life cycle (manufacturability, quality, ease of use, aesthetics, etc.)  early in the development of the product.</a:t>
            </a:r>
          </a:p>
          <a:p>
            <a:r>
              <a:rPr lang="en-US" dirty="0"/>
              <a:t>Allows the manufacturers to attempt to perform all activities related to design simultaneously rather than in series as is the case in tradition design projects resulting in the  reduction of the duration of the design project, cost savings, and better quality for the final design.</a:t>
            </a:r>
          </a:p>
          <a:p>
            <a:r>
              <a:rPr lang="en-US" dirty="0"/>
              <a:t>The major purpose of concurrent design is to improve the overall quality of the product while reducing costs and development time.   </a:t>
            </a:r>
          </a:p>
        </p:txBody>
      </p:sp>
    </p:spTree>
    <p:extLst>
      <p:ext uri="{BB962C8B-B14F-4D97-AF65-F5344CB8AC3E}">
        <p14:creationId xmlns:p14="http://schemas.microsoft.com/office/powerpoint/2010/main" val="127093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oxes with toys&#10;&#10;Description automatically generated">
            <a:extLst>
              <a:ext uri="{FF2B5EF4-FFF2-40B4-BE49-F238E27FC236}">
                <a16:creationId xmlns:a16="http://schemas.microsoft.com/office/drawing/2014/main" id="{8B1220D0-79AD-A3A9-98BA-C11D9A0E1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69" y="0"/>
            <a:ext cx="8425061" cy="6858000"/>
          </a:xfrm>
          <a:prstGeom prst="rect">
            <a:avLst/>
          </a:prstGeom>
        </p:spPr>
      </p:pic>
    </p:spTree>
    <p:extLst>
      <p:ext uri="{BB962C8B-B14F-4D97-AF65-F5344CB8AC3E}">
        <p14:creationId xmlns:p14="http://schemas.microsoft.com/office/powerpoint/2010/main" val="408966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4DB7C-6428-CE06-7B59-A02F3B6D89DF}"/>
              </a:ext>
            </a:extLst>
          </p:cNvPr>
          <p:cNvPicPr>
            <a:picLocks noChangeAspect="1"/>
          </p:cNvPicPr>
          <p:nvPr/>
        </p:nvPicPr>
        <p:blipFill>
          <a:blip r:embed="rId2"/>
          <a:stretch>
            <a:fillRect/>
          </a:stretch>
        </p:blipFill>
        <p:spPr>
          <a:xfrm>
            <a:off x="740" y="281471"/>
            <a:ext cx="4953000" cy="6295056"/>
          </a:xfrm>
          <a:prstGeom prst="rect">
            <a:avLst/>
          </a:prstGeom>
        </p:spPr>
      </p:pic>
      <p:pic>
        <p:nvPicPr>
          <p:cNvPr id="7" name="Picture 6">
            <a:extLst>
              <a:ext uri="{FF2B5EF4-FFF2-40B4-BE49-F238E27FC236}">
                <a16:creationId xmlns:a16="http://schemas.microsoft.com/office/drawing/2014/main" id="{412C6C47-6A31-0C0B-5D9E-34F544379F0C}"/>
              </a:ext>
            </a:extLst>
          </p:cNvPr>
          <p:cNvPicPr>
            <a:picLocks noChangeAspect="1"/>
          </p:cNvPicPr>
          <p:nvPr/>
        </p:nvPicPr>
        <p:blipFill>
          <a:blip r:embed="rId3"/>
          <a:stretch>
            <a:fillRect/>
          </a:stretch>
        </p:blipFill>
        <p:spPr>
          <a:xfrm>
            <a:off x="4806506" y="3428999"/>
            <a:ext cx="4258530" cy="1207009"/>
          </a:xfrm>
          <a:prstGeom prst="rect">
            <a:avLst/>
          </a:prstGeom>
        </p:spPr>
      </p:pic>
      <p:pic>
        <p:nvPicPr>
          <p:cNvPr id="11" name="Picture 10" descr="A white paper with green check marks on it&#10;&#10;Description automatically generated">
            <a:extLst>
              <a:ext uri="{FF2B5EF4-FFF2-40B4-BE49-F238E27FC236}">
                <a16:creationId xmlns:a16="http://schemas.microsoft.com/office/drawing/2014/main" id="{E78CBFC9-00DB-1A1F-8567-88E1A4329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812" y="533400"/>
            <a:ext cx="3979805" cy="2650550"/>
          </a:xfrm>
          <a:prstGeom prst="rect">
            <a:avLst/>
          </a:prstGeom>
        </p:spPr>
      </p:pic>
    </p:spTree>
    <p:extLst>
      <p:ext uri="{BB962C8B-B14F-4D97-AF65-F5344CB8AC3E}">
        <p14:creationId xmlns:p14="http://schemas.microsoft.com/office/powerpoint/2010/main" val="1210067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434</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Graphik</vt:lpstr>
      <vt:lpstr>Tiempos Text</vt:lpstr>
      <vt:lpstr>Office Theme</vt:lpstr>
      <vt:lpstr>PowerPoint Presentation</vt:lpstr>
      <vt:lpstr>Qualities of a Product</vt:lpstr>
      <vt:lpstr>PowerPoint Presentation</vt:lpstr>
      <vt:lpstr>PowerPoint Presentation</vt:lpstr>
      <vt:lpstr>PowerPoint Presentation</vt:lpstr>
      <vt:lpstr>PowerPoint Presentation</vt:lpstr>
      <vt:lpstr>Concurrent Design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Carter</cp:lastModifiedBy>
  <cp:revision>20</cp:revision>
  <dcterms:created xsi:type="dcterms:W3CDTF">2014-08-26T21:04:24Z</dcterms:created>
  <dcterms:modified xsi:type="dcterms:W3CDTF">2025-08-20T15:15:43Z</dcterms:modified>
</cp:coreProperties>
</file>