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60" r:id="rId3"/>
    <p:sldId id="256" r:id="rId4"/>
    <p:sldId id="257" r:id="rId5"/>
    <p:sldId id="258" r:id="rId6"/>
    <p:sldId id="259" r:id="rId7"/>
    <p:sldId id="266" r:id="rId8"/>
    <p:sldId id="265" r:id="rId9"/>
    <p:sldId id="263" r:id="rId10"/>
    <p:sldId id="264" r:id="rId11"/>
    <p:sldId id="261"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105" d="100"/>
          <a:sy n="105" d="100"/>
        </p:scale>
        <p:origin x="77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4FC80C-6483-2A3A-26DF-110311A50FB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2C032A0-B669-44A4-89E0-C5480933F6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B57FD87-1E80-C6D0-DFAB-8A746D24EECD}"/>
              </a:ext>
            </a:extLst>
          </p:cNvPr>
          <p:cNvSpPr>
            <a:spLocks noGrp="1"/>
          </p:cNvSpPr>
          <p:nvPr>
            <p:ph type="dt" sz="half" idx="10"/>
          </p:nvPr>
        </p:nvSpPr>
        <p:spPr/>
        <p:txBody>
          <a:bodyPr/>
          <a:lstStyle/>
          <a:p>
            <a:fld id="{94466FD7-3AFC-4A39-85EE-E13DE3FA381B}" type="datetimeFigureOut">
              <a:rPr lang="en-US" smtClean="0"/>
              <a:t>9/23/2025</a:t>
            </a:fld>
            <a:endParaRPr lang="en-US"/>
          </a:p>
        </p:txBody>
      </p:sp>
      <p:sp>
        <p:nvSpPr>
          <p:cNvPr id="5" name="Footer Placeholder 4">
            <a:extLst>
              <a:ext uri="{FF2B5EF4-FFF2-40B4-BE49-F238E27FC236}">
                <a16:creationId xmlns:a16="http://schemas.microsoft.com/office/drawing/2014/main" id="{FF3E65F6-C7B6-F9AA-4DE0-3129F0B1CE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749376-6792-FE37-F066-59D454C9508E}"/>
              </a:ext>
            </a:extLst>
          </p:cNvPr>
          <p:cNvSpPr>
            <a:spLocks noGrp="1"/>
          </p:cNvSpPr>
          <p:nvPr>
            <p:ph type="sldNum" sz="quarter" idx="12"/>
          </p:nvPr>
        </p:nvSpPr>
        <p:spPr/>
        <p:txBody>
          <a:bodyPr/>
          <a:lstStyle/>
          <a:p>
            <a:fld id="{E91E7A76-F18A-48E2-A212-338D84C7144F}" type="slidenum">
              <a:rPr lang="en-US" smtClean="0"/>
              <a:t>‹#›</a:t>
            </a:fld>
            <a:endParaRPr lang="en-US"/>
          </a:p>
        </p:txBody>
      </p:sp>
    </p:spTree>
    <p:extLst>
      <p:ext uri="{BB962C8B-B14F-4D97-AF65-F5344CB8AC3E}">
        <p14:creationId xmlns:p14="http://schemas.microsoft.com/office/powerpoint/2010/main" val="452743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BFA064-3434-ECC8-2E18-AB51B895996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1831CAA-9AF2-3385-AEAA-821F7749F8E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DC54475-83F8-CDF0-21F5-30B4573C7243}"/>
              </a:ext>
            </a:extLst>
          </p:cNvPr>
          <p:cNvSpPr>
            <a:spLocks noGrp="1"/>
          </p:cNvSpPr>
          <p:nvPr>
            <p:ph type="dt" sz="half" idx="10"/>
          </p:nvPr>
        </p:nvSpPr>
        <p:spPr/>
        <p:txBody>
          <a:bodyPr/>
          <a:lstStyle/>
          <a:p>
            <a:fld id="{94466FD7-3AFC-4A39-85EE-E13DE3FA381B}" type="datetimeFigureOut">
              <a:rPr lang="en-US" smtClean="0"/>
              <a:t>9/23/2025</a:t>
            </a:fld>
            <a:endParaRPr lang="en-US"/>
          </a:p>
        </p:txBody>
      </p:sp>
      <p:sp>
        <p:nvSpPr>
          <p:cNvPr id="5" name="Footer Placeholder 4">
            <a:extLst>
              <a:ext uri="{FF2B5EF4-FFF2-40B4-BE49-F238E27FC236}">
                <a16:creationId xmlns:a16="http://schemas.microsoft.com/office/drawing/2014/main" id="{D57AF64F-4C3E-CD43-B6A8-FD6F3006DC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48079F-4AD5-D09C-7915-F3EDBBC5F2BA}"/>
              </a:ext>
            </a:extLst>
          </p:cNvPr>
          <p:cNvSpPr>
            <a:spLocks noGrp="1"/>
          </p:cNvSpPr>
          <p:nvPr>
            <p:ph type="sldNum" sz="quarter" idx="12"/>
          </p:nvPr>
        </p:nvSpPr>
        <p:spPr/>
        <p:txBody>
          <a:bodyPr/>
          <a:lstStyle/>
          <a:p>
            <a:fld id="{E91E7A76-F18A-48E2-A212-338D84C7144F}" type="slidenum">
              <a:rPr lang="en-US" smtClean="0"/>
              <a:t>‹#›</a:t>
            </a:fld>
            <a:endParaRPr lang="en-US"/>
          </a:p>
        </p:txBody>
      </p:sp>
    </p:spTree>
    <p:extLst>
      <p:ext uri="{BB962C8B-B14F-4D97-AF65-F5344CB8AC3E}">
        <p14:creationId xmlns:p14="http://schemas.microsoft.com/office/powerpoint/2010/main" val="37128032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0BE48E-AA8B-9880-68B2-18E9A6BBB8C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69656E-3CAF-8F41-97D2-FF63AFBA290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64BBE9-A243-89DB-887A-7F0A5FBA077A}"/>
              </a:ext>
            </a:extLst>
          </p:cNvPr>
          <p:cNvSpPr>
            <a:spLocks noGrp="1"/>
          </p:cNvSpPr>
          <p:nvPr>
            <p:ph type="dt" sz="half" idx="10"/>
          </p:nvPr>
        </p:nvSpPr>
        <p:spPr/>
        <p:txBody>
          <a:bodyPr/>
          <a:lstStyle/>
          <a:p>
            <a:fld id="{94466FD7-3AFC-4A39-85EE-E13DE3FA381B}" type="datetimeFigureOut">
              <a:rPr lang="en-US" smtClean="0"/>
              <a:t>9/23/2025</a:t>
            </a:fld>
            <a:endParaRPr lang="en-US"/>
          </a:p>
        </p:txBody>
      </p:sp>
      <p:sp>
        <p:nvSpPr>
          <p:cNvPr id="5" name="Footer Placeholder 4">
            <a:extLst>
              <a:ext uri="{FF2B5EF4-FFF2-40B4-BE49-F238E27FC236}">
                <a16:creationId xmlns:a16="http://schemas.microsoft.com/office/drawing/2014/main" id="{7C8E3640-8948-4848-D74E-32051CDE769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5342B3-E98A-AF92-BE5D-2D51E957AE01}"/>
              </a:ext>
            </a:extLst>
          </p:cNvPr>
          <p:cNvSpPr>
            <a:spLocks noGrp="1"/>
          </p:cNvSpPr>
          <p:nvPr>
            <p:ph type="sldNum" sz="quarter" idx="12"/>
          </p:nvPr>
        </p:nvSpPr>
        <p:spPr/>
        <p:txBody>
          <a:bodyPr/>
          <a:lstStyle/>
          <a:p>
            <a:fld id="{E91E7A76-F18A-48E2-A212-338D84C7144F}" type="slidenum">
              <a:rPr lang="en-US" smtClean="0"/>
              <a:t>‹#›</a:t>
            </a:fld>
            <a:endParaRPr lang="en-US"/>
          </a:p>
        </p:txBody>
      </p:sp>
    </p:spTree>
    <p:extLst>
      <p:ext uri="{BB962C8B-B14F-4D97-AF65-F5344CB8AC3E}">
        <p14:creationId xmlns:p14="http://schemas.microsoft.com/office/powerpoint/2010/main" val="2021841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65EF46-CC31-B8C3-ADD6-E4D1081B1C4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6621AAA-1741-F319-7ECD-379423A8C31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9D5CB6-4889-75A6-60D7-D807062DA109}"/>
              </a:ext>
            </a:extLst>
          </p:cNvPr>
          <p:cNvSpPr>
            <a:spLocks noGrp="1"/>
          </p:cNvSpPr>
          <p:nvPr>
            <p:ph type="dt" sz="half" idx="10"/>
          </p:nvPr>
        </p:nvSpPr>
        <p:spPr/>
        <p:txBody>
          <a:bodyPr/>
          <a:lstStyle/>
          <a:p>
            <a:fld id="{94466FD7-3AFC-4A39-85EE-E13DE3FA381B}" type="datetimeFigureOut">
              <a:rPr lang="en-US" smtClean="0"/>
              <a:t>9/23/2025</a:t>
            </a:fld>
            <a:endParaRPr lang="en-US"/>
          </a:p>
        </p:txBody>
      </p:sp>
      <p:sp>
        <p:nvSpPr>
          <p:cNvPr id="5" name="Footer Placeholder 4">
            <a:extLst>
              <a:ext uri="{FF2B5EF4-FFF2-40B4-BE49-F238E27FC236}">
                <a16:creationId xmlns:a16="http://schemas.microsoft.com/office/drawing/2014/main" id="{F478FC02-7A3E-AD11-5DAB-0187CA9F94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011AB3-27F0-4F0D-8972-6C1C15C1DDB0}"/>
              </a:ext>
            </a:extLst>
          </p:cNvPr>
          <p:cNvSpPr>
            <a:spLocks noGrp="1"/>
          </p:cNvSpPr>
          <p:nvPr>
            <p:ph type="sldNum" sz="quarter" idx="12"/>
          </p:nvPr>
        </p:nvSpPr>
        <p:spPr/>
        <p:txBody>
          <a:bodyPr/>
          <a:lstStyle/>
          <a:p>
            <a:fld id="{E91E7A76-F18A-48E2-A212-338D84C7144F}" type="slidenum">
              <a:rPr lang="en-US" smtClean="0"/>
              <a:t>‹#›</a:t>
            </a:fld>
            <a:endParaRPr lang="en-US"/>
          </a:p>
        </p:txBody>
      </p:sp>
    </p:spTree>
    <p:extLst>
      <p:ext uri="{BB962C8B-B14F-4D97-AF65-F5344CB8AC3E}">
        <p14:creationId xmlns:p14="http://schemas.microsoft.com/office/powerpoint/2010/main" val="41131993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363FCE-9ACD-4996-915F-5AC3F8687A4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6278120-714D-5EEE-FB28-64098393432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14035C4-BBFC-CF11-1EEF-B225B7DA7721}"/>
              </a:ext>
            </a:extLst>
          </p:cNvPr>
          <p:cNvSpPr>
            <a:spLocks noGrp="1"/>
          </p:cNvSpPr>
          <p:nvPr>
            <p:ph type="dt" sz="half" idx="10"/>
          </p:nvPr>
        </p:nvSpPr>
        <p:spPr/>
        <p:txBody>
          <a:bodyPr/>
          <a:lstStyle/>
          <a:p>
            <a:fld id="{94466FD7-3AFC-4A39-85EE-E13DE3FA381B}" type="datetimeFigureOut">
              <a:rPr lang="en-US" smtClean="0"/>
              <a:t>9/23/2025</a:t>
            </a:fld>
            <a:endParaRPr lang="en-US"/>
          </a:p>
        </p:txBody>
      </p:sp>
      <p:sp>
        <p:nvSpPr>
          <p:cNvPr id="5" name="Footer Placeholder 4">
            <a:extLst>
              <a:ext uri="{FF2B5EF4-FFF2-40B4-BE49-F238E27FC236}">
                <a16:creationId xmlns:a16="http://schemas.microsoft.com/office/drawing/2014/main" id="{E5EB44FB-3669-7DB3-188D-4B99EDBA93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E63BAE-99F3-2B64-B02E-89FE21003CEC}"/>
              </a:ext>
            </a:extLst>
          </p:cNvPr>
          <p:cNvSpPr>
            <a:spLocks noGrp="1"/>
          </p:cNvSpPr>
          <p:nvPr>
            <p:ph type="sldNum" sz="quarter" idx="12"/>
          </p:nvPr>
        </p:nvSpPr>
        <p:spPr/>
        <p:txBody>
          <a:bodyPr/>
          <a:lstStyle/>
          <a:p>
            <a:fld id="{E91E7A76-F18A-48E2-A212-338D84C7144F}" type="slidenum">
              <a:rPr lang="en-US" smtClean="0"/>
              <a:t>‹#›</a:t>
            </a:fld>
            <a:endParaRPr lang="en-US"/>
          </a:p>
        </p:txBody>
      </p:sp>
    </p:spTree>
    <p:extLst>
      <p:ext uri="{BB962C8B-B14F-4D97-AF65-F5344CB8AC3E}">
        <p14:creationId xmlns:p14="http://schemas.microsoft.com/office/powerpoint/2010/main" val="2060119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A069D0-549A-8DEE-B183-DE27503CC29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CD9E54F-9441-6F18-E161-97F18B81738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6277018-1105-66A7-6CAB-399A2C9C190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1D96CDC-F9F9-6A74-4E2E-B5D2D2CC067F}"/>
              </a:ext>
            </a:extLst>
          </p:cNvPr>
          <p:cNvSpPr>
            <a:spLocks noGrp="1"/>
          </p:cNvSpPr>
          <p:nvPr>
            <p:ph type="dt" sz="half" idx="10"/>
          </p:nvPr>
        </p:nvSpPr>
        <p:spPr/>
        <p:txBody>
          <a:bodyPr/>
          <a:lstStyle/>
          <a:p>
            <a:fld id="{94466FD7-3AFC-4A39-85EE-E13DE3FA381B}" type="datetimeFigureOut">
              <a:rPr lang="en-US" smtClean="0"/>
              <a:t>9/23/2025</a:t>
            </a:fld>
            <a:endParaRPr lang="en-US"/>
          </a:p>
        </p:txBody>
      </p:sp>
      <p:sp>
        <p:nvSpPr>
          <p:cNvPr id="6" name="Footer Placeholder 5">
            <a:extLst>
              <a:ext uri="{FF2B5EF4-FFF2-40B4-BE49-F238E27FC236}">
                <a16:creationId xmlns:a16="http://schemas.microsoft.com/office/drawing/2014/main" id="{98AC6C7A-82F1-0769-BA04-D09E52739E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A153B56-0D3F-674F-50D9-C1A1C6BBEFAD}"/>
              </a:ext>
            </a:extLst>
          </p:cNvPr>
          <p:cNvSpPr>
            <a:spLocks noGrp="1"/>
          </p:cNvSpPr>
          <p:nvPr>
            <p:ph type="sldNum" sz="quarter" idx="12"/>
          </p:nvPr>
        </p:nvSpPr>
        <p:spPr/>
        <p:txBody>
          <a:bodyPr/>
          <a:lstStyle/>
          <a:p>
            <a:fld id="{E91E7A76-F18A-48E2-A212-338D84C7144F}" type="slidenum">
              <a:rPr lang="en-US" smtClean="0"/>
              <a:t>‹#›</a:t>
            </a:fld>
            <a:endParaRPr lang="en-US"/>
          </a:p>
        </p:txBody>
      </p:sp>
    </p:spTree>
    <p:extLst>
      <p:ext uri="{BB962C8B-B14F-4D97-AF65-F5344CB8AC3E}">
        <p14:creationId xmlns:p14="http://schemas.microsoft.com/office/powerpoint/2010/main" val="4167058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999579-596E-0D0C-04F2-D67BE336703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02F3546-37A3-72D9-9D07-8AB24357FFB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77555AE-6F4F-AA35-81A8-58EBEF4CBDD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65ADECE-10EB-30B9-16E9-C30F72A41A1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051CD95-2DED-E35B-603D-9FA8F8425AB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FC8FBBA-B823-7563-7B6E-4E8BE94B7CF9}"/>
              </a:ext>
            </a:extLst>
          </p:cNvPr>
          <p:cNvSpPr>
            <a:spLocks noGrp="1"/>
          </p:cNvSpPr>
          <p:nvPr>
            <p:ph type="dt" sz="half" idx="10"/>
          </p:nvPr>
        </p:nvSpPr>
        <p:spPr/>
        <p:txBody>
          <a:bodyPr/>
          <a:lstStyle/>
          <a:p>
            <a:fld id="{94466FD7-3AFC-4A39-85EE-E13DE3FA381B}" type="datetimeFigureOut">
              <a:rPr lang="en-US" smtClean="0"/>
              <a:t>9/23/2025</a:t>
            </a:fld>
            <a:endParaRPr lang="en-US"/>
          </a:p>
        </p:txBody>
      </p:sp>
      <p:sp>
        <p:nvSpPr>
          <p:cNvPr id="8" name="Footer Placeholder 7">
            <a:extLst>
              <a:ext uri="{FF2B5EF4-FFF2-40B4-BE49-F238E27FC236}">
                <a16:creationId xmlns:a16="http://schemas.microsoft.com/office/drawing/2014/main" id="{BEC1A10C-B867-180F-71E1-8591EA2E3E6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AEFB448-2C4A-099B-83CE-95C874A50161}"/>
              </a:ext>
            </a:extLst>
          </p:cNvPr>
          <p:cNvSpPr>
            <a:spLocks noGrp="1"/>
          </p:cNvSpPr>
          <p:nvPr>
            <p:ph type="sldNum" sz="quarter" idx="12"/>
          </p:nvPr>
        </p:nvSpPr>
        <p:spPr/>
        <p:txBody>
          <a:bodyPr/>
          <a:lstStyle/>
          <a:p>
            <a:fld id="{E91E7A76-F18A-48E2-A212-338D84C7144F}" type="slidenum">
              <a:rPr lang="en-US" smtClean="0"/>
              <a:t>‹#›</a:t>
            </a:fld>
            <a:endParaRPr lang="en-US"/>
          </a:p>
        </p:txBody>
      </p:sp>
    </p:spTree>
    <p:extLst>
      <p:ext uri="{BB962C8B-B14F-4D97-AF65-F5344CB8AC3E}">
        <p14:creationId xmlns:p14="http://schemas.microsoft.com/office/powerpoint/2010/main" val="1470287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FF4B0B-F501-0C56-A58D-A7AD80175C8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867FB89-756F-901D-99F3-06D22DD1EEB3}"/>
              </a:ext>
            </a:extLst>
          </p:cNvPr>
          <p:cNvSpPr>
            <a:spLocks noGrp="1"/>
          </p:cNvSpPr>
          <p:nvPr>
            <p:ph type="dt" sz="half" idx="10"/>
          </p:nvPr>
        </p:nvSpPr>
        <p:spPr/>
        <p:txBody>
          <a:bodyPr/>
          <a:lstStyle/>
          <a:p>
            <a:fld id="{94466FD7-3AFC-4A39-85EE-E13DE3FA381B}" type="datetimeFigureOut">
              <a:rPr lang="en-US" smtClean="0"/>
              <a:t>9/23/2025</a:t>
            </a:fld>
            <a:endParaRPr lang="en-US"/>
          </a:p>
        </p:txBody>
      </p:sp>
      <p:sp>
        <p:nvSpPr>
          <p:cNvPr id="4" name="Footer Placeholder 3">
            <a:extLst>
              <a:ext uri="{FF2B5EF4-FFF2-40B4-BE49-F238E27FC236}">
                <a16:creationId xmlns:a16="http://schemas.microsoft.com/office/drawing/2014/main" id="{5A2B0146-13B7-67C5-EE6C-D6C7D810793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31E83D2-6B38-101C-6003-7D21740E28C2}"/>
              </a:ext>
            </a:extLst>
          </p:cNvPr>
          <p:cNvSpPr>
            <a:spLocks noGrp="1"/>
          </p:cNvSpPr>
          <p:nvPr>
            <p:ph type="sldNum" sz="quarter" idx="12"/>
          </p:nvPr>
        </p:nvSpPr>
        <p:spPr/>
        <p:txBody>
          <a:bodyPr/>
          <a:lstStyle/>
          <a:p>
            <a:fld id="{E91E7A76-F18A-48E2-A212-338D84C7144F}" type="slidenum">
              <a:rPr lang="en-US" smtClean="0"/>
              <a:t>‹#›</a:t>
            </a:fld>
            <a:endParaRPr lang="en-US"/>
          </a:p>
        </p:txBody>
      </p:sp>
    </p:spTree>
    <p:extLst>
      <p:ext uri="{BB962C8B-B14F-4D97-AF65-F5344CB8AC3E}">
        <p14:creationId xmlns:p14="http://schemas.microsoft.com/office/powerpoint/2010/main" val="19536382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2F4CB89-D764-0F6C-D96A-3AF3D2201308}"/>
              </a:ext>
            </a:extLst>
          </p:cNvPr>
          <p:cNvSpPr>
            <a:spLocks noGrp="1"/>
          </p:cNvSpPr>
          <p:nvPr>
            <p:ph type="dt" sz="half" idx="10"/>
          </p:nvPr>
        </p:nvSpPr>
        <p:spPr/>
        <p:txBody>
          <a:bodyPr/>
          <a:lstStyle/>
          <a:p>
            <a:fld id="{94466FD7-3AFC-4A39-85EE-E13DE3FA381B}" type="datetimeFigureOut">
              <a:rPr lang="en-US" smtClean="0"/>
              <a:t>9/23/2025</a:t>
            </a:fld>
            <a:endParaRPr lang="en-US"/>
          </a:p>
        </p:txBody>
      </p:sp>
      <p:sp>
        <p:nvSpPr>
          <p:cNvPr id="3" name="Footer Placeholder 2">
            <a:extLst>
              <a:ext uri="{FF2B5EF4-FFF2-40B4-BE49-F238E27FC236}">
                <a16:creationId xmlns:a16="http://schemas.microsoft.com/office/drawing/2014/main" id="{E80E216B-26DC-1AEA-8ED6-145D11DFD9E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1B2EBB5-58AC-EDD4-48EE-1F40AAD7265D}"/>
              </a:ext>
            </a:extLst>
          </p:cNvPr>
          <p:cNvSpPr>
            <a:spLocks noGrp="1"/>
          </p:cNvSpPr>
          <p:nvPr>
            <p:ph type="sldNum" sz="quarter" idx="12"/>
          </p:nvPr>
        </p:nvSpPr>
        <p:spPr/>
        <p:txBody>
          <a:bodyPr/>
          <a:lstStyle/>
          <a:p>
            <a:fld id="{E91E7A76-F18A-48E2-A212-338D84C7144F}" type="slidenum">
              <a:rPr lang="en-US" smtClean="0"/>
              <a:t>‹#›</a:t>
            </a:fld>
            <a:endParaRPr lang="en-US"/>
          </a:p>
        </p:txBody>
      </p:sp>
    </p:spTree>
    <p:extLst>
      <p:ext uri="{BB962C8B-B14F-4D97-AF65-F5344CB8AC3E}">
        <p14:creationId xmlns:p14="http://schemas.microsoft.com/office/powerpoint/2010/main" val="34827570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8A5D86-372F-D071-3D9D-638C6C5D3A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F9AF7B4-0FBC-6554-0963-BB96A1AEA83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681380A-B017-33E4-5375-6D3AB9A1B4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31A3878-7CEC-8135-09A8-5D589644577A}"/>
              </a:ext>
            </a:extLst>
          </p:cNvPr>
          <p:cNvSpPr>
            <a:spLocks noGrp="1"/>
          </p:cNvSpPr>
          <p:nvPr>
            <p:ph type="dt" sz="half" idx="10"/>
          </p:nvPr>
        </p:nvSpPr>
        <p:spPr/>
        <p:txBody>
          <a:bodyPr/>
          <a:lstStyle/>
          <a:p>
            <a:fld id="{94466FD7-3AFC-4A39-85EE-E13DE3FA381B}" type="datetimeFigureOut">
              <a:rPr lang="en-US" smtClean="0"/>
              <a:t>9/23/2025</a:t>
            </a:fld>
            <a:endParaRPr lang="en-US"/>
          </a:p>
        </p:txBody>
      </p:sp>
      <p:sp>
        <p:nvSpPr>
          <p:cNvPr id="6" name="Footer Placeholder 5">
            <a:extLst>
              <a:ext uri="{FF2B5EF4-FFF2-40B4-BE49-F238E27FC236}">
                <a16:creationId xmlns:a16="http://schemas.microsoft.com/office/drawing/2014/main" id="{B5F0C64F-1D84-B8FA-A7D4-C748C009BC8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D35DC93-329D-CD2E-9E9D-24E25CCC2C38}"/>
              </a:ext>
            </a:extLst>
          </p:cNvPr>
          <p:cNvSpPr>
            <a:spLocks noGrp="1"/>
          </p:cNvSpPr>
          <p:nvPr>
            <p:ph type="sldNum" sz="quarter" idx="12"/>
          </p:nvPr>
        </p:nvSpPr>
        <p:spPr/>
        <p:txBody>
          <a:bodyPr/>
          <a:lstStyle/>
          <a:p>
            <a:fld id="{E91E7A76-F18A-48E2-A212-338D84C7144F}" type="slidenum">
              <a:rPr lang="en-US" smtClean="0"/>
              <a:t>‹#›</a:t>
            </a:fld>
            <a:endParaRPr lang="en-US"/>
          </a:p>
        </p:txBody>
      </p:sp>
    </p:spTree>
    <p:extLst>
      <p:ext uri="{BB962C8B-B14F-4D97-AF65-F5344CB8AC3E}">
        <p14:creationId xmlns:p14="http://schemas.microsoft.com/office/powerpoint/2010/main" val="37440237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7C5030-9BD4-3A87-D0CA-D142AE21C8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460AA22-1C76-2287-CE31-542AD94208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B7129A1-53C2-6742-8B4F-504164F18A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EA33298-7BD4-471F-764D-E8ED95B3A079}"/>
              </a:ext>
            </a:extLst>
          </p:cNvPr>
          <p:cNvSpPr>
            <a:spLocks noGrp="1"/>
          </p:cNvSpPr>
          <p:nvPr>
            <p:ph type="dt" sz="half" idx="10"/>
          </p:nvPr>
        </p:nvSpPr>
        <p:spPr/>
        <p:txBody>
          <a:bodyPr/>
          <a:lstStyle/>
          <a:p>
            <a:fld id="{94466FD7-3AFC-4A39-85EE-E13DE3FA381B}" type="datetimeFigureOut">
              <a:rPr lang="en-US" smtClean="0"/>
              <a:t>9/23/2025</a:t>
            </a:fld>
            <a:endParaRPr lang="en-US"/>
          </a:p>
        </p:txBody>
      </p:sp>
      <p:sp>
        <p:nvSpPr>
          <p:cNvPr id="6" name="Footer Placeholder 5">
            <a:extLst>
              <a:ext uri="{FF2B5EF4-FFF2-40B4-BE49-F238E27FC236}">
                <a16:creationId xmlns:a16="http://schemas.microsoft.com/office/drawing/2014/main" id="{38EA9EB8-8294-8C43-0B6D-10ECCE9C6E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958C133-C9D5-4D56-67F9-B9145E1AED81}"/>
              </a:ext>
            </a:extLst>
          </p:cNvPr>
          <p:cNvSpPr>
            <a:spLocks noGrp="1"/>
          </p:cNvSpPr>
          <p:nvPr>
            <p:ph type="sldNum" sz="quarter" idx="12"/>
          </p:nvPr>
        </p:nvSpPr>
        <p:spPr/>
        <p:txBody>
          <a:bodyPr/>
          <a:lstStyle/>
          <a:p>
            <a:fld id="{E91E7A76-F18A-48E2-A212-338D84C7144F}" type="slidenum">
              <a:rPr lang="en-US" smtClean="0"/>
              <a:t>‹#›</a:t>
            </a:fld>
            <a:endParaRPr lang="en-US"/>
          </a:p>
        </p:txBody>
      </p:sp>
    </p:spTree>
    <p:extLst>
      <p:ext uri="{BB962C8B-B14F-4D97-AF65-F5344CB8AC3E}">
        <p14:creationId xmlns:p14="http://schemas.microsoft.com/office/powerpoint/2010/main" val="21703044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E8D0C32-D29A-44E4-5157-1DA6853AD98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1CF5E22-B840-03CE-2E4D-A5E3BE3798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C51999-505E-7743-4471-B8D2798DAEA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4466FD7-3AFC-4A39-85EE-E13DE3FA381B}" type="datetimeFigureOut">
              <a:rPr lang="en-US" smtClean="0"/>
              <a:t>9/23/2025</a:t>
            </a:fld>
            <a:endParaRPr lang="en-US"/>
          </a:p>
        </p:txBody>
      </p:sp>
      <p:sp>
        <p:nvSpPr>
          <p:cNvPr id="5" name="Footer Placeholder 4">
            <a:extLst>
              <a:ext uri="{FF2B5EF4-FFF2-40B4-BE49-F238E27FC236}">
                <a16:creationId xmlns:a16="http://schemas.microsoft.com/office/drawing/2014/main" id="{ACD875A4-ADB9-3A0A-B131-79B667E812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CB6D04BB-C298-86CE-9765-B5A61F0A4A8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91E7A76-F18A-48E2-A212-338D84C7144F}" type="slidenum">
              <a:rPr lang="en-US" smtClean="0"/>
              <a:t>‹#›</a:t>
            </a:fld>
            <a:endParaRPr lang="en-US"/>
          </a:p>
        </p:txBody>
      </p:sp>
    </p:spTree>
    <p:extLst>
      <p:ext uri="{BB962C8B-B14F-4D97-AF65-F5344CB8AC3E}">
        <p14:creationId xmlns:p14="http://schemas.microsoft.com/office/powerpoint/2010/main" val="20023419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7.xml"/><Relationship Id="rId1" Type="http://schemas.openxmlformats.org/officeDocument/2006/relationships/video" Target="https://www.youtube.com/embed/BPUg_VF96JA?feature=oembed"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nline Media 1" title="Dogzilla; Read Aloud">
            <a:hlinkClick r:id="" action="ppaction://media"/>
            <a:extLst>
              <a:ext uri="{FF2B5EF4-FFF2-40B4-BE49-F238E27FC236}">
                <a16:creationId xmlns:a16="http://schemas.microsoft.com/office/drawing/2014/main" id="{D64044B0-2762-6F4F-0665-F1C7ACA7D105}"/>
              </a:ext>
            </a:extLst>
          </p:cNvPr>
          <p:cNvPicPr>
            <a:picLocks noRot="1" noChangeAspect="1"/>
          </p:cNvPicPr>
          <p:nvPr>
            <a:videoFile r:link="rId1"/>
          </p:nvPr>
        </p:nvPicPr>
        <p:blipFill>
          <a:blip r:embed="rId3"/>
          <a:stretch>
            <a:fillRect/>
          </a:stretch>
        </p:blipFill>
        <p:spPr>
          <a:xfrm>
            <a:off x="1524000" y="0"/>
            <a:ext cx="9144000" cy="6858000"/>
          </a:xfrm>
          <a:prstGeom prst="rect">
            <a:avLst/>
          </a:prstGeom>
        </p:spPr>
      </p:pic>
    </p:spTree>
    <p:extLst>
      <p:ext uri="{BB962C8B-B14F-4D97-AF65-F5344CB8AC3E}">
        <p14:creationId xmlns:p14="http://schemas.microsoft.com/office/powerpoint/2010/main" val="2148488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28127FB-E1A4-5227-6CC2-0EA2B7F777A6}"/>
              </a:ext>
            </a:extLst>
          </p:cNvPr>
          <p:cNvSpPr txBox="1"/>
          <p:nvPr/>
        </p:nvSpPr>
        <p:spPr>
          <a:xfrm>
            <a:off x="559308" y="461415"/>
            <a:ext cx="11073384" cy="6740307"/>
          </a:xfrm>
          <a:prstGeom prst="rect">
            <a:avLst/>
          </a:prstGeom>
          <a:noFill/>
        </p:spPr>
        <p:txBody>
          <a:bodyPr wrap="square">
            <a:spAutoFit/>
          </a:bodyPr>
          <a:lstStyle/>
          <a:p>
            <a:pPr>
              <a:buNone/>
            </a:pPr>
            <a:r>
              <a:rPr lang="en-US" sz="2400" b="1" dirty="0">
                <a:effectLst/>
              </a:rPr>
              <a:t>I could I use AI to develop a rubric to assess the design challenge – </a:t>
            </a:r>
          </a:p>
          <a:p>
            <a:pPr>
              <a:buNone/>
            </a:pPr>
            <a:endParaRPr lang="en-US" sz="2400" b="1" dirty="0"/>
          </a:p>
          <a:p>
            <a:pPr>
              <a:buNone/>
            </a:pPr>
            <a:r>
              <a:rPr lang="en-US" sz="2400" b="1" dirty="0">
                <a:effectLst/>
              </a:rPr>
              <a:t>Prompt - </a:t>
            </a:r>
          </a:p>
          <a:p>
            <a:pPr>
              <a:buNone/>
            </a:pPr>
            <a:endParaRPr lang="en-US" sz="2400" dirty="0"/>
          </a:p>
          <a:p>
            <a:pPr>
              <a:buNone/>
            </a:pPr>
            <a:r>
              <a:rPr lang="en-US" sz="2400" dirty="0">
                <a:effectLst/>
              </a:rPr>
              <a:t>Create a rubric for 3rd grade students for the following engineering design challenge and selected results/deliverables</a:t>
            </a:r>
          </a:p>
          <a:p>
            <a:pPr>
              <a:buNone/>
            </a:pPr>
            <a:endParaRPr lang="en-US" sz="2400" dirty="0"/>
          </a:p>
          <a:p>
            <a:pPr>
              <a:buNone/>
            </a:pPr>
            <a:r>
              <a:rPr lang="en-US" sz="2400" dirty="0">
                <a:effectLst/>
              </a:rPr>
              <a:t>(Insert standards)</a:t>
            </a:r>
          </a:p>
          <a:p>
            <a:pPr>
              <a:buNone/>
            </a:pPr>
            <a:endParaRPr lang="en-US" sz="2400" dirty="0"/>
          </a:p>
          <a:p>
            <a:pPr>
              <a:buNone/>
            </a:pPr>
            <a:r>
              <a:rPr lang="en-US" sz="2400" dirty="0">
                <a:effectLst/>
              </a:rPr>
              <a:t>Please make sure that it aligns with the following target standards </a:t>
            </a:r>
          </a:p>
          <a:p>
            <a:pPr>
              <a:buNone/>
            </a:pPr>
            <a:endParaRPr lang="en-US" sz="2400" dirty="0"/>
          </a:p>
          <a:p>
            <a:pPr>
              <a:buNone/>
            </a:pPr>
            <a:r>
              <a:rPr lang="en-US" sz="2400" dirty="0">
                <a:effectLst/>
              </a:rPr>
              <a:t>(Insert standards)</a:t>
            </a:r>
          </a:p>
          <a:p>
            <a:pPr>
              <a:buNone/>
            </a:pPr>
            <a:endParaRPr lang="en-US" sz="2400" dirty="0"/>
          </a:p>
          <a:p>
            <a:pPr>
              <a:buNone/>
            </a:pPr>
            <a:r>
              <a:rPr lang="en-US" sz="2400" dirty="0">
                <a:effectLst/>
              </a:rPr>
              <a:t>Continue to prompt changes until the challenge, deliverables, and standards align.</a:t>
            </a:r>
          </a:p>
          <a:p>
            <a:pPr>
              <a:buNone/>
            </a:pPr>
            <a:endParaRPr lang="en-US" sz="2400" dirty="0"/>
          </a:p>
          <a:p>
            <a:pPr>
              <a:buNone/>
            </a:pPr>
            <a:endParaRPr lang="en-US" sz="2400" dirty="0">
              <a:effectLst/>
            </a:endParaRPr>
          </a:p>
          <a:p>
            <a:pPr>
              <a:buNone/>
            </a:pPr>
            <a:endParaRPr lang="en-US" sz="2400" dirty="0"/>
          </a:p>
          <a:p>
            <a:pPr>
              <a:buNone/>
            </a:pPr>
            <a:endParaRPr lang="en-US" sz="2400" dirty="0">
              <a:effectLst/>
            </a:endParaRPr>
          </a:p>
        </p:txBody>
      </p:sp>
    </p:spTree>
    <p:extLst>
      <p:ext uri="{BB962C8B-B14F-4D97-AF65-F5344CB8AC3E}">
        <p14:creationId xmlns:p14="http://schemas.microsoft.com/office/powerpoint/2010/main" val="19778282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Picture 7" descr="C:\Users\Unprotected Admin\Desktop\STEM Project Pics (Shaw)\IMG_8117.jpg">
            <a:extLst>
              <a:ext uri="{FF2B5EF4-FFF2-40B4-BE49-F238E27FC236}">
                <a16:creationId xmlns:a16="http://schemas.microsoft.com/office/drawing/2014/main" id="{3C0C5792-FCA8-FC81-3ED1-66C4B60BF26E}"/>
              </a:ext>
            </a:extLst>
          </p:cNvPr>
          <p:cNvPicPr>
            <a:picLocks noChangeAspect="1" noChangeArrowheads="1"/>
          </p:cNvPicPr>
          <p:nvPr/>
        </p:nvPicPr>
        <p:blipFill>
          <a:blip r:embed="rId2" cstate="print">
            <a:extLst>
              <a:ext uri="{28A0092B-C50C-407E-A947-70E740481C1C}">
                <a14:useLocalDpi xmlns:a14="http://schemas.microsoft.com/office/drawing/2010/main"/>
              </a:ext>
            </a:extLst>
          </a:blip>
          <a:srcRect b="15730"/>
          <a:stretch>
            <a:fillRect/>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8" name="Freeform: Shape 7">
            <a:extLst>
              <a:ext uri="{FF2B5EF4-FFF2-40B4-BE49-F238E27FC236}">
                <a16:creationId xmlns:a16="http://schemas.microsoft.com/office/drawing/2014/main" id="{22C6C9C9-83BF-4A6C-A1BF-C1735C61B4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6524" y="1"/>
            <a:ext cx="7295477" cy="6853457"/>
          </a:xfrm>
          <a:custGeom>
            <a:avLst/>
            <a:gdLst>
              <a:gd name="connsiteX0" fmla="*/ 2113864 w 7295477"/>
              <a:gd name="connsiteY0" fmla="*/ 0 h 6853457"/>
              <a:gd name="connsiteX1" fmla="*/ 5731689 w 7295477"/>
              <a:gd name="connsiteY1" fmla="*/ 0 h 6853457"/>
              <a:gd name="connsiteX2" fmla="*/ 5792604 w 7295477"/>
              <a:gd name="connsiteY2" fmla="*/ 31199 h 6853457"/>
              <a:gd name="connsiteX3" fmla="*/ 7277638 w 7295477"/>
              <a:gd name="connsiteY3" fmla="*/ 1446415 h 6853457"/>
              <a:gd name="connsiteX4" fmla="*/ 7295477 w 7295477"/>
              <a:gd name="connsiteY4" fmla="*/ 1478103 h 6853457"/>
              <a:gd name="connsiteX5" fmla="*/ 7295477 w 7295477"/>
              <a:gd name="connsiteY5" fmla="*/ 5482224 h 6853457"/>
              <a:gd name="connsiteX6" fmla="*/ 7195301 w 7295477"/>
              <a:gd name="connsiteY6" fmla="*/ 5644337 h 6853457"/>
              <a:gd name="connsiteX7" fmla="*/ 5956878 w 7295477"/>
              <a:gd name="connsiteY7" fmla="*/ 6835380 h 6853457"/>
              <a:gd name="connsiteX8" fmla="*/ 5925438 w 7295477"/>
              <a:gd name="connsiteY8" fmla="*/ 6853457 h 6853457"/>
              <a:gd name="connsiteX9" fmla="*/ 1920114 w 7295477"/>
              <a:gd name="connsiteY9" fmla="*/ 6853457 h 6853457"/>
              <a:gd name="connsiteX10" fmla="*/ 1888674 w 7295477"/>
              <a:gd name="connsiteY10" fmla="*/ 6835380 h 6853457"/>
              <a:gd name="connsiteX11" fmla="*/ 0 w 7295477"/>
              <a:gd name="connsiteY11" fmla="*/ 3480517 h 6853457"/>
              <a:gd name="connsiteX12" fmla="*/ 2052949 w 7295477"/>
              <a:gd name="connsiteY12" fmla="*/ 31199 h 68534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295477" h="6853457">
                <a:moveTo>
                  <a:pt x="2113864" y="0"/>
                </a:moveTo>
                <a:lnTo>
                  <a:pt x="5731689" y="0"/>
                </a:lnTo>
                <a:lnTo>
                  <a:pt x="5792604" y="31199"/>
                </a:lnTo>
                <a:cubicBezTo>
                  <a:pt x="6404018" y="363339"/>
                  <a:pt x="6917255" y="853303"/>
                  <a:pt x="7277638" y="1446415"/>
                </a:cubicBezTo>
                <a:lnTo>
                  <a:pt x="7295477" y="1478103"/>
                </a:lnTo>
                <a:lnTo>
                  <a:pt x="7295477" y="5482224"/>
                </a:lnTo>
                <a:lnTo>
                  <a:pt x="7195301" y="5644337"/>
                </a:lnTo>
                <a:cubicBezTo>
                  <a:pt x="6875688" y="6126745"/>
                  <a:pt x="6452261" y="6534378"/>
                  <a:pt x="5956878" y="6835380"/>
                </a:cubicBezTo>
                <a:lnTo>
                  <a:pt x="5925438" y="6853457"/>
                </a:lnTo>
                <a:lnTo>
                  <a:pt x="1920114" y="6853457"/>
                </a:lnTo>
                <a:lnTo>
                  <a:pt x="1888674" y="6835380"/>
                </a:lnTo>
                <a:cubicBezTo>
                  <a:pt x="756370" y="6147375"/>
                  <a:pt x="0" y="4902276"/>
                  <a:pt x="0" y="3480517"/>
                </a:cubicBezTo>
                <a:cubicBezTo>
                  <a:pt x="0" y="1991056"/>
                  <a:pt x="830121" y="695479"/>
                  <a:pt x="2052949" y="31199"/>
                </a:cubicBez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3" name="Picture 3" descr="C:\Users\Unprotected Admin\Desktop\STEM Project Pics (Shaw)\IMG_8153.jpg">
            <a:extLst>
              <a:ext uri="{FF2B5EF4-FFF2-40B4-BE49-F238E27FC236}">
                <a16:creationId xmlns:a16="http://schemas.microsoft.com/office/drawing/2014/main" id="{DBF718F4-0DB7-8D2E-D449-7A0EBBA08E13}"/>
              </a:ext>
            </a:extLst>
          </p:cNvPr>
          <p:cNvPicPr>
            <a:picLocks noChangeAspect="1" noChangeArrowheads="1"/>
          </p:cNvPicPr>
          <p:nvPr/>
        </p:nvPicPr>
        <p:blipFill rotWithShape="1">
          <a:blip r:embed="rId3" cstate="screen">
            <a:extLst>
              <a:ext uri="{28A0092B-C50C-407E-A947-70E740481C1C}">
                <a14:useLocalDpi xmlns:a14="http://schemas.microsoft.com/office/drawing/2010/main"/>
              </a:ext>
            </a:extLst>
          </a:blip>
          <a:srcRect l="3752" r="14852"/>
          <a:stretch>
            <a:fillRect/>
          </a:stretch>
        </p:blipFill>
        <p:spPr bwMode="auto">
          <a:xfrm>
            <a:off x="5063089" y="1"/>
            <a:ext cx="7128913" cy="6853457"/>
          </a:xfrm>
          <a:custGeom>
            <a:avLst/>
            <a:gdLst/>
            <a:ahLst/>
            <a:cxnLst/>
            <a:rect l="l" t="t" r="r" b="b"/>
            <a:pathLst>
              <a:path w="7128913" h="6853457">
                <a:moveTo>
                  <a:pt x="2343548" y="0"/>
                </a:moveTo>
                <a:lnTo>
                  <a:pt x="5168877" y="0"/>
                </a:lnTo>
                <a:lnTo>
                  <a:pt x="5218299" y="19487"/>
                </a:lnTo>
                <a:cubicBezTo>
                  <a:pt x="5976640" y="340238"/>
                  <a:pt x="6607722" y="902948"/>
                  <a:pt x="7014769" y="1610837"/>
                </a:cubicBezTo>
                <a:lnTo>
                  <a:pt x="7128913" y="1827198"/>
                </a:lnTo>
                <a:lnTo>
                  <a:pt x="7128913" y="5131581"/>
                </a:lnTo>
                <a:lnTo>
                  <a:pt x="7091067" y="5210750"/>
                </a:lnTo>
                <a:cubicBezTo>
                  <a:pt x="6744936" y="5876527"/>
                  <a:pt x="6205281" y="6425584"/>
                  <a:pt x="5546646" y="6783375"/>
                </a:cubicBezTo>
                <a:lnTo>
                  <a:pt x="5409811" y="6853457"/>
                </a:lnTo>
                <a:lnTo>
                  <a:pt x="2102613" y="6853457"/>
                </a:lnTo>
                <a:lnTo>
                  <a:pt x="1965779" y="6783375"/>
                </a:lnTo>
                <a:cubicBezTo>
                  <a:pt x="794873" y="6147301"/>
                  <a:pt x="0" y="4906735"/>
                  <a:pt x="0" y="3480517"/>
                </a:cubicBezTo>
                <a:cubicBezTo>
                  <a:pt x="0" y="1924643"/>
                  <a:pt x="945964" y="589711"/>
                  <a:pt x="2294125" y="19487"/>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84974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0CCAACE-815D-4A79-875A-B7EFC28F7D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2" name="Picture 1" descr="A dog with its tongue out&#10;&#10;AI-generated content may be incorrect.">
            <a:extLst>
              <a:ext uri="{FF2B5EF4-FFF2-40B4-BE49-F238E27FC236}">
                <a16:creationId xmlns:a16="http://schemas.microsoft.com/office/drawing/2014/main" id="{2FCE8D63-A063-F4E2-3910-649B50C45069}"/>
              </a:ext>
            </a:extLst>
          </p:cNvPr>
          <p:cNvPicPr>
            <a:picLocks noChangeAspect="1"/>
          </p:cNvPicPr>
          <p:nvPr/>
        </p:nvPicPr>
        <p:blipFill>
          <a:blip r:embed="rId2">
            <a:extLst>
              <a:ext uri="{28A0092B-C50C-407E-A947-70E740481C1C}">
                <a14:useLocalDpi xmlns:a14="http://schemas.microsoft.com/office/drawing/2010/main" val="0"/>
              </a:ext>
            </a:extLst>
          </a:blip>
          <a:srcRect l="4541" r="6570"/>
          <a:stretch>
            <a:fillRect/>
          </a:stretch>
        </p:blipFill>
        <p:spPr bwMode="auto">
          <a:xfrm>
            <a:off x="20" y="10"/>
            <a:ext cx="6095980" cy="6857990"/>
          </a:xfrm>
          <a:prstGeom prst="rect">
            <a:avLst/>
          </a:prstGeom>
          <a:noFill/>
        </p:spPr>
      </p:pic>
      <p:pic>
        <p:nvPicPr>
          <p:cNvPr id="3" name="Picture 2" descr="A dog looking at a tank&#10;&#10;AI-generated content may be incorrect.">
            <a:extLst>
              <a:ext uri="{FF2B5EF4-FFF2-40B4-BE49-F238E27FC236}">
                <a16:creationId xmlns:a16="http://schemas.microsoft.com/office/drawing/2014/main" id="{61A707E6-44D3-89C3-8B0E-36D33FAB7061}"/>
              </a:ext>
            </a:extLst>
          </p:cNvPr>
          <p:cNvPicPr>
            <a:picLocks noChangeAspect="1"/>
          </p:cNvPicPr>
          <p:nvPr/>
        </p:nvPicPr>
        <p:blipFill rotWithShape="1">
          <a:blip r:embed="rId3">
            <a:extLst>
              <a:ext uri="{28A0092B-C50C-407E-A947-70E740481C1C}">
                <a14:useLocalDpi xmlns:a14="http://schemas.microsoft.com/office/drawing/2010/main" val="0"/>
              </a:ext>
            </a:extLst>
          </a:blip>
          <a:srcRect l="337" r="4848"/>
          <a:stretch>
            <a:fillRect/>
          </a:stretch>
        </p:blipFill>
        <p:spPr bwMode="auto">
          <a:xfrm>
            <a:off x="6096000" y="10"/>
            <a:ext cx="6096000" cy="6857990"/>
          </a:xfrm>
          <a:prstGeom prst="rect">
            <a:avLst/>
          </a:prstGeom>
          <a:extLst>
            <a:ext uri="{53640926-AAD7-44D8-BBD7-CCE9431645EC}">
              <a14:shadowObscured xmlns:a14="http://schemas.microsoft.com/office/drawing/2010/main"/>
            </a:ext>
          </a:extLst>
        </p:spPr>
      </p:pic>
    </p:spTree>
    <p:extLst>
      <p:ext uri="{BB962C8B-B14F-4D97-AF65-F5344CB8AC3E}">
        <p14:creationId xmlns:p14="http://schemas.microsoft.com/office/powerpoint/2010/main" val="6822049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93326E4-8EAB-DF1D-762C-CB4CA61A7061}"/>
              </a:ext>
            </a:extLst>
          </p:cNvPr>
          <p:cNvSpPr txBox="1"/>
          <p:nvPr/>
        </p:nvSpPr>
        <p:spPr>
          <a:xfrm>
            <a:off x="363985" y="733784"/>
            <a:ext cx="11718523" cy="5355312"/>
          </a:xfrm>
          <a:prstGeom prst="rect">
            <a:avLst/>
          </a:prstGeom>
          <a:noFill/>
        </p:spPr>
        <p:txBody>
          <a:bodyPr wrap="square">
            <a:spAutoFit/>
          </a:bodyPr>
          <a:lstStyle/>
          <a:p>
            <a:r>
              <a:rPr lang="en-US" dirty="0"/>
              <a:t>The </a:t>
            </a:r>
            <a:r>
              <a:rPr lang="en-US" b="1" dirty="0"/>
              <a:t>Dog Treat Slinger Design Challenge </a:t>
            </a:r>
            <a:r>
              <a:rPr lang="en-US" dirty="0"/>
              <a:t>provides a hands-on experience for students to explore balanced and unbalanced forces in a real-world context. </a:t>
            </a:r>
          </a:p>
          <a:p>
            <a:endParaRPr lang="en-US" b="1" dirty="0"/>
          </a:p>
          <a:p>
            <a:r>
              <a:rPr lang="en-US" b="1" dirty="0"/>
              <a:t>Understanding Balanced and Unbalanced Forces</a:t>
            </a:r>
          </a:p>
          <a:p>
            <a:endParaRPr lang="en-US" b="1" dirty="0"/>
          </a:p>
          <a:p>
            <a:pPr>
              <a:buFont typeface="+mj-lt"/>
              <a:buAutoNum type="arabicPeriod"/>
            </a:pPr>
            <a:r>
              <a:rPr lang="en-US" b="1" dirty="0"/>
              <a:t>Balanced Forces</a:t>
            </a:r>
            <a:r>
              <a:rPr lang="en-US" dirty="0"/>
              <a:t>:</a:t>
            </a:r>
          </a:p>
          <a:p>
            <a:pPr marL="742950" lvl="1" indent="-285750">
              <a:buFont typeface="+mj-lt"/>
              <a:buAutoNum type="arabicPeriod"/>
            </a:pPr>
            <a:r>
              <a:rPr lang="en-US" dirty="0"/>
              <a:t>When the dog treat is resting on the launcher before being flung, it experiences balanced forces. Gravity pulls it down, but the launcher (e.g., spoon, rubber band mechanism) pushes up with an equal force, keeping it stationary.</a:t>
            </a:r>
          </a:p>
          <a:p>
            <a:pPr marL="742950" lvl="1" indent="-285750">
              <a:buFont typeface="+mj-lt"/>
              <a:buAutoNum type="arabicPeriod"/>
            </a:pPr>
            <a:r>
              <a:rPr lang="en-US" dirty="0"/>
              <a:t>If students design a mechanism where a force is applied but nothing moves (e.g., a poorly constructed slinger where forces cancel out), they will experience firsthand how balanced forces prevent motion.</a:t>
            </a:r>
          </a:p>
          <a:p>
            <a:pPr lvl="1"/>
            <a:endParaRPr lang="en-US" dirty="0"/>
          </a:p>
          <a:p>
            <a:pPr>
              <a:buFont typeface="+mj-lt"/>
              <a:buAutoNum type="arabicPeriod"/>
            </a:pPr>
            <a:r>
              <a:rPr lang="en-US" b="1" dirty="0"/>
              <a:t>Unbalanced Forces and Motion</a:t>
            </a:r>
            <a:r>
              <a:rPr lang="en-US" dirty="0"/>
              <a:t>:</a:t>
            </a:r>
          </a:p>
          <a:p>
            <a:pPr marL="742950" lvl="1" indent="-285750">
              <a:buFont typeface="+mj-lt"/>
              <a:buAutoNum type="arabicPeriod"/>
            </a:pPr>
            <a:r>
              <a:rPr lang="en-US" dirty="0"/>
              <a:t>When students activate their slinger (e.g., by releasing a stretched rubber band), an unbalanced force is applied to the treat, causing it to accelerate in a particular direction.</a:t>
            </a:r>
          </a:p>
          <a:p>
            <a:pPr marL="742950" lvl="1" indent="-285750">
              <a:buFont typeface="+mj-lt"/>
              <a:buAutoNum type="arabicPeriod"/>
            </a:pPr>
            <a:r>
              <a:rPr lang="en-US" dirty="0"/>
              <a:t>The greater the force applied (e.g., by increasing tension in a rubber band or using a lever mechanism), the farther the treat will travel.</a:t>
            </a:r>
          </a:p>
          <a:p>
            <a:pPr marL="742950" lvl="1" indent="-285750">
              <a:buFont typeface="+mj-lt"/>
              <a:buAutoNum type="arabicPeriod"/>
            </a:pPr>
            <a:r>
              <a:rPr lang="en-US" dirty="0"/>
              <a:t>Friction and air resistance will eventually slow down the treat, demonstrating how opposing unbalanced forces influence motion.</a:t>
            </a:r>
          </a:p>
        </p:txBody>
      </p:sp>
    </p:spTree>
    <p:extLst>
      <p:ext uri="{BB962C8B-B14F-4D97-AF65-F5344CB8AC3E}">
        <p14:creationId xmlns:p14="http://schemas.microsoft.com/office/powerpoint/2010/main" val="29411024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5AE7B92-80B3-3113-4049-DC30454E651D}"/>
              </a:ext>
            </a:extLst>
          </p:cNvPr>
          <p:cNvSpPr txBox="1"/>
          <p:nvPr/>
        </p:nvSpPr>
        <p:spPr>
          <a:xfrm>
            <a:off x="514905" y="701660"/>
            <a:ext cx="11310151" cy="5078313"/>
          </a:xfrm>
          <a:prstGeom prst="rect">
            <a:avLst/>
          </a:prstGeom>
          <a:noFill/>
        </p:spPr>
        <p:txBody>
          <a:bodyPr wrap="square">
            <a:spAutoFit/>
          </a:bodyPr>
          <a:lstStyle/>
          <a:p>
            <a:r>
              <a:rPr lang="en-US" b="1" dirty="0"/>
              <a:t>Engineering Design and Experimentation</a:t>
            </a:r>
          </a:p>
          <a:p>
            <a:endParaRPr lang="en-US" b="1" dirty="0"/>
          </a:p>
          <a:p>
            <a:pPr marL="285750" indent="-285750">
              <a:buFont typeface="Arial" panose="020B0604020202020204" pitchFamily="34" charset="0"/>
              <a:buChar char="•"/>
            </a:pPr>
            <a:r>
              <a:rPr lang="en-US" b="1" dirty="0"/>
              <a:t>Trial and Error</a:t>
            </a:r>
            <a:r>
              <a:rPr lang="en-US" dirty="0"/>
              <a:t>: Students will test different designs and observe how varying forces (e.g., different rubber band strengths, lever lengths) affect the distance of the launched treat.</a:t>
            </a:r>
          </a:p>
          <a:p>
            <a:pPr marL="285750" indent="-285750">
              <a:buFont typeface="Arial" panose="020B0604020202020204" pitchFamily="34" charset="0"/>
              <a:buChar char="•"/>
            </a:pPr>
            <a:r>
              <a:rPr lang="en-US" b="1" dirty="0"/>
              <a:t>Data Collection and Predictions</a:t>
            </a:r>
            <a:r>
              <a:rPr lang="en-US" dirty="0"/>
              <a:t>: By recording how far their treat travels and creating a line plot, they can identify patterns and predict future motion.</a:t>
            </a:r>
          </a:p>
          <a:p>
            <a:pPr marL="285750" indent="-285750">
              <a:buFont typeface="Arial" panose="020B0604020202020204" pitchFamily="34" charset="0"/>
              <a:buChar char="•"/>
            </a:pPr>
            <a:r>
              <a:rPr lang="en-US" b="1" dirty="0"/>
              <a:t>Iterative Improvements</a:t>
            </a:r>
            <a:r>
              <a:rPr lang="en-US" dirty="0"/>
              <a:t>: Observing when their launcher fails (e.g., not enough force or too much resistance) helps students refine their understanding of how forces interact.</a:t>
            </a:r>
          </a:p>
          <a:p>
            <a:endParaRPr lang="en-US" b="1" dirty="0"/>
          </a:p>
          <a:p>
            <a:r>
              <a:rPr lang="en-US" b="1" dirty="0"/>
              <a:t>Scaling for Older Grades - </a:t>
            </a:r>
            <a:r>
              <a:rPr lang="en-US" dirty="0"/>
              <a:t>students will develop a concrete understanding of how balanced and unbalanced forces affect motion, strengthening their ability to analyze and predict force-related interactions in everyday life.</a:t>
            </a:r>
          </a:p>
          <a:p>
            <a:endParaRPr lang="en-US" b="1" dirty="0"/>
          </a:p>
          <a:p>
            <a:pPr marL="285750" indent="-285750">
              <a:buFont typeface="Arial" panose="020B0604020202020204" pitchFamily="34" charset="0"/>
              <a:buChar char="•"/>
            </a:pPr>
            <a:r>
              <a:rPr lang="en-US" b="1" dirty="0"/>
              <a:t>Newton’s Laws in Action</a:t>
            </a:r>
          </a:p>
          <a:p>
            <a:pPr marL="285750" indent="-285750">
              <a:buFont typeface="Arial" panose="020B0604020202020204" pitchFamily="34" charset="0"/>
              <a:buChar char="•"/>
            </a:pPr>
            <a:r>
              <a:rPr lang="en-US" b="1" dirty="0"/>
              <a:t>Newton’s First Law (Inertia)</a:t>
            </a:r>
            <a:r>
              <a:rPr lang="en-US" dirty="0"/>
              <a:t>: The treat remains at rest until an unbalanced force propels it forward.</a:t>
            </a:r>
          </a:p>
          <a:p>
            <a:pPr marL="285750" indent="-285750">
              <a:buFont typeface="Arial" panose="020B0604020202020204" pitchFamily="34" charset="0"/>
              <a:buChar char="•"/>
            </a:pPr>
            <a:r>
              <a:rPr lang="en-US" b="1" dirty="0"/>
              <a:t>Newton’s Second Law (F = ma)</a:t>
            </a:r>
            <a:r>
              <a:rPr lang="en-US" dirty="0"/>
              <a:t>: The force applied by the launcher affects the acceleration of the treat, helping students see how stronger forces result in farther launches.</a:t>
            </a:r>
          </a:p>
          <a:p>
            <a:pPr marL="285750" indent="-285750">
              <a:buFont typeface="Arial" panose="020B0604020202020204" pitchFamily="34" charset="0"/>
              <a:buChar char="•"/>
            </a:pPr>
            <a:r>
              <a:rPr lang="en-US" b="1" dirty="0"/>
              <a:t>Newton’s Third Law (Action-Reaction)</a:t>
            </a:r>
            <a:r>
              <a:rPr lang="en-US" dirty="0"/>
              <a:t>: As the launcher pushes the treat forward, the treat exerts an equal and opposite force on the launcher.</a:t>
            </a:r>
          </a:p>
        </p:txBody>
      </p:sp>
    </p:spTree>
    <p:extLst>
      <p:ext uri="{BB962C8B-B14F-4D97-AF65-F5344CB8AC3E}">
        <p14:creationId xmlns:p14="http://schemas.microsoft.com/office/powerpoint/2010/main" val="3024332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3AF18E2-7C49-FA24-CE09-A34531060094}"/>
              </a:ext>
            </a:extLst>
          </p:cNvPr>
          <p:cNvSpPr txBox="1"/>
          <p:nvPr/>
        </p:nvSpPr>
        <p:spPr>
          <a:xfrm>
            <a:off x="694677" y="364854"/>
            <a:ext cx="10615474" cy="4524315"/>
          </a:xfrm>
          <a:prstGeom prst="rect">
            <a:avLst/>
          </a:prstGeom>
          <a:noFill/>
        </p:spPr>
        <p:txBody>
          <a:bodyPr wrap="square">
            <a:spAutoFit/>
          </a:bodyPr>
          <a:lstStyle/>
          <a:p>
            <a:r>
              <a:rPr lang="en-US" dirty="0"/>
              <a:t>The </a:t>
            </a:r>
            <a:r>
              <a:rPr lang="en-US" b="1" dirty="0"/>
              <a:t>Dog Treat Slinger Design Challenge </a:t>
            </a:r>
            <a:r>
              <a:rPr lang="en-US" dirty="0"/>
              <a:t>integrates math through measurement, data collection, financial literacy, and graphical representation, helping students develop key mathematical skills. </a:t>
            </a:r>
          </a:p>
          <a:p>
            <a:endParaRPr lang="en-US" dirty="0"/>
          </a:p>
          <a:p>
            <a:r>
              <a:rPr lang="en-US" b="1" dirty="0"/>
              <a:t>Measurement &amp; Data Analysis</a:t>
            </a:r>
          </a:p>
          <a:p>
            <a:endParaRPr lang="en-US" b="1" dirty="0"/>
          </a:p>
          <a:p>
            <a:pPr>
              <a:buFont typeface="+mj-lt"/>
              <a:buAutoNum type="arabicPeriod"/>
            </a:pPr>
            <a:r>
              <a:rPr lang="en-US" b="1" dirty="0"/>
              <a:t>  Measuring Distances</a:t>
            </a:r>
            <a:endParaRPr lang="en-US" dirty="0"/>
          </a:p>
          <a:p>
            <a:pPr marL="742950" lvl="1" indent="-285750">
              <a:buFont typeface="+mj-lt"/>
              <a:buAutoNum type="arabicPeriod"/>
            </a:pPr>
            <a:r>
              <a:rPr lang="en-US" dirty="0"/>
              <a:t>Students will use rulers or measuring tapes to record how far their dog treat is launched.</a:t>
            </a:r>
          </a:p>
          <a:p>
            <a:pPr marL="742950" lvl="1" indent="-285750">
              <a:buFont typeface="+mj-lt"/>
              <a:buAutoNum type="arabicPeriod"/>
            </a:pPr>
            <a:r>
              <a:rPr lang="en-US" dirty="0"/>
              <a:t>They will measure in inches, using halves and quarters, aligning with the </a:t>
            </a:r>
            <a:r>
              <a:rPr lang="en-US" b="1" dirty="0"/>
              <a:t>3rd-grade math standard (AR.Math.Content.3.MD.B.4)</a:t>
            </a:r>
            <a:r>
              <a:rPr lang="en-US" dirty="0"/>
              <a:t> for measuring lengths with fractional units.</a:t>
            </a:r>
          </a:p>
          <a:p>
            <a:pPr lvl="1"/>
            <a:endParaRPr lang="en-US" dirty="0"/>
          </a:p>
          <a:p>
            <a:pPr>
              <a:buFont typeface="+mj-lt"/>
              <a:buAutoNum type="arabicPeriod"/>
            </a:pPr>
            <a:r>
              <a:rPr lang="en-US" b="1" dirty="0"/>
              <a:t>  Creating a Line Plot</a:t>
            </a:r>
            <a:endParaRPr lang="en-US" dirty="0"/>
          </a:p>
          <a:p>
            <a:pPr marL="742950" lvl="1" indent="-285750">
              <a:buFont typeface="+mj-lt"/>
              <a:buAutoNum type="arabicPeriod"/>
            </a:pPr>
            <a:r>
              <a:rPr lang="en-US" dirty="0"/>
              <a:t>After multiple trials, students will plot their data on a </a:t>
            </a:r>
            <a:r>
              <a:rPr lang="en-US" b="1" dirty="0"/>
              <a:t>line plot</a:t>
            </a:r>
            <a:r>
              <a:rPr lang="en-US" dirty="0"/>
              <a:t>, marking distances along a number line.</a:t>
            </a:r>
          </a:p>
          <a:p>
            <a:pPr marL="742950" lvl="1" indent="-285750">
              <a:buFont typeface="+mj-lt"/>
              <a:buAutoNum type="arabicPeriod"/>
            </a:pPr>
            <a:r>
              <a:rPr lang="en-US" dirty="0"/>
              <a:t>This allows them to visually compare different launch distances and recognize patterns in their results.</a:t>
            </a:r>
          </a:p>
          <a:p>
            <a:endParaRPr lang="en-US" dirty="0"/>
          </a:p>
        </p:txBody>
      </p:sp>
    </p:spTree>
    <p:extLst>
      <p:ext uri="{BB962C8B-B14F-4D97-AF65-F5344CB8AC3E}">
        <p14:creationId xmlns:p14="http://schemas.microsoft.com/office/powerpoint/2010/main" val="4695603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FA71871-34C5-7DD1-5045-A8C5EA579908}"/>
              </a:ext>
            </a:extLst>
          </p:cNvPr>
          <p:cNvSpPr txBox="1"/>
          <p:nvPr/>
        </p:nvSpPr>
        <p:spPr>
          <a:xfrm>
            <a:off x="372862" y="753563"/>
            <a:ext cx="11514338" cy="4801314"/>
          </a:xfrm>
          <a:prstGeom prst="rect">
            <a:avLst/>
          </a:prstGeom>
          <a:noFill/>
        </p:spPr>
        <p:txBody>
          <a:bodyPr wrap="square">
            <a:spAutoFit/>
          </a:bodyPr>
          <a:lstStyle/>
          <a:p>
            <a:r>
              <a:rPr lang="en-US" b="1" dirty="0"/>
              <a:t>Data Interpretation &amp; Predictions</a:t>
            </a:r>
          </a:p>
          <a:p>
            <a:endParaRPr lang="en-US" b="1" dirty="0"/>
          </a:p>
          <a:p>
            <a:pPr>
              <a:buFont typeface="Arial" panose="020B0604020202020204" pitchFamily="34" charset="0"/>
              <a:buChar char="•"/>
            </a:pPr>
            <a:r>
              <a:rPr lang="en-US" b="1" dirty="0"/>
              <a:t>  Identifying Trends</a:t>
            </a:r>
            <a:r>
              <a:rPr lang="en-US" dirty="0"/>
              <a:t>: Students will analyze their line plot to determine:</a:t>
            </a:r>
          </a:p>
          <a:p>
            <a:pPr marL="742950" lvl="1" indent="-285750">
              <a:buFont typeface="Arial" panose="020B0604020202020204" pitchFamily="34" charset="0"/>
              <a:buChar char="•"/>
            </a:pPr>
            <a:r>
              <a:rPr lang="en-US" dirty="0"/>
              <a:t>Which design features resulted in longer launches?</a:t>
            </a:r>
          </a:p>
          <a:p>
            <a:pPr marL="742950" lvl="1" indent="-285750">
              <a:buFont typeface="Arial" panose="020B0604020202020204" pitchFamily="34" charset="0"/>
              <a:buChar char="•"/>
            </a:pPr>
            <a:r>
              <a:rPr lang="en-US" dirty="0"/>
              <a:t>How much variation exists between trials?</a:t>
            </a:r>
          </a:p>
          <a:p>
            <a:pPr>
              <a:buFont typeface="Arial" panose="020B0604020202020204" pitchFamily="34" charset="0"/>
              <a:buChar char="•"/>
            </a:pPr>
            <a:r>
              <a:rPr lang="en-US" b="1" dirty="0"/>
              <a:t>  Using Data to Make Predictions</a:t>
            </a:r>
            <a:r>
              <a:rPr lang="en-US" dirty="0"/>
              <a:t>: By identifying the range and average of their launch distances, they can predict </a:t>
            </a:r>
          </a:p>
          <a:p>
            <a:r>
              <a:rPr lang="en-US" dirty="0"/>
              <a:t>   how small adjustments (e.g., increasing tension or changing angles) might impact performance.</a:t>
            </a:r>
          </a:p>
          <a:p>
            <a:endParaRPr lang="en-US" b="1" dirty="0"/>
          </a:p>
          <a:p>
            <a:r>
              <a:rPr lang="en-US" b="1" dirty="0"/>
              <a:t>Budgeting &amp; Computational Math</a:t>
            </a:r>
          </a:p>
          <a:p>
            <a:endParaRPr lang="en-US" b="1" dirty="0"/>
          </a:p>
          <a:p>
            <a:pPr>
              <a:buFont typeface="Arial" panose="020B0604020202020204" pitchFamily="34" charset="0"/>
              <a:buChar char="•"/>
            </a:pPr>
            <a:r>
              <a:rPr lang="en-US" b="1" dirty="0"/>
              <a:t>  Budget Constraints</a:t>
            </a:r>
            <a:r>
              <a:rPr lang="en-US" dirty="0"/>
              <a:t>: Since students have a $10.00 budget, they must:</a:t>
            </a:r>
          </a:p>
          <a:p>
            <a:pPr marL="742950" lvl="1" indent="-285750">
              <a:buFont typeface="Arial" panose="020B0604020202020204" pitchFamily="34" charset="0"/>
              <a:buChar char="•"/>
            </a:pPr>
            <a:r>
              <a:rPr lang="en-US" b="1" dirty="0"/>
              <a:t>Add and subtract</a:t>
            </a:r>
            <a:r>
              <a:rPr lang="en-US" dirty="0"/>
              <a:t> to stay within budget.</a:t>
            </a:r>
          </a:p>
          <a:p>
            <a:pPr marL="742950" lvl="1" indent="-285750">
              <a:buFont typeface="Arial" panose="020B0604020202020204" pitchFamily="34" charset="0"/>
              <a:buChar char="•"/>
            </a:pPr>
            <a:r>
              <a:rPr lang="en-US" b="1" dirty="0"/>
              <a:t>Compare material costs</a:t>
            </a:r>
            <a:r>
              <a:rPr lang="en-US" dirty="0"/>
              <a:t> to make cost-effective design choices.</a:t>
            </a:r>
          </a:p>
          <a:p>
            <a:pPr lvl="1"/>
            <a:endParaRPr lang="en-US" dirty="0"/>
          </a:p>
          <a:p>
            <a:pPr>
              <a:buFont typeface="Arial" panose="020B0604020202020204" pitchFamily="34" charset="0"/>
              <a:buChar char="•"/>
            </a:pPr>
            <a:r>
              <a:rPr lang="en-US" b="1" dirty="0"/>
              <a:t>  Multiplication &amp; Division</a:t>
            </a:r>
            <a:r>
              <a:rPr lang="en-US" dirty="0"/>
              <a:t>: If students decide to buy multiple units of a material, they could apply multiplication.</a:t>
            </a:r>
          </a:p>
          <a:p>
            <a:endParaRPr lang="en-US" dirty="0"/>
          </a:p>
          <a:p>
            <a:pPr>
              <a:buFont typeface="Arial" panose="020B0604020202020204" pitchFamily="34" charset="0"/>
              <a:buChar char="•"/>
            </a:pPr>
            <a:r>
              <a:rPr lang="en-US" b="1" dirty="0"/>
              <a:t>  Decimals &amp; Money Management</a:t>
            </a:r>
            <a:r>
              <a:rPr lang="en-US" dirty="0"/>
              <a:t>: Handling cents and dollars introduces real-world decimal operations.</a:t>
            </a:r>
          </a:p>
        </p:txBody>
      </p:sp>
    </p:spTree>
    <p:extLst>
      <p:ext uri="{BB962C8B-B14F-4D97-AF65-F5344CB8AC3E}">
        <p14:creationId xmlns:p14="http://schemas.microsoft.com/office/powerpoint/2010/main" val="862177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AEDCB65C-E1BA-6F8A-4C80-BF7248040576}"/>
              </a:ext>
            </a:extLst>
          </p:cNvPr>
          <p:cNvGraphicFramePr>
            <a:graphicFrameLocks noGrp="1"/>
          </p:cNvGraphicFramePr>
          <p:nvPr>
            <p:extLst>
              <p:ext uri="{D42A27DB-BD31-4B8C-83A1-F6EECF244321}">
                <p14:modId xmlns:p14="http://schemas.microsoft.com/office/powerpoint/2010/main" val="1631304994"/>
              </p:ext>
            </p:extLst>
          </p:nvPr>
        </p:nvGraphicFramePr>
        <p:xfrm>
          <a:off x="895151" y="941832"/>
          <a:ext cx="10087274" cy="5404108"/>
        </p:xfrm>
        <a:graphic>
          <a:graphicData uri="http://schemas.openxmlformats.org/drawingml/2006/table">
            <a:tbl>
              <a:tblPr firstRow="1" firstCol="1" bandRow="1">
                <a:tableStyleId>{00A15C55-8517-42AA-B614-E9B94910E393}</a:tableStyleId>
              </a:tblPr>
              <a:tblGrid>
                <a:gridCol w="3051424">
                  <a:extLst>
                    <a:ext uri="{9D8B030D-6E8A-4147-A177-3AD203B41FA5}">
                      <a16:colId xmlns:a16="http://schemas.microsoft.com/office/drawing/2014/main" val="357470575"/>
                    </a:ext>
                  </a:extLst>
                </a:gridCol>
                <a:gridCol w="1665007">
                  <a:extLst>
                    <a:ext uri="{9D8B030D-6E8A-4147-A177-3AD203B41FA5}">
                      <a16:colId xmlns:a16="http://schemas.microsoft.com/office/drawing/2014/main" val="4051821517"/>
                    </a:ext>
                  </a:extLst>
                </a:gridCol>
                <a:gridCol w="2446561">
                  <a:extLst>
                    <a:ext uri="{9D8B030D-6E8A-4147-A177-3AD203B41FA5}">
                      <a16:colId xmlns:a16="http://schemas.microsoft.com/office/drawing/2014/main" val="3409759286"/>
                    </a:ext>
                  </a:extLst>
                </a:gridCol>
                <a:gridCol w="2924282">
                  <a:extLst>
                    <a:ext uri="{9D8B030D-6E8A-4147-A177-3AD203B41FA5}">
                      <a16:colId xmlns:a16="http://schemas.microsoft.com/office/drawing/2014/main" val="3731507037"/>
                    </a:ext>
                  </a:extLst>
                </a:gridCol>
              </a:tblGrid>
              <a:tr h="852352">
                <a:tc>
                  <a:txBody>
                    <a:bodyPr/>
                    <a:lstStyle/>
                    <a:p>
                      <a:pPr marL="0" marR="0" algn="l">
                        <a:lnSpc>
                          <a:spcPct val="115000"/>
                        </a:lnSpc>
                        <a:spcAft>
                          <a:spcPts val="1000"/>
                        </a:spcAft>
                        <a:buNone/>
                      </a:pPr>
                      <a:r>
                        <a:rPr lang="en-US" sz="1200" dirty="0">
                          <a:effectLst/>
                        </a:rPr>
                        <a:t>Materials Available</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15000"/>
                        </a:lnSpc>
                        <a:spcAft>
                          <a:spcPts val="1000"/>
                        </a:spcAft>
                        <a:buNone/>
                      </a:pPr>
                      <a:r>
                        <a:rPr lang="en-US" sz="1200">
                          <a:effectLst/>
                        </a:rPr>
                        <a:t>Amount</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15000"/>
                        </a:lnSpc>
                        <a:spcAft>
                          <a:spcPts val="1000"/>
                        </a:spcAft>
                        <a:buNone/>
                      </a:pPr>
                      <a:r>
                        <a:rPr lang="en-US" sz="1200">
                          <a:effectLst/>
                        </a:rPr>
                        <a:t>Total Needed</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15000"/>
                        </a:lnSpc>
                        <a:spcAft>
                          <a:spcPts val="1000"/>
                        </a:spcAft>
                        <a:buNone/>
                      </a:pPr>
                      <a:r>
                        <a:rPr lang="en-US" sz="1200">
                          <a:effectLst/>
                        </a:rPr>
                        <a:t>Total Amount Spent on Each Item</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106376242"/>
                  </a:ext>
                </a:extLst>
              </a:tr>
              <a:tr h="413796">
                <a:tc>
                  <a:txBody>
                    <a:bodyPr/>
                    <a:lstStyle/>
                    <a:p>
                      <a:pPr marL="0" marR="0" algn="l">
                        <a:lnSpc>
                          <a:spcPct val="115000"/>
                        </a:lnSpc>
                        <a:spcAft>
                          <a:spcPts val="1000"/>
                        </a:spcAft>
                        <a:buNone/>
                      </a:pPr>
                      <a:r>
                        <a:rPr lang="en-US" sz="1200">
                          <a:effectLst/>
                        </a:rPr>
                        <a:t>Rubber band</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15000"/>
                        </a:lnSpc>
                        <a:spcAft>
                          <a:spcPts val="1000"/>
                        </a:spcAft>
                        <a:buNone/>
                      </a:pPr>
                      <a:r>
                        <a:rPr lang="en-US" sz="1200" dirty="0">
                          <a:effectLst/>
                        </a:rPr>
                        <a:t>.25¢</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15000"/>
                        </a:lnSpc>
                        <a:spcAft>
                          <a:spcPts val="1000"/>
                        </a:spcAft>
                        <a:buNone/>
                      </a:pPr>
                      <a:r>
                        <a:rPr lang="en-US" sz="1200">
                          <a:effectLst/>
                        </a:rPr>
                        <a:t> </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15000"/>
                        </a:lnSpc>
                        <a:spcAft>
                          <a:spcPts val="1000"/>
                        </a:spcAft>
                        <a:buNone/>
                      </a:pPr>
                      <a:r>
                        <a:rPr lang="en-US" sz="1200" dirty="0">
                          <a:effectLst/>
                        </a:rPr>
                        <a:t> </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53133595"/>
                  </a:ext>
                </a:extLst>
              </a:tr>
              <a:tr h="413796">
                <a:tc>
                  <a:txBody>
                    <a:bodyPr/>
                    <a:lstStyle/>
                    <a:p>
                      <a:pPr marL="0" marR="0" algn="l">
                        <a:lnSpc>
                          <a:spcPct val="115000"/>
                        </a:lnSpc>
                        <a:spcAft>
                          <a:spcPts val="1000"/>
                        </a:spcAft>
                        <a:buNone/>
                      </a:pPr>
                      <a:r>
                        <a:rPr lang="en-US" sz="1200">
                          <a:effectLst/>
                        </a:rPr>
                        <a:t>Paper</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15000"/>
                        </a:lnSpc>
                        <a:spcAft>
                          <a:spcPts val="1000"/>
                        </a:spcAft>
                        <a:buNone/>
                      </a:pPr>
                      <a:r>
                        <a:rPr lang="en-US" sz="1200" dirty="0">
                          <a:effectLst/>
                        </a:rPr>
                        <a:t>.25¢	</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15000"/>
                        </a:lnSpc>
                        <a:spcAft>
                          <a:spcPts val="1000"/>
                        </a:spcAft>
                        <a:buNone/>
                      </a:pPr>
                      <a:r>
                        <a:rPr lang="en-US" sz="1200">
                          <a:effectLst/>
                        </a:rPr>
                        <a:t> </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15000"/>
                        </a:lnSpc>
                        <a:spcAft>
                          <a:spcPts val="1000"/>
                        </a:spcAft>
                        <a:buNone/>
                      </a:pPr>
                      <a:r>
                        <a:rPr lang="en-US" sz="1200">
                          <a:effectLst/>
                        </a:rPr>
                        <a:t> </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18271366"/>
                  </a:ext>
                </a:extLst>
              </a:tr>
              <a:tr h="413796">
                <a:tc>
                  <a:txBody>
                    <a:bodyPr/>
                    <a:lstStyle/>
                    <a:p>
                      <a:pPr marL="0" marR="0" algn="l">
                        <a:lnSpc>
                          <a:spcPct val="115000"/>
                        </a:lnSpc>
                        <a:spcAft>
                          <a:spcPts val="1000"/>
                        </a:spcAft>
                        <a:buNone/>
                      </a:pPr>
                      <a:r>
                        <a:rPr lang="en-US" sz="1200">
                          <a:effectLst/>
                        </a:rPr>
                        <a:t>12” masking tape</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15000"/>
                        </a:lnSpc>
                        <a:spcAft>
                          <a:spcPts val="1000"/>
                        </a:spcAft>
                        <a:buNone/>
                      </a:pPr>
                      <a:r>
                        <a:rPr lang="en-US" sz="1200">
                          <a:effectLst/>
                        </a:rPr>
                        <a:t>$1.00	</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15000"/>
                        </a:lnSpc>
                        <a:spcAft>
                          <a:spcPts val="1000"/>
                        </a:spcAft>
                        <a:buNone/>
                      </a:pPr>
                      <a:r>
                        <a:rPr lang="en-US" sz="1200">
                          <a:effectLst/>
                        </a:rPr>
                        <a:t> </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15000"/>
                        </a:lnSpc>
                        <a:spcAft>
                          <a:spcPts val="1000"/>
                        </a:spcAft>
                        <a:buNone/>
                      </a:pPr>
                      <a:r>
                        <a:rPr lang="en-US" sz="1200">
                          <a:effectLst/>
                        </a:rPr>
                        <a:t> </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632979065"/>
                  </a:ext>
                </a:extLst>
              </a:tr>
              <a:tr h="413796">
                <a:tc>
                  <a:txBody>
                    <a:bodyPr/>
                    <a:lstStyle/>
                    <a:p>
                      <a:pPr marL="0" marR="0" algn="l">
                        <a:lnSpc>
                          <a:spcPct val="115000"/>
                        </a:lnSpc>
                        <a:spcAft>
                          <a:spcPts val="1000"/>
                        </a:spcAft>
                        <a:buNone/>
                      </a:pPr>
                      <a:r>
                        <a:rPr lang="en-US" sz="1200">
                          <a:effectLst/>
                        </a:rPr>
                        <a:t>6” duct tape</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15000"/>
                        </a:lnSpc>
                        <a:spcAft>
                          <a:spcPts val="1000"/>
                        </a:spcAft>
                        <a:buNone/>
                      </a:pPr>
                      <a:r>
                        <a:rPr lang="en-US" sz="1200" dirty="0">
                          <a:effectLst/>
                        </a:rPr>
                        <a:t>$2.00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15000"/>
                        </a:lnSpc>
                        <a:spcAft>
                          <a:spcPts val="1000"/>
                        </a:spcAft>
                        <a:buNone/>
                      </a:pPr>
                      <a:r>
                        <a:rPr lang="en-US" sz="1200">
                          <a:effectLst/>
                        </a:rPr>
                        <a:t> </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15000"/>
                        </a:lnSpc>
                        <a:spcAft>
                          <a:spcPts val="1000"/>
                        </a:spcAft>
                        <a:buNone/>
                      </a:pPr>
                      <a:r>
                        <a:rPr lang="en-US" sz="1200">
                          <a:effectLst/>
                        </a:rPr>
                        <a:t> </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875887945"/>
                  </a:ext>
                </a:extLst>
              </a:tr>
              <a:tr h="413796">
                <a:tc>
                  <a:txBody>
                    <a:bodyPr/>
                    <a:lstStyle/>
                    <a:p>
                      <a:pPr marL="0" marR="0" algn="l">
                        <a:lnSpc>
                          <a:spcPct val="115000"/>
                        </a:lnSpc>
                        <a:spcAft>
                          <a:spcPts val="1000"/>
                        </a:spcAft>
                        <a:buNone/>
                      </a:pPr>
                      <a:r>
                        <a:rPr lang="en-US" sz="1200">
                          <a:effectLst/>
                        </a:rPr>
                        <a:t>Small cups</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15000"/>
                        </a:lnSpc>
                        <a:spcAft>
                          <a:spcPts val="1000"/>
                        </a:spcAft>
                        <a:buNone/>
                      </a:pPr>
                      <a:r>
                        <a:rPr lang="en-US" sz="1200" dirty="0">
                          <a:effectLst/>
                        </a:rPr>
                        <a:t>.50¢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15000"/>
                        </a:lnSpc>
                        <a:spcAft>
                          <a:spcPts val="1000"/>
                        </a:spcAft>
                        <a:buNone/>
                      </a:pPr>
                      <a:r>
                        <a:rPr lang="en-US" sz="1200">
                          <a:effectLst/>
                        </a:rPr>
                        <a:t> </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15000"/>
                        </a:lnSpc>
                        <a:spcAft>
                          <a:spcPts val="1000"/>
                        </a:spcAft>
                        <a:buNone/>
                      </a:pPr>
                      <a:r>
                        <a:rPr lang="en-US" sz="1200">
                          <a:effectLst/>
                        </a:rPr>
                        <a:t> </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009440856"/>
                  </a:ext>
                </a:extLst>
              </a:tr>
              <a:tr h="413796">
                <a:tc>
                  <a:txBody>
                    <a:bodyPr/>
                    <a:lstStyle/>
                    <a:p>
                      <a:pPr marL="0" marR="0" algn="l">
                        <a:lnSpc>
                          <a:spcPct val="115000"/>
                        </a:lnSpc>
                        <a:spcAft>
                          <a:spcPts val="1000"/>
                        </a:spcAft>
                        <a:buNone/>
                      </a:pPr>
                      <a:r>
                        <a:rPr lang="en-US" sz="1200">
                          <a:effectLst/>
                        </a:rPr>
                        <a:t>Pencils/small dowel rods</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15000"/>
                        </a:lnSpc>
                        <a:spcAft>
                          <a:spcPts val="1000"/>
                        </a:spcAft>
                        <a:buNone/>
                      </a:pPr>
                      <a:r>
                        <a:rPr lang="en-US" sz="1200">
                          <a:effectLst/>
                        </a:rPr>
                        <a:t>$1.00</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15000"/>
                        </a:lnSpc>
                        <a:spcAft>
                          <a:spcPts val="1000"/>
                        </a:spcAft>
                        <a:buNone/>
                      </a:pPr>
                      <a:r>
                        <a:rPr lang="en-US" sz="1200">
                          <a:effectLst/>
                        </a:rPr>
                        <a:t> </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15000"/>
                        </a:lnSpc>
                        <a:spcAft>
                          <a:spcPts val="1000"/>
                        </a:spcAft>
                        <a:buNone/>
                      </a:pPr>
                      <a:r>
                        <a:rPr lang="en-US" sz="1200">
                          <a:effectLst/>
                        </a:rPr>
                        <a:t> </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777920476"/>
                  </a:ext>
                </a:extLst>
              </a:tr>
              <a:tr h="413796">
                <a:tc>
                  <a:txBody>
                    <a:bodyPr/>
                    <a:lstStyle/>
                    <a:p>
                      <a:pPr marL="0" marR="0" algn="l">
                        <a:lnSpc>
                          <a:spcPct val="115000"/>
                        </a:lnSpc>
                        <a:spcAft>
                          <a:spcPts val="1000"/>
                        </a:spcAft>
                        <a:buNone/>
                      </a:pPr>
                      <a:r>
                        <a:rPr lang="en-US" sz="1200">
                          <a:effectLst/>
                        </a:rPr>
                        <a:t>Clothes hanger</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15000"/>
                        </a:lnSpc>
                        <a:spcAft>
                          <a:spcPts val="1000"/>
                        </a:spcAft>
                        <a:buNone/>
                      </a:pPr>
                      <a:r>
                        <a:rPr lang="en-US" sz="1200">
                          <a:effectLst/>
                        </a:rPr>
                        <a:t>$2.00</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15000"/>
                        </a:lnSpc>
                        <a:spcAft>
                          <a:spcPts val="1000"/>
                        </a:spcAft>
                        <a:buNone/>
                      </a:pPr>
                      <a:r>
                        <a:rPr lang="en-US" sz="1200">
                          <a:effectLst/>
                        </a:rPr>
                        <a:t> </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15000"/>
                        </a:lnSpc>
                        <a:spcAft>
                          <a:spcPts val="1000"/>
                        </a:spcAft>
                        <a:buNone/>
                      </a:pPr>
                      <a:r>
                        <a:rPr lang="en-US" sz="1200">
                          <a:effectLst/>
                        </a:rPr>
                        <a:t> </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514592656"/>
                  </a:ext>
                </a:extLst>
              </a:tr>
              <a:tr h="413796">
                <a:tc>
                  <a:txBody>
                    <a:bodyPr/>
                    <a:lstStyle/>
                    <a:p>
                      <a:pPr marL="0" marR="0" algn="l">
                        <a:lnSpc>
                          <a:spcPct val="115000"/>
                        </a:lnSpc>
                        <a:spcAft>
                          <a:spcPts val="1000"/>
                        </a:spcAft>
                        <a:buNone/>
                      </a:pPr>
                      <a:r>
                        <a:rPr lang="en-US" sz="1200">
                          <a:effectLst/>
                        </a:rPr>
                        <a:t>Plastic spoons</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15000"/>
                        </a:lnSpc>
                        <a:spcAft>
                          <a:spcPts val="1000"/>
                        </a:spcAft>
                        <a:buNone/>
                      </a:pPr>
                      <a:r>
                        <a:rPr lang="en-US" sz="1200">
                          <a:effectLst/>
                        </a:rPr>
                        <a:t>$2.00</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15000"/>
                        </a:lnSpc>
                        <a:spcAft>
                          <a:spcPts val="1000"/>
                        </a:spcAft>
                        <a:buNone/>
                      </a:pPr>
                      <a:r>
                        <a:rPr lang="en-US" sz="1200">
                          <a:effectLst/>
                        </a:rPr>
                        <a:t> </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15000"/>
                        </a:lnSpc>
                        <a:spcAft>
                          <a:spcPts val="1000"/>
                        </a:spcAft>
                        <a:buNone/>
                      </a:pPr>
                      <a:r>
                        <a:rPr lang="en-US" sz="1200">
                          <a:effectLst/>
                        </a:rPr>
                        <a:t> </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900642153"/>
                  </a:ext>
                </a:extLst>
              </a:tr>
              <a:tr h="413796">
                <a:tc>
                  <a:txBody>
                    <a:bodyPr/>
                    <a:lstStyle/>
                    <a:p>
                      <a:pPr marL="0" marR="0" algn="l">
                        <a:lnSpc>
                          <a:spcPct val="115000"/>
                        </a:lnSpc>
                        <a:spcAft>
                          <a:spcPts val="1000"/>
                        </a:spcAft>
                        <a:buNone/>
                      </a:pPr>
                      <a:r>
                        <a:rPr lang="en-US" sz="1200">
                          <a:effectLst/>
                        </a:rPr>
                        <a:t>12” string</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15000"/>
                        </a:lnSpc>
                        <a:spcAft>
                          <a:spcPts val="1000"/>
                        </a:spcAft>
                        <a:buNone/>
                      </a:pPr>
                      <a:r>
                        <a:rPr lang="en-US" sz="1200">
                          <a:effectLst/>
                        </a:rPr>
                        <a:t>$1.00</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15000"/>
                        </a:lnSpc>
                        <a:spcAft>
                          <a:spcPts val="1000"/>
                        </a:spcAft>
                        <a:buNone/>
                      </a:pPr>
                      <a:r>
                        <a:rPr lang="en-US" sz="1200">
                          <a:effectLst/>
                        </a:rPr>
                        <a:t> </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15000"/>
                        </a:lnSpc>
                        <a:spcAft>
                          <a:spcPts val="1000"/>
                        </a:spcAft>
                        <a:buNone/>
                      </a:pPr>
                      <a:r>
                        <a:rPr lang="en-US" sz="1200">
                          <a:effectLst/>
                        </a:rPr>
                        <a:t> </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880836431"/>
                  </a:ext>
                </a:extLst>
              </a:tr>
              <a:tr h="413796">
                <a:tc>
                  <a:txBody>
                    <a:bodyPr/>
                    <a:lstStyle/>
                    <a:p>
                      <a:pPr marL="0" marR="0" algn="l">
                        <a:lnSpc>
                          <a:spcPct val="115000"/>
                        </a:lnSpc>
                        <a:spcAft>
                          <a:spcPts val="1000"/>
                        </a:spcAft>
                        <a:buNone/>
                      </a:pPr>
                      <a:r>
                        <a:rPr lang="en-US" sz="1200">
                          <a:effectLst/>
                        </a:rPr>
                        <a:t>Cardboard piece (6” X 6”)</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15000"/>
                        </a:lnSpc>
                        <a:spcAft>
                          <a:spcPts val="1000"/>
                        </a:spcAft>
                        <a:buNone/>
                      </a:pPr>
                      <a:r>
                        <a:rPr lang="en-US" sz="1200">
                          <a:effectLst/>
                        </a:rPr>
                        <a:t>$1.00</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15000"/>
                        </a:lnSpc>
                        <a:spcAft>
                          <a:spcPts val="1000"/>
                        </a:spcAft>
                        <a:buNone/>
                      </a:pPr>
                      <a:r>
                        <a:rPr lang="en-US" sz="1200">
                          <a:effectLst/>
                        </a:rPr>
                        <a:t> </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15000"/>
                        </a:lnSpc>
                        <a:spcAft>
                          <a:spcPts val="1000"/>
                        </a:spcAft>
                        <a:buNone/>
                      </a:pPr>
                      <a:r>
                        <a:rPr lang="en-US" sz="1200">
                          <a:effectLst/>
                        </a:rPr>
                        <a:t> </a:t>
                      </a:r>
                      <a:endParaRPr lang="en-US"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915224862"/>
                  </a:ext>
                </a:extLst>
              </a:tr>
              <a:tr h="413796">
                <a:tc gridSpan="4">
                  <a:txBody>
                    <a:bodyPr/>
                    <a:lstStyle/>
                    <a:p>
                      <a:pPr marL="0" marR="0" algn="l">
                        <a:lnSpc>
                          <a:spcPct val="115000"/>
                        </a:lnSpc>
                        <a:spcAft>
                          <a:spcPts val="1000"/>
                        </a:spcAft>
                        <a:buNone/>
                        <a:tabLst>
                          <a:tab pos="5257800" algn="l"/>
                        </a:tabLst>
                      </a:pPr>
                      <a:r>
                        <a:rPr lang="en-US" sz="1200" dirty="0">
                          <a:effectLst/>
                        </a:rPr>
                        <a:t>                                                                                                 Total Amount Spent:</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491211373"/>
                  </a:ext>
                </a:extLst>
              </a:tr>
            </a:tbl>
          </a:graphicData>
        </a:graphic>
      </p:graphicFrame>
      <p:sp>
        <p:nvSpPr>
          <p:cNvPr id="3" name="Rectangle 1">
            <a:extLst>
              <a:ext uri="{FF2B5EF4-FFF2-40B4-BE49-F238E27FC236}">
                <a16:creationId xmlns:a16="http://schemas.microsoft.com/office/drawing/2014/main" id="{C2E12626-226E-F3AA-D1FA-482E00374353}"/>
              </a:ext>
            </a:extLst>
          </p:cNvPr>
          <p:cNvSpPr>
            <a:spLocks noChangeArrowheads="1"/>
          </p:cNvSpPr>
          <p:nvPr/>
        </p:nvSpPr>
        <p:spPr bwMode="auto">
          <a:xfrm>
            <a:off x="1120507" y="377982"/>
            <a:ext cx="6340903" cy="8925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5257800" algn="l"/>
              </a:tabLst>
              <a:defRPr>
                <a:solidFill>
                  <a:schemeClr val="tx1"/>
                </a:solidFill>
                <a:latin typeface="Arial" panose="020B0604020202020204" pitchFamily="34" charset="0"/>
              </a:defRPr>
            </a:lvl1pPr>
            <a:lvl2pPr eaLnBrk="0" fontAlgn="base" hangingPunct="0">
              <a:spcBef>
                <a:spcPct val="0"/>
              </a:spcBef>
              <a:spcAft>
                <a:spcPct val="0"/>
              </a:spcAft>
              <a:tabLst>
                <a:tab pos="5257800" algn="l"/>
              </a:tabLst>
              <a:defRPr>
                <a:solidFill>
                  <a:schemeClr val="tx1"/>
                </a:solidFill>
                <a:latin typeface="Arial" panose="020B0604020202020204" pitchFamily="34" charset="0"/>
              </a:defRPr>
            </a:lvl2pPr>
            <a:lvl3pPr eaLnBrk="0" fontAlgn="base" hangingPunct="0">
              <a:spcBef>
                <a:spcPct val="0"/>
              </a:spcBef>
              <a:spcAft>
                <a:spcPct val="0"/>
              </a:spcAft>
              <a:tabLst>
                <a:tab pos="5257800" algn="l"/>
              </a:tabLst>
              <a:defRPr>
                <a:solidFill>
                  <a:schemeClr val="tx1"/>
                </a:solidFill>
                <a:latin typeface="Arial" panose="020B0604020202020204" pitchFamily="34" charset="0"/>
              </a:defRPr>
            </a:lvl3pPr>
            <a:lvl4pPr eaLnBrk="0" fontAlgn="base" hangingPunct="0">
              <a:spcBef>
                <a:spcPct val="0"/>
              </a:spcBef>
              <a:spcAft>
                <a:spcPct val="0"/>
              </a:spcAft>
              <a:tabLst>
                <a:tab pos="5257800" algn="l"/>
              </a:tabLst>
              <a:defRPr>
                <a:solidFill>
                  <a:schemeClr val="tx1"/>
                </a:solidFill>
                <a:latin typeface="Arial" panose="020B0604020202020204" pitchFamily="34" charset="0"/>
              </a:defRPr>
            </a:lvl4pPr>
            <a:lvl5pPr eaLnBrk="0" fontAlgn="base" hangingPunct="0">
              <a:spcBef>
                <a:spcPct val="0"/>
              </a:spcBef>
              <a:spcAft>
                <a:spcPct val="0"/>
              </a:spcAft>
              <a:tabLst>
                <a:tab pos="5257800" algn="l"/>
              </a:tabLst>
              <a:defRPr>
                <a:solidFill>
                  <a:schemeClr val="tx1"/>
                </a:solidFill>
                <a:latin typeface="Arial" panose="020B0604020202020204" pitchFamily="34" charset="0"/>
              </a:defRPr>
            </a:lvl5pPr>
            <a:lvl6pPr eaLnBrk="0" fontAlgn="base" hangingPunct="0">
              <a:spcBef>
                <a:spcPct val="0"/>
              </a:spcBef>
              <a:spcAft>
                <a:spcPct val="0"/>
              </a:spcAft>
              <a:tabLst>
                <a:tab pos="5257800" algn="l"/>
              </a:tabLst>
              <a:defRPr>
                <a:solidFill>
                  <a:schemeClr val="tx1"/>
                </a:solidFill>
                <a:latin typeface="Arial" panose="020B0604020202020204" pitchFamily="34" charset="0"/>
              </a:defRPr>
            </a:lvl6pPr>
            <a:lvl7pPr eaLnBrk="0" fontAlgn="base" hangingPunct="0">
              <a:spcBef>
                <a:spcPct val="0"/>
              </a:spcBef>
              <a:spcAft>
                <a:spcPct val="0"/>
              </a:spcAft>
              <a:tabLst>
                <a:tab pos="5257800" algn="l"/>
              </a:tabLst>
              <a:defRPr>
                <a:solidFill>
                  <a:schemeClr val="tx1"/>
                </a:solidFill>
                <a:latin typeface="Arial" panose="020B0604020202020204" pitchFamily="34" charset="0"/>
              </a:defRPr>
            </a:lvl7pPr>
            <a:lvl8pPr eaLnBrk="0" fontAlgn="base" hangingPunct="0">
              <a:spcBef>
                <a:spcPct val="0"/>
              </a:spcBef>
              <a:spcAft>
                <a:spcPct val="0"/>
              </a:spcAft>
              <a:tabLst>
                <a:tab pos="5257800" algn="l"/>
              </a:tabLst>
              <a:defRPr>
                <a:solidFill>
                  <a:schemeClr val="tx1"/>
                </a:solidFill>
                <a:latin typeface="Arial" panose="020B0604020202020204" pitchFamily="34" charset="0"/>
              </a:defRPr>
            </a:lvl8pPr>
            <a:lvl9pPr eaLnBrk="0" fontAlgn="base" hangingPunct="0">
              <a:spcBef>
                <a:spcPct val="0"/>
              </a:spcBef>
              <a:spcAft>
                <a:spcPct val="0"/>
              </a:spcAft>
              <a:tabLst>
                <a:tab pos="52578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5257800" algn="l"/>
              </a:tabLst>
            </a:pPr>
            <a:r>
              <a:rPr kumimoji="0" lang="en-US" altLang="en-US" sz="2000" b="1" i="0" u="sng" strike="noStrike" cap="none" normalizeH="0" baseline="0" dirty="0">
                <a:ln>
                  <a:noFill/>
                </a:ln>
                <a:solidFill>
                  <a:schemeClr val="tx1"/>
                </a:solidFill>
                <a:effectLst/>
                <a:latin typeface="Cambria" panose="02040503050406030204" pitchFamily="18" charset="0"/>
                <a:ea typeface="Times New Roman" panose="02020603050405020304" pitchFamily="18" charset="0"/>
                <a:cs typeface="Calibri" panose="020F0502020204030204" pitchFamily="34" charset="0"/>
              </a:rPr>
              <a:t>How much money will it cost to bring my idea to life?</a:t>
            </a:r>
            <a:endParaRPr kumimoji="0" lang="en-US" altLang="en-US" sz="11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5257800" algn="l"/>
              </a:tabLst>
            </a:pPr>
            <a:endParaRPr kumimoji="0" lang="en-US" altLang="en-US" sz="32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9875539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61209EDB-19B7-EBA7-6D11-C9A1C7374558}"/>
              </a:ext>
            </a:extLst>
          </p:cNvPr>
          <p:cNvGraphicFramePr>
            <a:graphicFrameLocks noGrp="1"/>
          </p:cNvGraphicFramePr>
          <p:nvPr>
            <p:extLst>
              <p:ext uri="{D42A27DB-BD31-4B8C-83A1-F6EECF244321}">
                <p14:modId xmlns:p14="http://schemas.microsoft.com/office/powerpoint/2010/main" val="2639247090"/>
              </p:ext>
            </p:extLst>
          </p:nvPr>
        </p:nvGraphicFramePr>
        <p:xfrm>
          <a:off x="1543813" y="531794"/>
          <a:ext cx="9259500" cy="5237409"/>
        </p:xfrm>
        <a:graphic>
          <a:graphicData uri="http://schemas.openxmlformats.org/drawingml/2006/table">
            <a:tbl>
              <a:tblPr>
                <a:tableStyleId>{5C22544A-7EE6-4342-B048-85BDC9FD1C3A}</a:tableStyleId>
              </a:tblPr>
              <a:tblGrid>
                <a:gridCol w="925950">
                  <a:extLst>
                    <a:ext uri="{9D8B030D-6E8A-4147-A177-3AD203B41FA5}">
                      <a16:colId xmlns:a16="http://schemas.microsoft.com/office/drawing/2014/main" val="4170161984"/>
                    </a:ext>
                  </a:extLst>
                </a:gridCol>
                <a:gridCol w="925950">
                  <a:extLst>
                    <a:ext uri="{9D8B030D-6E8A-4147-A177-3AD203B41FA5}">
                      <a16:colId xmlns:a16="http://schemas.microsoft.com/office/drawing/2014/main" val="2276839600"/>
                    </a:ext>
                  </a:extLst>
                </a:gridCol>
                <a:gridCol w="925950">
                  <a:extLst>
                    <a:ext uri="{9D8B030D-6E8A-4147-A177-3AD203B41FA5}">
                      <a16:colId xmlns:a16="http://schemas.microsoft.com/office/drawing/2014/main" val="2059852748"/>
                    </a:ext>
                  </a:extLst>
                </a:gridCol>
                <a:gridCol w="925950">
                  <a:extLst>
                    <a:ext uri="{9D8B030D-6E8A-4147-A177-3AD203B41FA5}">
                      <a16:colId xmlns:a16="http://schemas.microsoft.com/office/drawing/2014/main" val="1033422141"/>
                    </a:ext>
                  </a:extLst>
                </a:gridCol>
                <a:gridCol w="925950">
                  <a:extLst>
                    <a:ext uri="{9D8B030D-6E8A-4147-A177-3AD203B41FA5}">
                      <a16:colId xmlns:a16="http://schemas.microsoft.com/office/drawing/2014/main" val="3943079997"/>
                    </a:ext>
                  </a:extLst>
                </a:gridCol>
                <a:gridCol w="925950">
                  <a:extLst>
                    <a:ext uri="{9D8B030D-6E8A-4147-A177-3AD203B41FA5}">
                      <a16:colId xmlns:a16="http://schemas.microsoft.com/office/drawing/2014/main" val="1490286404"/>
                    </a:ext>
                  </a:extLst>
                </a:gridCol>
                <a:gridCol w="925950">
                  <a:extLst>
                    <a:ext uri="{9D8B030D-6E8A-4147-A177-3AD203B41FA5}">
                      <a16:colId xmlns:a16="http://schemas.microsoft.com/office/drawing/2014/main" val="52586077"/>
                    </a:ext>
                  </a:extLst>
                </a:gridCol>
                <a:gridCol w="925950">
                  <a:extLst>
                    <a:ext uri="{9D8B030D-6E8A-4147-A177-3AD203B41FA5}">
                      <a16:colId xmlns:a16="http://schemas.microsoft.com/office/drawing/2014/main" val="1062408074"/>
                    </a:ext>
                  </a:extLst>
                </a:gridCol>
                <a:gridCol w="925950">
                  <a:extLst>
                    <a:ext uri="{9D8B030D-6E8A-4147-A177-3AD203B41FA5}">
                      <a16:colId xmlns:a16="http://schemas.microsoft.com/office/drawing/2014/main" val="1055193038"/>
                    </a:ext>
                  </a:extLst>
                </a:gridCol>
                <a:gridCol w="925950">
                  <a:extLst>
                    <a:ext uri="{9D8B030D-6E8A-4147-A177-3AD203B41FA5}">
                      <a16:colId xmlns:a16="http://schemas.microsoft.com/office/drawing/2014/main" val="1219900312"/>
                    </a:ext>
                  </a:extLst>
                </a:gridCol>
              </a:tblGrid>
              <a:tr h="361446">
                <a:tc>
                  <a:txBody>
                    <a:bodyPr/>
                    <a:lstStyle/>
                    <a:p>
                      <a:pPr marL="0" marR="0" algn="ctr">
                        <a:lnSpc>
                          <a:spcPct val="115000"/>
                        </a:lnSpc>
                        <a:spcAft>
                          <a:spcPts val="1000"/>
                        </a:spcAft>
                        <a:buNone/>
                      </a:pPr>
                      <a:r>
                        <a:rPr lang="en-US" sz="1000" kern="100" dirty="0">
                          <a:effectLst/>
                        </a:rPr>
                        <a:t>10</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dirty="0">
                          <a:effectLst/>
                        </a:rPr>
                        <a:t> </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dirty="0">
                          <a:effectLst/>
                        </a:rPr>
                        <a:t> </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extLst>
                  <a:ext uri="{0D108BD9-81ED-4DB2-BD59-A6C34878D82A}">
                    <a16:rowId xmlns:a16="http://schemas.microsoft.com/office/drawing/2014/main" val="1256241512"/>
                  </a:ext>
                </a:extLst>
              </a:tr>
              <a:tr h="361446">
                <a:tc>
                  <a:txBody>
                    <a:bodyPr/>
                    <a:lstStyle/>
                    <a:p>
                      <a:pPr marL="0" marR="0" algn="ctr">
                        <a:lnSpc>
                          <a:spcPct val="115000"/>
                        </a:lnSpc>
                        <a:spcAft>
                          <a:spcPts val="1000"/>
                        </a:spcAft>
                        <a:buNone/>
                      </a:pPr>
                      <a:r>
                        <a:rPr lang="en-US" sz="1000" kern="100">
                          <a:effectLst/>
                        </a:rPr>
                        <a:t>9</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dirty="0">
                          <a:effectLst/>
                        </a:rPr>
                        <a:t> </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dirty="0">
                          <a:effectLst/>
                        </a:rPr>
                        <a:t> </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extLst>
                  <a:ext uri="{0D108BD9-81ED-4DB2-BD59-A6C34878D82A}">
                    <a16:rowId xmlns:a16="http://schemas.microsoft.com/office/drawing/2014/main" val="688118571"/>
                  </a:ext>
                </a:extLst>
              </a:tr>
              <a:tr h="361446">
                <a:tc>
                  <a:txBody>
                    <a:bodyPr/>
                    <a:lstStyle/>
                    <a:p>
                      <a:pPr marL="0" marR="0" algn="ctr">
                        <a:lnSpc>
                          <a:spcPct val="115000"/>
                        </a:lnSpc>
                        <a:spcAft>
                          <a:spcPts val="1000"/>
                        </a:spcAft>
                        <a:buNone/>
                      </a:pPr>
                      <a:r>
                        <a:rPr lang="en-US" sz="1000" kern="100">
                          <a:effectLst/>
                        </a:rPr>
                        <a:t>8</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dirty="0">
                          <a:effectLst/>
                        </a:rPr>
                        <a:t> </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dirty="0">
                          <a:effectLst/>
                        </a:rPr>
                        <a:t> </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dirty="0">
                          <a:effectLst/>
                        </a:rPr>
                        <a:t> </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extLst>
                  <a:ext uri="{0D108BD9-81ED-4DB2-BD59-A6C34878D82A}">
                    <a16:rowId xmlns:a16="http://schemas.microsoft.com/office/drawing/2014/main" val="589948361"/>
                  </a:ext>
                </a:extLst>
              </a:tr>
              <a:tr h="361446">
                <a:tc>
                  <a:txBody>
                    <a:bodyPr/>
                    <a:lstStyle/>
                    <a:p>
                      <a:pPr marL="0" marR="0" algn="ctr">
                        <a:lnSpc>
                          <a:spcPct val="115000"/>
                        </a:lnSpc>
                        <a:spcAft>
                          <a:spcPts val="1000"/>
                        </a:spcAft>
                        <a:buNone/>
                      </a:pPr>
                      <a:r>
                        <a:rPr lang="en-US" sz="1000" kern="100">
                          <a:effectLst/>
                        </a:rPr>
                        <a:t>7</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dirty="0">
                          <a:effectLst/>
                        </a:rPr>
                        <a:t> </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dirty="0">
                          <a:effectLst/>
                        </a:rPr>
                        <a:t> </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dirty="0">
                          <a:effectLst/>
                        </a:rPr>
                        <a:t> </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extLst>
                  <a:ext uri="{0D108BD9-81ED-4DB2-BD59-A6C34878D82A}">
                    <a16:rowId xmlns:a16="http://schemas.microsoft.com/office/drawing/2014/main" val="4047040957"/>
                  </a:ext>
                </a:extLst>
              </a:tr>
              <a:tr h="361446">
                <a:tc>
                  <a:txBody>
                    <a:bodyPr/>
                    <a:lstStyle/>
                    <a:p>
                      <a:pPr marL="0" marR="0" algn="ctr">
                        <a:lnSpc>
                          <a:spcPct val="115000"/>
                        </a:lnSpc>
                        <a:spcAft>
                          <a:spcPts val="1000"/>
                        </a:spcAft>
                        <a:buNone/>
                      </a:pPr>
                      <a:r>
                        <a:rPr lang="en-US" sz="1000" kern="100">
                          <a:effectLst/>
                        </a:rPr>
                        <a:t>6</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dirty="0">
                          <a:effectLst/>
                        </a:rPr>
                        <a:t> </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extLst>
                  <a:ext uri="{0D108BD9-81ED-4DB2-BD59-A6C34878D82A}">
                    <a16:rowId xmlns:a16="http://schemas.microsoft.com/office/drawing/2014/main" val="2402077955"/>
                  </a:ext>
                </a:extLst>
              </a:tr>
              <a:tr h="361446">
                <a:tc>
                  <a:txBody>
                    <a:bodyPr/>
                    <a:lstStyle/>
                    <a:p>
                      <a:pPr marL="0" marR="0" algn="ctr">
                        <a:lnSpc>
                          <a:spcPct val="115000"/>
                        </a:lnSpc>
                        <a:spcAft>
                          <a:spcPts val="1000"/>
                        </a:spcAft>
                        <a:buNone/>
                      </a:pPr>
                      <a:r>
                        <a:rPr lang="en-US" sz="1000" kern="100">
                          <a:effectLst/>
                        </a:rPr>
                        <a:t>5</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dirty="0">
                          <a:effectLst/>
                        </a:rPr>
                        <a:t> </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extLst>
                  <a:ext uri="{0D108BD9-81ED-4DB2-BD59-A6C34878D82A}">
                    <a16:rowId xmlns:a16="http://schemas.microsoft.com/office/drawing/2014/main" val="266163973"/>
                  </a:ext>
                </a:extLst>
              </a:tr>
              <a:tr h="361446">
                <a:tc>
                  <a:txBody>
                    <a:bodyPr/>
                    <a:lstStyle/>
                    <a:p>
                      <a:pPr marL="0" marR="0" algn="ctr">
                        <a:lnSpc>
                          <a:spcPct val="115000"/>
                        </a:lnSpc>
                        <a:spcAft>
                          <a:spcPts val="1000"/>
                        </a:spcAft>
                        <a:buNone/>
                      </a:pPr>
                      <a:r>
                        <a:rPr lang="en-US" sz="1000" kern="100">
                          <a:effectLst/>
                        </a:rPr>
                        <a:t>4</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dirty="0">
                          <a:effectLst/>
                        </a:rPr>
                        <a:t> </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extLst>
                  <a:ext uri="{0D108BD9-81ED-4DB2-BD59-A6C34878D82A}">
                    <a16:rowId xmlns:a16="http://schemas.microsoft.com/office/drawing/2014/main" val="2531328322"/>
                  </a:ext>
                </a:extLst>
              </a:tr>
              <a:tr h="361446">
                <a:tc>
                  <a:txBody>
                    <a:bodyPr/>
                    <a:lstStyle/>
                    <a:p>
                      <a:pPr marL="0" marR="0" algn="ctr">
                        <a:lnSpc>
                          <a:spcPct val="115000"/>
                        </a:lnSpc>
                        <a:spcAft>
                          <a:spcPts val="1000"/>
                        </a:spcAft>
                        <a:buNone/>
                      </a:pPr>
                      <a:r>
                        <a:rPr lang="en-US" sz="1000" kern="100">
                          <a:effectLst/>
                        </a:rPr>
                        <a:t>3</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dirty="0">
                          <a:effectLst/>
                        </a:rPr>
                        <a:t> </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extLst>
                  <a:ext uri="{0D108BD9-81ED-4DB2-BD59-A6C34878D82A}">
                    <a16:rowId xmlns:a16="http://schemas.microsoft.com/office/drawing/2014/main" val="3174392945"/>
                  </a:ext>
                </a:extLst>
              </a:tr>
              <a:tr h="361446">
                <a:tc>
                  <a:txBody>
                    <a:bodyPr/>
                    <a:lstStyle/>
                    <a:p>
                      <a:pPr marL="0" marR="0" algn="ctr">
                        <a:lnSpc>
                          <a:spcPct val="115000"/>
                        </a:lnSpc>
                        <a:spcAft>
                          <a:spcPts val="1000"/>
                        </a:spcAft>
                        <a:buNone/>
                      </a:pPr>
                      <a:r>
                        <a:rPr lang="en-US" sz="1000" kern="100">
                          <a:effectLst/>
                        </a:rPr>
                        <a:t>2</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dirty="0">
                          <a:effectLst/>
                        </a:rPr>
                        <a:t> </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extLst>
                  <a:ext uri="{0D108BD9-81ED-4DB2-BD59-A6C34878D82A}">
                    <a16:rowId xmlns:a16="http://schemas.microsoft.com/office/drawing/2014/main" val="594535536"/>
                  </a:ext>
                </a:extLst>
              </a:tr>
              <a:tr h="361446">
                <a:tc>
                  <a:txBody>
                    <a:bodyPr/>
                    <a:lstStyle/>
                    <a:p>
                      <a:pPr marL="0" marR="0" algn="ctr">
                        <a:lnSpc>
                          <a:spcPct val="115000"/>
                        </a:lnSpc>
                        <a:spcAft>
                          <a:spcPts val="1000"/>
                        </a:spcAft>
                        <a:buNone/>
                      </a:pPr>
                      <a:r>
                        <a:rPr lang="en-US" sz="1000" kern="100">
                          <a:effectLst/>
                        </a:rPr>
                        <a:t>1</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endParaRPr lang="en-US" sz="1100" kern="100" dirty="0">
                        <a:effectLst/>
                        <a:highlight>
                          <a:srgbClr val="FFFF00"/>
                        </a:highligh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tc>
                  <a:txBody>
                    <a:bodyPr/>
                    <a:lstStyle/>
                    <a:p>
                      <a:pPr marL="0" marR="0" algn="ctr">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45720" marR="45720" anchor="ctr"/>
                </a:tc>
                <a:extLst>
                  <a:ext uri="{0D108BD9-81ED-4DB2-BD59-A6C34878D82A}">
                    <a16:rowId xmlns:a16="http://schemas.microsoft.com/office/drawing/2014/main" val="2324781911"/>
                  </a:ext>
                </a:extLst>
              </a:tr>
              <a:tr h="411252">
                <a:tc>
                  <a:txBody>
                    <a:bodyPr/>
                    <a:lstStyle/>
                    <a:p>
                      <a:pPr marL="0" marR="0" algn="ctr">
                        <a:lnSpc>
                          <a:spcPct val="115000"/>
                        </a:lnSpc>
                        <a:spcAft>
                          <a:spcPts val="1000"/>
                        </a:spcAft>
                        <a:buNone/>
                      </a:pPr>
                      <a:r>
                        <a:rPr lang="en-US" sz="1000" kern="100">
                          <a:effectLst/>
                        </a:rPr>
                        <a:t>Credit(s)</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3500" marR="63500" marT="63500" marB="63500" anchor="ctr"/>
                </a:tc>
                <a:tc>
                  <a:txBody>
                    <a:bodyPr/>
                    <a:lstStyle/>
                    <a:p>
                      <a:pPr marL="0" marR="0" algn="ctr">
                        <a:lnSpc>
                          <a:spcPct val="115000"/>
                        </a:lnSpc>
                        <a:spcAft>
                          <a:spcPts val="1000"/>
                        </a:spcAft>
                        <a:buNone/>
                      </a:pPr>
                      <a:r>
                        <a:rPr lang="en-US" sz="1000" kern="100">
                          <a:effectLst/>
                        </a:rPr>
                        <a:t>1</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3500" marR="63500" marT="63500" marB="63500" anchor="ctr"/>
                </a:tc>
                <a:tc>
                  <a:txBody>
                    <a:bodyPr/>
                    <a:lstStyle/>
                    <a:p>
                      <a:pPr marL="0" marR="0" algn="ctr">
                        <a:lnSpc>
                          <a:spcPct val="115000"/>
                        </a:lnSpc>
                        <a:spcAft>
                          <a:spcPts val="1000"/>
                        </a:spcAft>
                        <a:buNone/>
                      </a:pPr>
                      <a:r>
                        <a:rPr lang="en-US" sz="1000" kern="100">
                          <a:effectLst/>
                        </a:rPr>
                        <a:t>2</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3500" marR="63500" marT="63500" marB="63500" anchor="ctr"/>
                </a:tc>
                <a:tc>
                  <a:txBody>
                    <a:bodyPr/>
                    <a:lstStyle/>
                    <a:p>
                      <a:pPr marL="0" marR="0" algn="ctr">
                        <a:lnSpc>
                          <a:spcPct val="115000"/>
                        </a:lnSpc>
                        <a:spcAft>
                          <a:spcPts val="1000"/>
                        </a:spcAft>
                        <a:buNone/>
                      </a:pPr>
                      <a:r>
                        <a:rPr lang="en-US" sz="1000" kern="100">
                          <a:effectLst/>
                        </a:rPr>
                        <a:t>4</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3500" marR="63500" marT="63500" marB="63500" anchor="ctr"/>
                </a:tc>
                <a:tc>
                  <a:txBody>
                    <a:bodyPr/>
                    <a:lstStyle/>
                    <a:p>
                      <a:pPr marL="0" marR="0" algn="ctr">
                        <a:lnSpc>
                          <a:spcPct val="115000"/>
                        </a:lnSpc>
                        <a:spcAft>
                          <a:spcPts val="1000"/>
                        </a:spcAft>
                        <a:buNone/>
                      </a:pPr>
                      <a:r>
                        <a:rPr lang="en-US" sz="1000" kern="100">
                          <a:effectLst/>
                        </a:rPr>
                        <a:t>1</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3500" marR="63500" marT="63500" marB="63500" anchor="ctr"/>
                </a:tc>
                <a:tc>
                  <a:txBody>
                    <a:bodyPr/>
                    <a:lstStyle/>
                    <a:p>
                      <a:pPr marL="0" marR="0" algn="ctr">
                        <a:lnSpc>
                          <a:spcPct val="115000"/>
                        </a:lnSpc>
                        <a:spcAft>
                          <a:spcPts val="1000"/>
                        </a:spcAft>
                        <a:buNone/>
                      </a:pPr>
                      <a:r>
                        <a:rPr lang="en-US" sz="1000" kern="100" dirty="0">
                          <a:effectLst/>
                        </a:rPr>
                        <a:t>1</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3500" marR="63500" marT="63500" marB="63500" anchor="ctr"/>
                </a:tc>
                <a:tc>
                  <a:txBody>
                    <a:bodyPr/>
                    <a:lstStyle/>
                    <a:p>
                      <a:pPr marL="0" marR="0" algn="ctr">
                        <a:lnSpc>
                          <a:spcPct val="115000"/>
                        </a:lnSpc>
                        <a:spcAft>
                          <a:spcPts val="1000"/>
                        </a:spcAft>
                        <a:buNone/>
                      </a:pPr>
                      <a:r>
                        <a:rPr lang="en-US" sz="1000" kern="100">
                          <a:effectLst/>
                        </a:rPr>
                        <a:t>1</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3500" marR="63500" marT="63500" marB="63500" anchor="ctr"/>
                </a:tc>
                <a:tc>
                  <a:txBody>
                    <a:bodyPr/>
                    <a:lstStyle/>
                    <a:p>
                      <a:pPr marL="0" marR="0" algn="ctr">
                        <a:lnSpc>
                          <a:spcPct val="115000"/>
                        </a:lnSpc>
                        <a:spcAft>
                          <a:spcPts val="1000"/>
                        </a:spcAft>
                        <a:buNone/>
                      </a:pPr>
                      <a:r>
                        <a:rPr lang="en-US" sz="1000" kern="100">
                          <a:effectLst/>
                        </a:rPr>
                        <a:t>1</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3500" marR="63500" marT="63500" marB="63500" anchor="ctr"/>
                </a:tc>
                <a:tc>
                  <a:txBody>
                    <a:bodyPr/>
                    <a:lstStyle/>
                    <a:p>
                      <a:pPr marL="0" marR="0" algn="ctr">
                        <a:lnSpc>
                          <a:spcPct val="115000"/>
                        </a:lnSpc>
                        <a:spcAft>
                          <a:spcPts val="1000"/>
                        </a:spcAft>
                        <a:buNone/>
                      </a:pPr>
                      <a:r>
                        <a:rPr lang="en-US" sz="1000" kern="100">
                          <a:effectLst/>
                        </a:rPr>
                        <a:t>1</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3500" marR="63500" marT="63500" marB="63500" anchor="ctr"/>
                </a:tc>
                <a:tc>
                  <a:txBody>
                    <a:bodyPr/>
                    <a:lstStyle/>
                    <a:p>
                      <a:pPr marL="0" marR="0" algn="ctr">
                        <a:lnSpc>
                          <a:spcPct val="115000"/>
                        </a:lnSpc>
                        <a:spcAft>
                          <a:spcPts val="1000"/>
                        </a:spcAft>
                        <a:buNone/>
                      </a:pPr>
                      <a:r>
                        <a:rPr lang="en-US" sz="1000" kern="100" dirty="0">
                          <a:effectLst/>
                        </a:rPr>
                        <a:t>1</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3500" marR="63500" marT="63500" marB="63500" anchor="ctr"/>
                </a:tc>
                <a:extLst>
                  <a:ext uri="{0D108BD9-81ED-4DB2-BD59-A6C34878D82A}">
                    <a16:rowId xmlns:a16="http://schemas.microsoft.com/office/drawing/2014/main" val="1530782367"/>
                  </a:ext>
                </a:extLst>
              </a:tr>
              <a:tr h="1211697">
                <a:tc>
                  <a:txBody>
                    <a:bodyPr/>
                    <a:lstStyle/>
                    <a:p>
                      <a:pPr marL="0" marR="0" algn="l">
                        <a:lnSpc>
                          <a:spcPct val="115000"/>
                        </a:lnSpc>
                        <a:spcAft>
                          <a:spcPts val="1000"/>
                        </a:spcAft>
                        <a:buNone/>
                      </a:pPr>
                      <a:r>
                        <a:rPr lang="en-US" sz="1000" kern="100">
                          <a:effectLst/>
                        </a:rPr>
                        <a:t> </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63500" marR="63500" marT="63500" marB="63500" anchor="ctr"/>
                </a:tc>
                <a:tc>
                  <a:txBody>
                    <a:bodyPr/>
                    <a:lstStyle/>
                    <a:p>
                      <a:pPr marL="0" marR="0" algn="ctr">
                        <a:lnSpc>
                          <a:spcPct val="115000"/>
                        </a:lnSpc>
                        <a:spcAft>
                          <a:spcPts val="1000"/>
                        </a:spcAft>
                        <a:buNone/>
                      </a:pPr>
                      <a:r>
                        <a:rPr lang="en-US" sz="1000" kern="100">
                          <a:effectLst/>
                        </a:rPr>
                        <a:t>Rubber Band</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22860" marR="22860" marT="22860" marB="22860"/>
                </a:tc>
                <a:tc>
                  <a:txBody>
                    <a:bodyPr/>
                    <a:lstStyle/>
                    <a:p>
                      <a:pPr marL="0" marR="0" algn="ctr">
                        <a:lnSpc>
                          <a:spcPct val="115000"/>
                        </a:lnSpc>
                        <a:spcAft>
                          <a:spcPts val="1000"/>
                        </a:spcAft>
                        <a:buNone/>
                      </a:pPr>
                      <a:r>
                        <a:rPr lang="en-US" sz="1000" kern="100">
                          <a:effectLst/>
                        </a:rPr>
                        <a:t>12” Masking Tape</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22860" marR="22860" marT="22860" marB="22860"/>
                </a:tc>
                <a:tc>
                  <a:txBody>
                    <a:bodyPr/>
                    <a:lstStyle/>
                    <a:p>
                      <a:pPr marL="0" marR="0" algn="ctr">
                        <a:lnSpc>
                          <a:spcPct val="115000"/>
                        </a:lnSpc>
                        <a:spcAft>
                          <a:spcPts val="1000"/>
                        </a:spcAft>
                        <a:buNone/>
                      </a:pPr>
                      <a:r>
                        <a:rPr lang="en-US" sz="1000" kern="100">
                          <a:effectLst/>
                        </a:rPr>
                        <a:t>6” Duct Tape</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22860" marR="22860" marT="22860" marB="22860"/>
                </a:tc>
                <a:tc>
                  <a:txBody>
                    <a:bodyPr/>
                    <a:lstStyle/>
                    <a:p>
                      <a:pPr marL="0" marR="0" algn="ctr">
                        <a:lnSpc>
                          <a:spcPct val="115000"/>
                        </a:lnSpc>
                        <a:spcAft>
                          <a:spcPts val="1000"/>
                        </a:spcAft>
                        <a:buNone/>
                      </a:pPr>
                      <a:r>
                        <a:rPr lang="en-US" sz="1000" kern="100">
                          <a:effectLst/>
                        </a:rPr>
                        <a:t>Small Cup</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22860" marR="22860" marT="22860" marB="22860"/>
                </a:tc>
                <a:tc>
                  <a:txBody>
                    <a:bodyPr/>
                    <a:lstStyle/>
                    <a:p>
                      <a:pPr marL="0" marR="0" algn="ctr">
                        <a:lnSpc>
                          <a:spcPct val="115000"/>
                        </a:lnSpc>
                        <a:spcAft>
                          <a:spcPts val="1000"/>
                        </a:spcAft>
                        <a:buNone/>
                      </a:pPr>
                      <a:r>
                        <a:rPr lang="en-US" sz="1000" kern="100" dirty="0">
                          <a:effectLst/>
                        </a:rPr>
                        <a:t>Pencil or </a:t>
                      </a:r>
                      <a:endParaRPr lang="en-US" sz="1100" kern="100" dirty="0">
                        <a:effectLst/>
                      </a:endParaRPr>
                    </a:p>
                    <a:p>
                      <a:pPr marL="0" marR="0" algn="ctr">
                        <a:lnSpc>
                          <a:spcPct val="115000"/>
                        </a:lnSpc>
                        <a:spcAft>
                          <a:spcPts val="1000"/>
                        </a:spcAft>
                        <a:buNone/>
                      </a:pPr>
                      <a:r>
                        <a:rPr lang="en-US" sz="1000" kern="100" dirty="0">
                          <a:effectLst/>
                        </a:rPr>
                        <a:t>Dowel Rod</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22860" marR="22860" marT="22860" marB="22860"/>
                </a:tc>
                <a:tc>
                  <a:txBody>
                    <a:bodyPr/>
                    <a:lstStyle/>
                    <a:p>
                      <a:pPr marL="0" marR="0" algn="ctr">
                        <a:lnSpc>
                          <a:spcPct val="115000"/>
                        </a:lnSpc>
                        <a:spcAft>
                          <a:spcPts val="1000"/>
                        </a:spcAft>
                        <a:buNone/>
                      </a:pPr>
                      <a:r>
                        <a:rPr lang="en-US" sz="1000" kern="100">
                          <a:effectLst/>
                        </a:rPr>
                        <a:t>Wire Clothes Hanger</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22860" marR="22860" marT="22860" marB="22860"/>
                </a:tc>
                <a:tc>
                  <a:txBody>
                    <a:bodyPr/>
                    <a:lstStyle/>
                    <a:p>
                      <a:pPr marL="0" marR="0" algn="ctr">
                        <a:lnSpc>
                          <a:spcPct val="115000"/>
                        </a:lnSpc>
                        <a:spcAft>
                          <a:spcPts val="1000"/>
                        </a:spcAft>
                        <a:buNone/>
                      </a:pPr>
                      <a:r>
                        <a:rPr lang="en-US" sz="1000" kern="100">
                          <a:effectLst/>
                        </a:rPr>
                        <a:t>Plastic Spoon</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22860" marR="22860" marT="22860" marB="22860"/>
                </a:tc>
                <a:tc>
                  <a:txBody>
                    <a:bodyPr/>
                    <a:lstStyle/>
                    <a:p>
                      <a:pPr marL="0" marR="0" algn="ctr">
                        <a:lnSpc>
                          <a:spcPct val="115000"/>
                        </a:lnSpc>
                        <a:spcAft>
                          <a:spcPts val="1000"/>
                        </a:spcAft>
                        <a:buNone/>
                      </a:pPr>
                      <a:r>
                        <a:rPr lang="en-US" sz="1000" kern="100">
                          <a:effectLst/>
                        </a:rPr>
                        <a:t>12” String</a:t>
                      </a:r>
                      <a:endParaRPr lang="en-US" sz="1100" kern="100">
                        <a:effectLst/>
                        <a:latin typeface="Aptos" panose="020B0004020202020204" pitchFamily="34" charset="0"/>
                        <a:ea typeface="Aptos" panose="020B0004020202020204" pitchFamily="34" charset="0"/>
                        <a:cs typeface="Times New Roman" panose="02020603050405020304" pitchFamily="18" charset="0"/>
                      </a:endParaRPr>
                    </a:p>
                  </a:txBody>
                  <a:tcPr marL="22860" marR="22860" marT="22860" marB="22860"/>
                </a:tc>
                <a:tc>
                  <a:txBody>
                    <a:bodyPr/>
                    <a:lstStyle/>
                    <a:p>
                      <a:pPr marL="0" marR="0" algn="ctr">
                        <a:lnSpc>
                          <a:spcPct val="115000"/>
                        </a:lnSpc>
                        <a:spcAft>
                          <a:spcPts val="1000"/>
                        </a:spcAft>
                        <a:buNone/>
                      </a:pPr>
                      <a:r>
                        <a:rPr lang="en-US" sz="1000" kern="100" dirty="0">
                          <a:effectLst/>
                        </a:rPr>
                        <a:t>Cardboard Piece</a:t>
                      </a:r>
                      <a:endParaRPr lang="en-US" sz="1100" kern="100" dirty="0">
                        <a:effectLst/>
                        <a:latin typeface="Aptos" panose="020B0004020202020204" pitchFamily="34" charset="0"/>
                        <a:ea typeface="Aptos" panose="020B0004020202020204" pitchFamily="34" charset="0"/>
                        <a:cs typeface="Times New Roman" panose="02020603050405020304" pitchFamily="18" charset="0"/>
                      </a:endParaRPr>
                    </a:p>
                  </a:txBody>
                  <a:tcPr marL="22860" marR="22860" marT="22860" marB="22860"/>
                </a:tc>
                <a:extLst>
                  <a:ext uri="{0D108BD9-81ED-4DB2-BD59-A6C34878D82A}">
                    <a16:rowId xmlns:a16="http://schemas.microsoft.com/office/drawing/2014/main" val="3756661592"/>
                  </a:ext>
                </a:extLst>
              </a:tr>
            </a:tbl>
          </a:graphicData>
        </a:graphic>
      </p:graphicFrame>
      <p:sp>
        <p:nvSpPr>
          <p:cNvPr id="3" name="Rectangle 1">
            <a:extLst>
              <a:ext uri="{FF2B5EF4-FFF2-40B4-BE49-F238E27FC236}">
                <a16:creationId xmlns:a16="http://schemas.microsoft.com/office/drawing/2014/main" id="{022D3566-EF0E-7911-AC1E-6D5146D965F8}"/>
              </a:ext>
            </a:extLst>
          </p:cNvPr>
          <p:cNvSpPr>
            <a:spLocks noChangeArrowheads="1"/>
          </p:cNvSpPr>
          <p:nvPr/>
        </p:nvSpPr>
        <p:spPr bwMode="auto">
          <a:xfrm>
            <a:off x="3095625" y="213201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7806567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2E6F6F6-A0ED-9ABA-A4F3-236F77E9F19E}"/>
              </a:ext>
            </a:extLst>
          </p:cNvPr>
          <p:cNvSpPr txBox="1"/>
          <p:nvPr/>
        </p:nvSpPr>
        <p:spPr>
          <a:xfrm>
            <a:off x="263134" y="296363"/>
            <a:ext cx="6302258" cy="7171194"/>
          </a:xfrm>
          <a:prstGeom prst="rect">
            <a:avLst/>
          </a:prstGeom>
          <a:noFill/>
        </p:spPr>
        <p:txBody>
          <a:bodyPr wrap="square">
            <a:spAutoFit/>
          </a:bodyPr>
          <a:lstStyle/>
          <a:p>
            <a:r>
              <a:rPr lang="en-US" sz="2400" b="1" dirty="0"/>
              <a:t>How could I assess this design challenge?</a:t>
            </a:r>
          </a:p>
          <a:p>
            <a:endParaRPr lang="en-US" b="1" dirty="0"/>
          </a:p>
          <a:p>
            <a:pPr lvl="0"/>
            <a:r>
              <a:rPr lang="en-US" sz="1600" b="1" dirty="0"/>
              <a:t>Science</a:t>
            </a:r>
          </a:p>
          <a:p>
            <a:pPr lvl="0"/>
            <a:r>
              <a:rPr lang="en-US" sz="1600" dirty="0"/>
              <a:t>3-PS2-1 - Plan and conduct an investigation to provide evidence of the effects of balanced and unbalanced forces on the motion of an object.</a:t>
            </a:r>
          </a:p>
          <a:p>
            <a:pPr lvl="0"/>
            <a:r>
              <a:rPr lang="en-US" sz="1600" dirty="0"/>
              <a:t>3-PS2-2 - Make observations and/or measurements of an object’s motion to provide evidence that a pattern can be used to predict future motion.  </a:t>
            </a:r>
          </a:p>
          <a:p>
            <a:pPr lvl="0"/>
            <a:endParaRPr lang="en-US" sz="1600" dirty="0"/>
          </a:p>
          <a:p>
            <a:r>
              <a:rPr lang="en-US" sz="1600" b="1" dirty="0"/>
              <a:t>Standards for Technological and Engineering Literacy</a:t>
            </a:r>
            <a:endParaRPr lang="en-US" sz="1600" dirty="0"/>
          </a:p>
          <a:p>
            <a:pPr lvl="0"/>
            <a:r>
              <a:rPr lang="en-US" sz="1600" dirty="0"/>
              <a:t>Standard 2: Core Concepts of Technology and Engineering</a:t>
            </a:r>
          </a:p>
          <a:p>
            <a:pPr lvl="1"/>
            <a:r>
              <a:rPr lang="en-US" sz="1600" dirty="0"/>
              <a:t>L. Create a new product that improves someone’s life. </a:t>
            </a:r>
          </a:p>
          <a:p>
            <a:pPr lvl="0"/>
            <a:r>
              <a:rPr lang="en-US" sz="1600" dirty="0"/>
              <a:t>Standard 5: Influence of Society on Technological Development</a:t>
            </a:r>
          </a:p>
          <a:p>
            <a:pPr lvl="1"/>
            <a:r>
              <a:rPr lang="en-US" sz="1600" dirty="0"/>
              <a:t>E. Explain how technologies are developed or adapted when individual or societal needs and wants  change. </a:t>
            </a:r>
          </a:p>
          <a:p>
            <a:endParaRPr lang="en-US" sz="1600" dirty="0"/>
          </a:p>
          <a:p>
            <a:r>
              <a:rPr lang="en-US" sz="1600" b="1" dirty="0"/>
              <a:t>Math </a:t>
            </a:r>
          </a:p>
          <a:p>
            <a:r>
              <a:rPr lang="en-US" sz="1600" dirty="0"/>
              <a:t>AR.Math.Content.3.MD.B.4</a:t>
            </a:r>
          </a:p>
          <a:p>
            <a:pPr lvl="0"/>
            <a:r>
              <a:rPr lang="en-US" sz="1600" dirty="0"/>
              <a:t>Generate measurement data by measuring lengths using rulers marked with halves and fourths of an inch</a:t>
            </a:r>
          </a:p>
          <a:p>
            <a:pPr lvl="0"/>
            <a:r>
              <a:rPr lang="en-US" sz="1600" dirty="0"/>
              <a:t>Show the data by making a </a:t>
            </a:r>
            <a:r>
              <a:rPr lang="en-US" sz="1600" i="1" dirty="0"/>
              <a:t>line plot</a:t>
            </a:r>
            <a:r>
              <a:rPr lang="en-US" sz="1600" dirty="0"/>
              <a:t>, where the horizontal scale is marked off in appropriate units— </a:t>
            </a:r>
            <a:r>
              <a:rPr lang="en-US" sz="1600" i="1" dirty="0"/>
              <a:t>whole numbers</a:t>
            </a:r>
            <a:r>
              <a:rPr lang="en-US" sz="1600" dirty="0"/>
              <a:t>, halves, or quarters</a:t>
            </a:r>
          </a:p>
          <a:p>
            <a:pPr lvl="0"/>
            <a:endParaRPr lang="en-US" sz="1600" dirty="0"/>
          </a:p>
          <a:p>
            <a:pPr lvl="0"/>
            <a:endParaRPr lang="en-US" sz="1600" dirty="0"/>
          </a:p>
          <a:p>
            <a:endParaRPr lang="en-US" sz="1600" b="1" dirty="0"/>
          </a:p>
          <a:p>
            <a:endParaRPr lang="en-US" sz="1600" b="1" dirty="0"/>
          </a:p>
          <a:p>
            <a:endParaRPr lang="en-US" dirty="0"/>
          </a:p>
        </p:txBody>
      </p:sp>
      <p:sp>
        <p:nvSpPr>
          <p:cNvPr id="3" name="TextBox 2">
            <a:extLst>
              <a:ext uri="{FF2B5EF4-FFF2-40B4-BE49-F238E27FC236}">
                <a16:creationId xmlns:a16="http://schemas.microsoft.com/office/drawing/2014/main" id="{E8B76B16-8DA3-79F6-E4E9-C0E145DDC556}"/>
              </a:ext>
            </a:extLst>
          </p:cNvPr>
          <p:cNvSpPr txBox="1"/>
          <p:nvPr/>
        </p:nvSpPr>
        <p:spPr>
          <a:xfrm>
            <a:off x="6990070" y="296363"/>
            <a:ext cx="4938796" cy="7017306"/>
          </a:xfrm>
          <a:prstGeom prst="rect">
            <a:avLst/>
          </a:prstGeom>
          <a:noFill/>
        </p:spPr>
        <p:txBody>
          <a:bodyPr wrap="square">
            <a:spAutoFit/>
          </a:bodyPr>
          <a:lstStyle/>
          <a:p>
            <a:r>
              <a:rPr lang="en-US" sz="1600" b="1" dirty="0"/>
              <a:t>Challenge/Book for context</a:t>
            </a:r>
          </a:p>
          <a:p>
            <a:endParaRPr lang="en-US" sz="1600" b="1" dirty="0"/>
          </a:p>
          <a:p>
            <a:r>
              <a:rPr lang="en-US" sz="1600" dirty="0"/>
              <a:t>Guided by the story of </a:t>
            </a:r>
            <a:r>
              <a:rPr lang="en-US" sz="1600" dirty="0" err="1"/>
              <a:t>Dogzilla</a:t>
            </a:r>
            <a:r>
              <a:rPr lang="en-US" sz="1600" dirty="0"/>
              <a:t> - Your challenge is to help the mice of </a:t>
            </a:r>
            <a:r>
              <a:rPr lang="en-US" sz="1600" dirty="0" err="1"/>
              <a:t>Mousopolis</a:t>
            </a:r>
            <a:r>
              <a:rPr lang="en-US" sz="1600" dirty="0"/>
              <a:t> by building them a machine that can fling dog treats as far away from the city as possible while still remaining easy enough for a mouse to operate (meaning the least amount of human interaction). Your team will be given a budget of $10.00 to complete the project.</a:t>
            </a:r>
          </a:p>
          <a:p>
            <a:endParaRPr lang="en-US" sz="1600" dirty="0"/>
          </a:p>
          <a:p>
            <a:r>
              <a:rPr lang="en-US" sz="1600" b="1" u="sng" dirty="0"/>
              <a:t>Results/Deliverables</a:t>
            </a:r>
            <a:br>
              <a:rPr lang="en-US" sz="1600" dirty="0"/>
            </a:br>
            <a:r>
              <a:rPr lang="en-US" sz="1600" dirty="0"/>
              <a:t>In your designated teams, design and create a machine using the materials given that effectively launches a dog treat as far as possible from the machine. Each design will be tested in a competition to see which machine would best be suited for the mice of </a:t>
            </a:r>
            <a:r>
              <a:rPr lang="en-US" sz="1600" dirty="0" err="1"/>
              <a:t>Mousopolis</a:t>
            </a:r>
            <a:r>
              <a:rPr lang="en-US" sz="1600" dirty="0"/>
              <a:t>.  Each team will turn in the following items: </a:t>
            </a:r>
          </a:p>
          <a:p>
            <a:pPr marL="285750" lvl="0" indent="-285750">
              <a:buFont typeface="Arial" panose="020B0604020202020204" pitchFamily="34" charset="0"/>
              <a:buChar char="•"/>
            </a:pPr>
            <a:r>
              <a:rPr lang="en-US" sz="1600" dirty="0"/>
              <a:t>Design journal including a completed budget</a:t>
            </a:r>
          </a:p>
          <a:p>
            <a:pPr marL="285750" lvl="0" indent="-285750">
              <a:buFont typeface="Arial" panose="020B0604020202020204" pitchFamily="34" charset="0"/>
              <a:buChar char="•"/>
            </a:pPr>
            <a:r>
              <a:rPr lang="en-US" sz="1600" dirty="0"/>
              <a:t>Completed machine</a:t>
            </a:r>
          </a:p>
          <a:p>
            <a:pPr marL="285750" lvl="0" indent="-285750">
              <a:buFont typeface="Arial" panose="020B0604020202020204" pitchFamily="34" charset="0"/>
              <a:buChar char="•"/>
            </a:pPr>
            <a:r>
              <a:rPr lang="en-US" sz="1600" dirty="0"/>
              <a:t>Line-plot created from testing data</a:t>
            </a:r>
          </a:p>
          <a:p>
            <a:endParaRPr lang="en-US" sz="1600" dirty="0"/>
          </a:p>
          <a:p>
            <a:endParaRPr lang="en-US" sz="1600" dirty="0"/>
          </a:p>
          <a:p>
            <a:pPr lvl="0"/>
            <a:endParaRPr lang="en-US" sz="1600" dirty="0"/>
          </a:p>
          <a:p>
            <a:pPr lvl="0"/>
            <a:endParaRPr lang="en-US" sz="1600" dirty="0"/>
          </a:p>
          <a:p>
            <a:endParaRPr lang="en-US" sz="1600" b="1" dirty="0"/>
          </a:p>
          <a:p>
            <a:endParaRPr lang="en-US" sz="1600" b="1" dirty="0"/>
          </a:p>
          <a:p>
            <a:endParaRPr lang="en-US" dirty="0"/>
          </a:p>
        </p:txBody>
      </p:sp>
    </p:spTree>
    <p:extLst>
      <p:ext uri="{BB962C8B-B14F-4D97-AF65-F5344CB8AC3E}">
        <p14:creationId xmlns:p14="http://schemas.microsoft.com/office/powerpoint/2010/main" val="25975272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38</TotalTime>
  <Words>1326</Words>
  <Application>Microsoft Office PowerPoint</Application>
  <PresentationFormat>Widescreen</PresentationFormat>
  <Paragraphs>265</Paragraphs>
  <Slides>11</Slides>
  <Notes>0</Notes>
  <HiddenSlides>0</HiddenSlides>
  <MMClips>1</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Aptos</vt:lpstr>
      <vt:lpstr>Aptos Display</vt:lpstr>
      <vt:lpstr>Arial</vt:lpstr>
      <vt:lpstr>Cambria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Vinson R Carter</dc:creator>
  <cp:lastModifiedBy>Vinson Carter</cp:lastModifiedBy>
  <cp:revision>8</cp:revision>
  <dcterms:created xsi:type="dcterms:W3CDTF">2025-02-10T22:17:12Z</dcterms:created>
  <dcterms:modified xsi:type="dcterms:W3CDTF">2025-09-23T19:56:52Z</dcterms:modified>
</cp:coreProperties>
</file>