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68" r:id="rId5"/>
    <p:sldId id="257" r:id="rId6"/>
    <p:sldId id="258" r:id="rId7"/>
    <p:sldId id="259" r:id="rId8"/>
    <p:sldId id="260" r:id="rId9"/>
    <p:sldId id="261" r:id="rId10"/>
    <p:sldId id="262" r:id="rId11"/>
    <p:sldId id="263" r:id="rId12"/>
    <p:sldId id="264" r:id="rId13"/>
    <p:sldId id="265" r:id="rId14"/>
    <p:sldId id="266" r:id="rId15"/>
    <p:sldId id="267" r:id="rId16"/>
    <p:sldId id="270"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B2CD94-54DD-43B4-BAF4-4D8D15F2361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2CD94-54DD-43B4-BAF4-4D8D15F2361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2CD94-54DD-43B4-BAF4-4D8D15F2361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2CD94-54DD-43B4-BAF4-4D8D15F2361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2CD94-54DD-43B4-BAF4-4D8D15F2361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B2CD94-54DD-43B4-BAF4-4D8D15F2361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B2CD94-54DD-43B4-BAF4-4D8D15F23618}"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B2CD94-54DD-43B4-BAF4-4D8D15F23618}"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2CD94-54DD-43B4-BAF4-4D8D15F23618}"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2CD94-54DD-43B4-BAF4-4D8D15F2361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B2CD94-54DD-43B4-BAF4-4D8D15F2361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0E4A8-E748-4AC9-8A0D-502866B5D5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2CD94-54DD-43B4-BAF4-4D8D15F23618}" type="datetimeFigureOut">
              <a:rPr lang="en-US" smtClean="0"/>
              <a:t>9/9/2020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0E4A8-E748-4AC9-8A0D-502866B5D5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168.170.14.135/webs/teachers/bstreeter/Engineering/Notes.pdf" TargetMode="External"/><Relationship Id="rId2" Type="http://schemas.openxmlformats.org/officeDocument/2006/relationships/hyperlink" Target="http://www.garrettsbridges.com/design/trussdesign" TargetMode="External"/><Relationship Id="rId1" Type="http://schemas.openxmlformats.org/officeDocument/2006/relationships/slideLayout" Target="../slideLayouts/slideLayout2.xml"/><Relationship Id="rId4" Type="http://schemas.openxmlformats.org/officeDocument/2006/relationships/hyperlink" Target="http://www.garrettsbridges.com/design/lateral-brac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j-zczJXSxnw"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youtube.com/watch?v=osocGiofdv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4038600"/>
            <a:ext cx="4591017" cy="25622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 y="228600"/>
            <a:ext cx="4114800" cy="3086100"/>
          </a:xfrm>
          <a:prstGeom prst="rect">
            <a:avLst/>
          </a:prstGeom>
          <a:noFill/>
          <a:ln w="9525">
            <a:noFill/>
            <a:miter lim="800000"/>
            <a:headEnd/>
            <a:tailEnd/>
          </a:ln>
        </p:spPr>
      </p:pic>
      <p:sp>
        <p:nvSpPr>
          <p:cNvPr id="2" name="Title 1"/>
          <p:cNvSpPr>
            <a:spLocks noGrp="1"/>
          </p:cNvSpPr>
          <p:nvPr>
            <p:ph type="ctrTitle"/>
          </p:nvPr>
        </p:nvSpPr>
        <p:spPr>
          <a:xfrm>
            <a:off x="609600" y="2895600"/>
            <a:ext cx="7772400" cy="1470025"/>
          </a:xfrm>
        </p:spPr>
        <p:txBody>
          <a:bodyPr/>
          <a:lstStyle/>
          <a:p>
            <a:r>
              <a:rPr lang="en-US" b="1" dirty="0"/>
              <a:t>Engineering Structures</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5029200" y="228600"/>
            <a:ext cx="3889981" cy="30575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010150" y="3962400"/>
            <a:ext cx="3905250" cy="2590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Truss Strength</a:t>
            </a:r>
          </a:p>
        </p:txBody>
      </p:sp>
      <p:sp>
        <p:nvSpPr>
          <p:cNvPr id="5" name="Content Placeholder 4"/>
          <p:cNvSpPr>
            <a:spLocks noGrp="1"/>
          </p:cNvSpPr>
          <p:nvPr>
            <p:ph idx="1"/>
          </p:nvPr>
        </p:nvSpPr>
        <p:spPr/>
        <p:txBody>
          <a:bodyPr>
            <a:normAutofit/>
          </a:bodyPr>
          <a:lstStyle/>
          <a:p>
            <a:r>
              <a:rPr lang="en-US" b="1" dirty="0"/>
              <a:t>A single beam spanning any distance experiences compression and tension</a:t>
            </a:r>
          </a:p>
          <a:p>
            <a:pPr lvl="1"/>
            <a:r>
              <a:rPr lang="en-US" b="1" dirty="0"/>
              <a:t>The top has more compression</a:t>
            </a:r>
          </a:p>
          <a:p>
            <a:pPr lvl="1"/>
            <a:r>
              <a:rPr lang="en-US" b="1" dirty="0"/>
              <a:t>The bottom has more tension</a:t>
            </a:r>
          </a:p>
          <a:p>
            <a:endParaRPr lang="en-US" b="1" dirty="0"/>
          </a:p>
          <a:p>
            <a:r>
              <a:rPr lang="en-US" b="1" dirty="0"/>
              <a:t>For any bridge to be strong all parts must be tied together allowing all the parts to work together to share the load</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Load</a:t>
            </a:r>
          </a:p>
        </p:txBody>
      </p:sp>
      <p:sp>
        <p:nvSpPr>
          <p:cNvPr id="3" name="Content Placeholder 2"/>
          <p:cNvSpPr>
            <a:spLocks noGrp="1"/>
          </p:cNvSpPr>
          <p:nvPr>
            <p:ph idx="1"/>
          </p:nvPr>
        </p:nvSpPr>
        <p:spPr/>
        <p:txBody>
          <a:bodyPr/>
          <a:lstStyle/>
          <a:p>
            <a:r>
              <a:rPr lang="en-US" b="1" dirty="0"/>
              <a:t>Load is the force applied to a structure</a:t>
            </a:r>
          </a:p>
          <a:p>
            <a:pPr>
              <a:buNone/>
            </a:pPr>
            <a:endParaRPr lang="en-US" b="1" dirty="0"/>
          </a:p>
          <a:p>
            <a:pPr lvl="1"/>
            <a:r>
              <a:rPr lang="en-US" b="1" dirty="0"/>
              <a:t>Live Load – weight of objects placed on the structure (cars, trucks, trains, etc.)</a:t>
            </a:r>
          </a:p>
          <a:p>
            <a:pPr lvl="1">
              <a:buNone/>
            </a:pPr>
            <a:endParaRPr lang="en-US" b="1" dirty="0"/>
          </a:p>
          <a:p>
            <a:pPr lvl="1"/>
            <a:r>
              <a:rPr lang="en-US" b="1" dirty="0"/>
              <a:t>Dead Load – weight of the materials that make up the bridge (beams, road bed,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Racking</a:t>
            </a:r>
          </a:p>
        </p:txBody>
      </p:sp>
      <p:sp>
        <p:nvSpPr>
          <p:cNvPr id="3" name="Content Placeholder 2"/>
          <p:cNvSpPr>
            <a:spLocks noGrp="1"/>
          </p:cNvSpPr>
          <p:nvPr>
            <p:ph idx="1"/>
          </p:nvPr>
        </p:nvSpPr>
        <p:spPr>
          <a:xfrm>
            <a:off x="457200" y="1600201"/>
            <a:ext cx="8229600" cy="1143000"/>
          </a:xfrm>
        </p:spPr>
        <p:txBody>
          <a:bodyPr/>
          <a:lstStyle/>
          <a:p>
            <a:r>
              <a:rPr lang="en-US" b="1" dirty="0"/>
              <a:t>Racking occurs when a force is applied to a rectangular geometric shape.</a:t>
            </a:r>
          </a:p>
        </p:txBody>
      </p:sp>
      <p:pic>
        <p:nvPicPr>
          <p:cNvPr id="7170" name="Picture 2"/>
          <p:cNvPicPr>
            <a:picLocks noChangeAspect="1" noChangeArrowheads="1"/>
          </p:cNvPicPr>
          <p:nvPr/>
        </p:nvPicPr>
        <p:blipFill>
          <a:blip r:embed="rId2" cstate="print"/>
          <a:srcRect/>
          <a:stretch>
            <a:fillRect/>
          </a:stretch>
        </p:blipFill>
        <p:spPr bwMode="auto">
          <a:xfrm>
            <a:off x="457200" y="2743200"/>
            <a:ext cx="5343525" cy="14097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229828" y="4052887"/>
            <a:ext cx="6616101" cy="22717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Solution to Racking</a:t>
            </a:r>
          </a:p>
        </p:txBody>
      </p:sp>
      <p:sp>
        <p:nvSpPr>
          <p:cNvPr id="3" name="Content Placeholder 2"/>
          <p:cNvSpPr>
            <a:spLocks noGrp="1"/>
          </p:cNvSpPr>
          <p:nvPr>
            <p:ph idx="1"/>
          </p:nvPr>
        </p:nvSpPr>
        <p:spPr>
          <a:xfrm>
            <a:off x="457200" y="1600200"/>
            <a:ext cx="8229600" cy="2514599"/>
          </a:xfrm>
        </p:spPr>
        <p:txBody>
          <a:bodyPr>
            <a:normAutofit fontScale="92500" lnSpcReduction="10000"/>
          </a:bodyPr>
          <a:lstStyle/>
          <a:p>
            <a:r>
              <a:rPr lang="en-US" dirty="0"/>
              <a:t>You can overcome the racking problem by including diagonals.</a:t>
            </a:r>
          </a:p>
          <a:p>
            <a:pPr>
              <a:buNone/>
            </a:pPr>
            <a:endParaRPr lang="en-US" dirty="0"/>
          </a:p>
          <a:p>
            <a:r>
              <a:rPr lang="en-US" dirty="0"/>
              <a:t>A triangle is the strongest geometric shape when vertical forces are applied</a:t>
            </a:r>
          </a:p>
        </p:txBody>
      </p:sp>
      <p:pic>
        <p:nvPicPr>
          <p:cNvPr id="8194" name="Picture 2"/>
          <p:cNvPicPr>
            <a:picLocks noChangeAspect="1" noChangeArrowheads="1"/>
          </p:cNvPicPr>
          <p:nvPr/>
        </p:nvPicPr>
        <p:blipFill>
          <a:blip r:embed="rId2" cstate="print"/>
          <a:srcRect/>
          <a:stretch>
            <a:fillRect/>
          </a:stretch>
        </p:blipFill>
        <p:spPr bwMode="auto">
          <a:xfrm>
            <a:off x="685800" y="4172369"/>
            <a:ext cx="3629025" cy="268563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Joinery</a:t>
            </a:r>
          </a:p>
        </p:txBody>
      </p:sp>
      <p:sp>
        <p:nvSpPr>
          <p:cNvPr id="3" name="Content Placeholder 2"/>
          <p:cNvSpPr>
            <a:spLocks noGrp="1"/>
          </p:cNvSpPr>
          <p:nvPr>
            <p:ph idx="1"/>
          </p:nvPr>
        </p:nvSpPr>
        <p:spPr/>
        <p:txBody>
          <a:bodyPr/>
          <a:lstStyle/>
          <a:p>
            <a:r>
              <a:rPr lang="en-US" dirty="0"/>
              <a:t>Joinery is where 2 or more pieces of wood meet</a:t>
            </a:r>
          </a:p>
          <a:p>
            <a:r>
              <a:rPr lang="en-US" dirty="0"/>
              <a:t>When designing and building a bridge you must consider the forces that are acting upon each of the bridges components</a:t>
            </a:r>
          </a:p>
        </p:txBody>
      </p:sp>
      <p:pic>
        <p:nvPicPr>
          <p:cNvPr id="9219" name="Picture 3"/>
          <p:cNvPicPr>
            <a:picLocks noChangeAspect="1" noChangeArrowheads="1"/>
          </p:cNvPicPr>
          <p:nvPr/>
        </p:nvPicPr>
        <p:blipFill>
          <a:blip r:embed="rId2" cstate="print"/>
          <a:srcRect/>
          <a:stretch>
            <a:fillRect/>
          </a:stretch>
        </p:blipFill>
        <p:spPr bwMode="auto">
          <a:xfrm>
            <a:off x="3962400" y="4846229"/>
            <a:ext cx="4988398" cy="1402171"/>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228600" y="4572000"/>
            <a:ext cx="5018145" cy="103362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Shear</a:t>
            </a:r>
          </a:p>
        </p:txBody>
      </p:sp>
      <p:sp>
        <p:nvSpPr>
          <p:cNvPr id="3" name="Content Placeholder 2"/>
          <p:cNvSpPr>
            <a:spLocks noGrp="1"/>
          </p:cNvSpPr>
          <p:nvPr>
            <p:ph idx="1"/>
          </p:nvPr>
        </p:nvSpPr>
        <p:spPr>
          <a:xfrm>
            <a:off x="457200" y="1600201"/>
            <a:ext cx="8229600" cy="1219200"/>
          </a:xfrm>
        </p:spPr>
        <p:txBody>
          <a:bodyPr/>
          <a:lstStyle/>
          <a:p>
            <a:r>
              <a:rPr lang="en-US" dirty="0"/>
              <a:t>Shear is stress that is applied parallel or tangent to the face of material.</a:t>
            </a:r>
          </a:p>
        </p:txBody>
      </p:sp>
      <p:pic>
        <p:nvPicPr>
          <p:cNvPr id="10242" name="Picture 2"/>
          <p:cNvPicPr>
            <a:picLocks noChangeAspect="1" noChangeArrowheads="1"/>
          </p:cNvPicPr>
          <p:nvPr/>
        </p:nvPicPr>
        <p:blipFill>
          <a:blip r:embed="rId2" cstate="print"/>
          <a:srcRect/>
          <a:stretch>
            <a:fillRect/>
          </a:stretch>
        </p:blipFill>
        <p:spPr bwMode="auto">
          <a:xfrm>
            <a:off x="762001" y="2847976"/>
            <a:ext cx="6705600" cy="198695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609600" y="4800600"/>
            <a:ext cx="7186357" cy="1581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b="1" dirty="0"/>
              <a:t>Lateral Bracing</a:t>
            </a:r>
          </a:p>
        </p:txBody>
      </p:sp>
      <p:sp>
        <p:nvSpPr>
          <p:cNvPr id="3" name="Content Placeholder 2"/>
          <p:cNvSpPr>
            <a:spLocks noGrp="1"/>
          </p:cNvSpPr>
          <p:nvPr>
            <p:ph idx="1"/>
          </p:nvPr>
        </p:nvSpPr>
        <p:spPr>
          <a:xfrm>
            <a:off x="457200" y="2027237"/>
            <a:ext cx="8229600" cy="4525963"/>
          </a:xfrm>
        </p:spPr>
        <p:txBody>
          <a:bodyPr/>
          <a:lstStyle/>
          <a:p>
            <a:r>
              <a:rPr lang="en-US" b="1" dirty="0"/>
              <a:t>Lateral bracing is also critical to a bridge’s design and ability to carry a  load.  </a:t>
            </a:r>
          </a:p>
          <a:p>
            <a:endParaRPr lang="en-US" b="1" dirty="0"/>
          </a:p>
          <a:p>
            <a:r>
              <a:rPr lang="en-US" b="1" dirty="0"/>
              <a:t>Lateral bracing serves to break the top chord into smaller sections, giving it more strength.</a:t>
            </a:r>
          </a:p>
          <a:p>
            <a:endParaRPr lang="en-US" b="1" dirty="0"/>
          </a:p>
          <a:p>
            <a:r>
              <a:rPr lang="en-US" b="1" dirty="0"/>
              <a:t>Think of it as the truss on top of your bridge.</a:t>
            </a:r>
          </a:p>
        </p:txBody>
      </p:sp>
      <p:pic>
        <p:nvPicPr>
          <p:cNvPr id="11266" name="Picture 2"/>
          <p:cNvPicPr>
            <a:picLocks noChangeAspect="1" noChangeArrowheads="1"/>
          </p:cNvPicPr>
          <p:nvPr/>
        </p:nvPicPr>
        <p:blipFill>
          <a:blip r:embed="rId2" cstate="print"/>
          <a:srcRect/>
          <a:stretch>
            <a:fillRect/>
          </a:stretch>
        </p:blipFill>
        <p:spPr bwMode="auto">
          <a:xfrm>
            <a:off x="5486400" y="152400"/>
            <a:ext cx="2176524" cy="19716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p:txBody>
          <a:bodyPr/>
          <a:lstStyle/>
          <a:p>
            <a:r>
              <a:rPr lang="en-US" dirty="0">
                <a:hlinkClick r:id="rId2"/>
              </a:rPr>
              <a:t>http://www.garrettsbridges.com/design/trussdesign</a:t>
            </a:r>
            <a:endParaRPr lang="en-US" dirty="0"/>
          </a:p>
          <a:p>
            <a:endParaRPr lang="en-US" dirty="0"/>
          </a:p>
          <a:p>
            <a:r>
              <a:rPr lang="en-US" dirty="0">
                <a:hlinkClick r:id="rId3"/>
              </a:rPr>
              <a:t>http://168.170.14.135/webs/teachers/bstreeter/Engineering/Notes.pdf</a:t>
            </a:r>
            <a:endParaRPr lang="en-US" dirty="0"/>
          </a:p>
          <a:p>
            <a:endParaRPr lang="en-US" dirty="0"/>
          </a:p>
          <a:p>
            <a:r>
              <a:rPr lang="en-US" dirty="0">
                <a:hlinkClick r:id="rId4"/>
              </a:rPr>
              <a:t>http://www.garrettsbridges.com/design/lateral-bracing</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112149" y="371475"/>
            <a:ext cx="4536051" cy="610552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648200" y="381000"/>
            <a:ext cx="4483584" cy="6124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28600" y="438150"/>
            <a:ext cx="3886200" cy="291465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228600" y="3657600"/>
            <a:ext cx="3810000" cy="26670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4419600" y="800100"/>
            <a:ext cx="4433219" cy="5295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2"/>
          </p:cNvPr>
          <p:cNvPicPr>
            <a:picLocks noChangeAspect="1" noChangeArrowheads="1"/>
          </p:cNvPicPr>
          <p:nvPr/>
        </p:nvPicPr>
        <p:blipFill>
          <a:blip r:embed="rId3" cstate="print"/>
          <a:srcRect/>
          <a:stretch>
            <a:fillRect/>
          </a:stretch>
        </p:blipFill>
        <p:spPr bwMode="auto">
          <a:xfrm>
            <a:off x="685800" y="685800"/>
            <a:ext cx="3476625" cy="2857500"/>
          </a:xfrm>
          <a:prstGeom prst="rect">
            <a:avLst/>
          </a:prstGeom>
          <a:noFill/>
          <a:ln w="9525">
            <a:noFill/>
            <a:miter lim="800000"/>
            <a:headEnd/>
            <a:tailEnd/>
          </a:ln>
        </p:spPr>
      </p:pic>
      <p:sp>
        <p:nvSpPr>
          <p:cNvPr id="5" name="Title 1"/>
          <p:cNvSpPr>
            <a:spLocks noGrp="1"/>
          </p:cNvSpPr>
          <p:nvPr>
            <p:ph type="title"/>
          </p:nvPr>
        </p:nvSpPr>
        <p:spPr>
          <a:xfrm>
            <a:off x="457200" y="3581400"/>
            <a:ext cx="4114800" cy="2286000"/>
          </a:xfrm>
        </p:spPr>
        <p:txBody>
          <a:bodyPr>
            <a:normAutofit/>
          </a:bodyPr>
          <a:lstStyle/>
          <a:p>
            <a:r>
              <a:rPr lang="en-US" sz="3300" b="1" dirty="0"/>
              <a:t>Tacoma Narrows Bridge Collapse</a:t>
            </a:r>
            <a:br>
              <a:rPr lang="en-US" sz="3300" b="1" dirty="0"/>
            </a:br>
            <a:r>
              <a:rPr lang="en-US" sz="3300" b="1" dirty="0"/>
              <a:t>“</a:t>
            </a:r>
            <a:r>
              <a:rPr lang="en-US" sz="3300" b="1" dirty="0" err="1"/>
              <a:t>Gallopin</a:t>
            </a:r>
            <a:r>
              <a:rPr lang="en-US" sz="3300" b="1" dirty="0"/>
              <a:t> </a:t>
            </a:r>
            <a:r>
              <a:rPr lang="en-US" sz="3300" b="1" dirty="0" err="1"/>
              <a:t>Gertie</a:t>
            </a:r>
            <a:r>
              <a:rPr lang="en-US" sz="3300" b="1" dirty="0"/>
              <a:t>”</a:t>
            </a:r>
            <a:endParaRPr lang="en-US" sz="3300" dirty="0"/>
          </a:p>
        </p:txBody>
      </p:sp>
      <p:pic>
        <p:nvPicPr>
          <p:cNvPr id="12291" name="Picture 3">
            <a:hlinkClick r:id="rId4"/>
          </p:cNvPr>
          <p:cNvPicPr>
            <a:picLocks noChangeAspect="1" noChangeArrowheads="1"/>
          </p:cNvPicPr>
          <p:nvPr/>
        </p:nvPicPr>
        <p:blipFill>
          <a:blip r:embed="rId5" cstate="print"/>
          <a:srcRect/>
          <a:stretch>
            <a:fillRect/>
          </a:stretch>
        </p:blipFill>
        <p:spPr bwMode="auto">
          <a:xfrm>
            <a:off x="5410200" y="685800"/>
            <a:ext cx="2857500" cy="3638550"/>
          </a:xfrm>
          <a:prstGeom prst="rect">
            <a:avLst/>
          </a:prstGeom>
          <a:noFill/>
          <a:ln w="9525">
            <a:noFill/>
            <a:miter lim="800000"/>
            <a:headEnd/>
            <a:tailEnd/>
          </a:ln>
        </p:spPr>
      </p:pic>
      <p:sp>
        <p:nvSpPr>
          <p:cNvPr id="8" name="Title 1"/>
          <p:cNvSpPr txBox="1">
            <a:spLocks/>
          </p:cNvSpPr>
          <p:nvPr/>
        </p:nvSpPr>
        <p:spPr>
          <a:xfrm>
            <a:off x="4724400" y="4724400"/>
            <a:ext cx="4114800" cy="914400"/>
          </a:xfrm>
          <a:prstGeom prst="rect">
            <a:avLst/>
          </a:prstGeom>
        </p:spPr>
        <p:txBody>
          <a:bodyPr vert="horz" lIns="91440" tIns="45720" rIns="91440" bIns="45720" rtlCol="0" anchor="ctr">
            <a:normAutofit fontScale="75000" lnSpcReduction="20000"/>
          </a:bodyPr>
          <a:lstStyle/>
          <a:p>
            <a:pPr lvl="0" algn="ctr">
              <a:spcBef>
                <a:spcPct val="0"/>
              </a:spcBef>
            </a:pPr>
            <a:r>
              <a:rPr kumimoji="0" lang="en-US" sz="4400" b="1" i="0" u="none" strike="noStrike" kern="1200" cap="none" spc="0" normalizeH="0" baseline="0" noProof="0" dirty="0">
                <a:ln>
                  <a:noFill/>
                </a:ln>
                <a:solidFill>
                  <a:schemeClr val="tx1"/>
                </a:solidFill>
                <a:effectLst/>
                <a:uLnTx/>
                <a:uFillTx/>
                <a:latin typeface="+mj-lt"/>
                <a:ea typeface="+mj-ea"/>
                <a:cs typeface="+mj-cs"/>
              </a:rPr>
              <a:t>I-35 </a:t>
            </a:r>
          </a:p>
          <a:p>
            <a:pPr lvl="0" algn="ctr">
              <a:spcBef>
                <a:spcPct val="0"/>
              </a:spcBef>
            </a:pPr>
            <a:r>
              <a:rPr lang="en-US" sz="4400" b="1" dirty="0"/>
              <a:t>Bridge Collapse</a:t>
            </a:r>
          </a:p>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Types of Bridges</a:t>
            </a:r>
            <a:endParaRPr lang="en-US" dirty="0"/>
          </a:p>
        </p:txBody>
      </p:sp>
      <p:sp>
        <p:nvSpPr>
          <p:cNvPr id="3" name="Content Placeholder 2"/>
          <p:cNvSpPr>
            <a:spLocks noGrp="1"/>
          </p:cNvSpPr>
          <p:nvPr>
            <p:ph idx="1"/>
          </p:nvPr>
        </p:nvSpPr>
        <p:spPr>
          <a:xfrm>
            <a:off x="457200" y="2057400"/>
            <a:ext cx="8229600" cy="4525963"/>
          </a:xfrm>
        </p:spPr>
        <p:txBody>
          <a:bodyPr/>
          <a:lstStyle/>
          <a:p>
            <a:r>
              <a:rPr lang="en-US" b="1" dirty="0"/>
              <a:t>Beam</a:t>
            </a:r>
          </a:p>
          <a:p>
            <a:endParaRPr lang="en-US" b="1" dirty="0"/>
          </a:p>
          <a:p>
            <a:endParaRPr lang="en-US" b="1" dirty="0"/>
          </a:p>
          <a:p>
            <a:r>
              <a:rPr lang="en-US" b="1" dirty="0"/>
              <a:t>Arch</a:t>
            </a:r>
          </a:p>
          <a:p>
            <a:endParaRPr lang="en-US" b="1" dirty="0"/>
          </a:p>
          <a:p>
            <a:endParaRPr lang="en-US" b="1" dirty="0"/>
          </a:p>
          <a:p>
            <a:r>
              <a:rPr lang="en-US" b="1" dirty="0"/>
              <a:t>Suspension (cable-stay)</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0" y="1676400"/>
            <a:ext cx="2152650" cy="1438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905000" y="3505200"/>
            <a:ext cx="2162175" cy="1371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953000" y="5181600"/>
            <a:ext cx="2647950" cy="12763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Terms</a:t>
            </a:r>
          </a:p>
        </p:txBody>
      </p:sp>
      <p:sp>
        <p:nvSpPr>
          <p:cNvPr id="3" name="Content Placeholder 2"/>
          <p:cNvSpPr>
            <a:spLocks noGrp="1"/>
          </p:cNvSpPr>
          <p:nvPr>
            <p:ph idx="1"/>
          </p:nvPr>
        </p:nvSpPr>
        <p:spPr/>
        <p:txBody>
          <a:bodyPr/>
          <a:lstStyle/>
          <a:p>
            <a:r>
              <a:rPr lang="en-US" b="1" dirty="0"/>
              <a:t>Span – the distance a bridge must go over without support</a:t>
            </a:r>
          </a:p>
          <a:p>
            <a:endParaRPr lang="en-US" b="1" dirty="0"/>
          </a:p>
          <a:p>
            <a:pPr>
              <a:buNone/>
            </a:pPr>
            <a:endParaRPr lang="en-US" b="1" dirty="0"/>
          </a:p>
          <a:p>
            <a:endParaRPr lang="en-US" b="1" dirty="0"/>
          </a:p>
          <a:p>
            <a:r>
              <a:rPr lang="en-US" b="1" dirty="0"/>
              <a:t>Abutment – the structure that supports the end of the bridge</a:t>
            </a:r>
          </a:p>
        </p:txBody>
      </p:sp>
      <p:pic>
        <p:nvPicPr>
          <p:cNvPr id="3075" name="Picture 3"/>
          <p:cNvPicPr>
            <a:picLocks noChangeAspect="1" noChangeArrowheads="1"/>
          </p:cNvPicPr>
          <p:nvPr/>
        </p:nvPicPr>
        <p:blipFill>
          <a:blip r:embed="rId2" cstate="print"/>
          <a:srcRect/>
          <a:stretch>
            <a:fillRect/>
          </a:stretch>
        </p:blipFill>
        <p:spPr bwMode="auto">
          <a:xfrm>
            <a:off x="4267200" y="5105400"/>
            <a:ext cx="1914525" cy="1437281"/>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267200" y="2362200"/>
            <a:ext cx="2598420" cy="1676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Beam (Truss) Bridges</a:t>
            </a:r>
          </a:p>
        </p:txBody>
      </p:sp>
      <p:sp>
        <p:nvSpPr>
          <p:cNvPr id="3" name="Content Placeholder 2"/>
          <p:cNvSpPr>
            <a:spLocks noGrp="1"/>
          </p:cNvSpPr>
          <p:nvPr>
            <p:ph idx="1"/>
          </p:nvPr>
        </p:nvSpPr>
        <p:spPr>
          <a:xfrm>
            <a:off x="457200" y="1447800"/>
            <a:ext cx="8229600" cy="4525963"/>
          </a:xfrm>
        </p:spPr>
        <p:txBody>
          <a:bodyPr/>
          <a:lstStyle/>
          <a:p>
            <a:r>
              <a:rPr lang="en-US" b="1" dirty="0"/>
              <a:t>Howe Truss</a:t>
            </a:r>
          </a:p>
          <a:p>
            <a:endParaRPr lang="en-US" b="1" dirty="0"/>
          </a:p>
          <a:p>
            <a:pPr>
              <a:buNone/>
            </a:pPr>
            <a:endParaRPr lang="en-US" b="1" dirty="0"/>
          </a:p>
          <a:p>
            <a:r>
              <a:rPr lang="en-US" b="1" dirty="0"/>
              <a:t>Pratt Truss</a:t>
            </a:r>
          </a:p>
          <a:p>
            <a:pPr>
              <a:buNone/>
            </a:pPr>
            <a:endParaRPr lang="en-US" b="1" dirty="0"/>
          </a:p>
          <a:p>
            <a:endParaRPr lang="en-US" b="1" dirty="0"/>
          </a:p>
          <a:p>
            <a:r>
              <a:rPr lang="en-US" b="1" dirty="0"/>
              <a:t>Warren Truss</a:t>
            </a:r>
          </a:p>
        </p:txBody>
      </p:sp>
      <p:pic>
        <p:nvPicPr>
          <p:cNvPr id="4099" name="Picture 3"/>
          <p:cNvPicPr>
            <a:picLocks noChangeAspect="1" noChangeArrowheads="1"/>
          </p:cNvPicPr>
          <p:nvPr/>
        </p:nvPicPr>
        <p:blipFill>
          <a:blip r:embed="rId2" cstate="print"/>
          <a:srcRect/>
          <a:stretch>
            <a:fillRect/>
          </a:stretch>
        </p:blipFill>
        <p:spPr bwMode="auto">
          <a:xfrm>
            <a:off x="561975" y="3733800"/>
            <a:ext cx="3552825" cy="13430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33400" y="1905000"/>
            <a:ext cx="3400425" cy="13716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523875" y="5410200"/>
            <a:ext cx="3590925" cy="1323975"/>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4038600" y="1828800"/>
            <a:ext cx="4431647" cy="1432735"/>
          </a:xfrm>
          <a:prstGeom prst="rect">
            <a:avLst/>
          </a:prstGeom>
          <a:noFill/>
          <a:ln w="9525">
            <a:noFill/>
            <a:miter lim="800000"/>
            <a:headEnd/>
            <a:tailEnd/>
          </a:ln>
        </p:spPr>
      </p:pic>
      <p:pic>
        <p:nvPicPr>
          <p:cNvPr id="4104" name="Picture 8"/>
          <p:cNvPicPr>
            <a:picLocks noChangeAspect="1" noChangeArrowheads="1"/>
          </p:cNvPicPr>
          <p:nvPr/>
        </p:nvPicPr>
        <p:blipFill>
          <a:blip r:embed="rId6" cstate="print"/>
          <a:srcRect/>
          <a:stretch>
            <a:fillRect/>
          </a:stretch>
        </p:blipFill>
        <p:spPr bwMode="auto">
          <a:xfrm>
            <a:off x="4648200" y="3429000"/>
            <a:ext cx="3124200" cy="1562100"/>
          </a:xfrm>
          <a:prstGeom prst="rect">
            <a:avLst/>
          </a:prstGeom>
          <a:noFill/>
          <a:ln w="9525">
            <a:noFill/>
            <a:miter lim="800000"/>
            <a:headEnd/>
            <a:tailEnd/>
          </a:ln>
        </p:spPr>
      </p:pic>
      <p:pic>
        <p:nvPicPr>
          <p:cNvPr id="4105" name="Picture 9"/>
          <p:cNvPicPr>
            <a:picLocks noChangeAspect="1" noChangeArrowheads="1"/>
          </p:cNvPicPr>
          <p:nvPr/>
        </p:nvPicPr>
        <p:blipFill>
          <a:blip r:embed="rId7" cstate="print"/>
          <a:srcRect/>
          <a:stretch>
            <a:fillRect/>
          </a:stretch>
        </p:blipFill>
        <p:spPr bwMode="auto">
          <a:xfrm>
            <a:off x="5029200" y="5105400"/>
            <a:ext cx="2286000" cy="152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Physical Forces</a:t>
            </a:r>
          </a:p>
        </p:txBody>
      </p:sp>
      <p:sp>
        <p:nvSpPr>
          <p:cNvPr id="3" name="Content Placeholder 2"/>
          <p:cNvSpPr>
            <a:spLocks noGrp="1"/>
          </p:cNvSpPr>
          <p:nvPr>
            <p:ph idx="1"/>
          </p:nvPr>
        </p:nvSpPr>
        <p:spPr>
          <a:xfrm>
            <a:off x="457200" y="1570037"/>
            <a:ext cx="8229600" cy="4525963"/>
          </a:xfrm>
        </p:spPr>
        <p:txBody>
          <a:bodyPr/>
          <a:lstStyle/>
          <a:p>
            <a:pPr>
              <a:buNone/>
            </a:pPr>
            <a:r>
              <a:rPr lang="en-US" b="1" dirty="0"/>
              <a:t>	Compression - A pressing force that squeezes a material so that it becomes more compact.</a:t>
            </a:r>
          </a:p>
          <a:p>
            <a:pPr>
              <a:buNone/>
            </a:pPr>
            <a:br>
              <a:rPr lang="en-US" b="1" dirty="0"/>
            </a:br>
            <a:r>
              <a:rPr lang="en-US" b="1" dirty="0"/>
              <a:t>Example - The weight of the building on its lower columns caused a great deal of compression, causing buckling.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Physical Forces</a:t>
            </a:r>
          </a:p>
        </p:txBody>
      </p:sp>
      <p:sp>
        <p:nvSpPr>
          <p:cNvPr id="3" name="Content Placeholder 2"/>
          <p:cNvSpPr>
            <a:spLocks noGrp="1"/>
          </p:cNvSpPr>
          <p:nvPr>
            <p:ph idx="1"/>
          </p:nvPr>
        </p:nvSpPr>
        <p:spPr>
          <a:xfrm>
            <a:off x="457200" y="1295400"/>
            <a:ext cx="8229600" cy="4525963"/>
          </a:xfrm>
        </p:spPr>
        <p:txBody>
          <a:bodyPr/>
          <a:lstStyle/>
          <a:p>
            <a:pPr>
              <a:buNone/>
            </a:pPr>
            <a:r>
              <a:rPr lang="en-US" b="1" dirty="0"/>
              <a:t>	Tension - A stretching force that pulls on a material.</a:t>
            </a:r>
          </a:p>
          <a:p>
            <a:pPr>
              <a:buNone/>
            </a:pPr>
            <a:br>
              <a:rPr lang="en-US" b="1" dirty="0"/>
            </a:br>
            <a:r>
              <a:rPr lang="en-US" b="1" dirty="0"/>
              <a:t>Example - The vertical cables of suspension bridges must remain in tension at all times because of the continuous weight of the roadway and cars.  Snapping will occur if the tension becomes to great.</a:t>
            </a:r>
          </a:p>
        </p:txBody>
      </p:sp>
      <p:pic>
        <p:nvPicPr>
          <p:cNvPr id="5122" name="Picture 2"/>
          <p:cNvPicPr>
            <a:picLocks noChangeAspect="1" noChangeArrowheads="1"/>
          </p:cNvPicPr>
          <p:nvPr/>
        </p:nvPicPr>
        <p:blipFill>
          <a:blip r:embed="rId2" cstate="print"/>
          <a:srcRect/>
          <a:stretch>
            <a:fillRect/>
          </a:stretch>
        </p:blipFill>
        <p:spPr bwMode="auto">
          <a:xfrm>
            <a:off x="5334000" y="4962525"/>
            <a:ext cx="3419475" cy="1666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324</Words>
  <Application>Microsoft Office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Engineering Structures</vt:lpstr>
      <vt:lpstr>PowerPoint Presentation</vt:lpstr>
      <vt:lpstr>PowerPoint Presentation</vt:lpstr>
      <vt:lpstr>Tacoma Narrows Bridge Collapse “Gallopin Gertie”</vt:lpstr>
      <vt:lpstr>3 Types of Bridges</vt:lpstr>
      <vt:lpstr>Key Terms</vt:lpstr>
      <vt:lpstr>Typical Beam (Truss) Bridges</vt:lpstr>
      <vt:lpstr>Physical Forces</vt:lpstr>
      <vt:lpstr>Physical Forces</vt:lpstr>
      <vt:lpstr>Truss Strength</vt:lpstr>
      <vt:lpstr>Load</vt:lpstr>
      <vt:lpstr>Racking</vt:lpstr>
      <vt:lpstr>The Solution to Racking</vt:lpstr>
      <vt:lpstr>Joinery</vt:lpstr>
      <vt:lpstr>Shear</vt:lpstr>
      <vt:lpstr>Lateral Bracing</vt:lpstr>
      <vt:lpstr>Resources</vt:lpstr>
    </vt:vector>
  </TitlesOfParts>
  <Company>College of Education &amp;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Structures</dc:title>
  <dc:creator>Vinson Carter</dc:creator>
  <cp:lastModifiedBy>Vinson R. Carter</cp:lastModifiedBy>
  <cp:revision>28</cp:revision>
  <dcterms:created xsi:type="dcterms:W3CDTF">2010-10-29T14:32:47Z</dcterms:created>
  <dcterms:modified xsi:type="dcterms:W3CDTF">2020-09-09T14:41:09Z</dcterms:modified>
</cp:coreProperties>
</file>