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6" r:id="rId4"/>
    <p:sldId id="268" r:id="rId5"/>
    <p:sldId id="269" r:id="rId6"/>
    <p:sldId id="271" r:id="rId7"/>
    <p:sldId id="270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9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7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5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9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4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4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2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9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6391F-B2C9-424B-93D4-15DB95C0F4E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BAEE2-7377-457A-AC76-D4C84C99F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6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7CB2-505B-241B-F8D0-37D8C2B630AE}"/>
              </a:ext>
            </a:extLst>
          </p:cNvPr>
          <p:cNvSpPr txBox="1">
            <a:spLocks/>
          </p:cNvSpPr>
          <p:nvPr/>
        </p:nvSpPr>
        <p:spPr>
          <a:xfrm>
            <a:off x="1658824" y="2582249"/>
            <a:ext cx="9062306" cy="264409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/>
              <a:t>Literature-based Curriculum </a:t>
            </a:r>
          </a:p>
          <a:p>
            <a:pPr algn="ctr"/>
            <a:r>
              <a:rPr lang="en-US" sz="6000" b="1" dirty="0"/>
              <a:t>Peer Review</a:t>
            </a:r>
          </a:p>
        </p:txBody>
      </p:sp>
    </p:spTree>
    <p:extLst>
      <p:ext uri="{BB962C8B-B14F-4D97-AF65-F5344CB8AC3E}">
        <p14:creationId xmlns:p14="http://schemas.microsoft.com/office/powerpoint/2010/main" val="322494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CBE5B-2CE4-71DB-556D-2C17E4092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27" y="57484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Peer Reviewer Pledge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A7398-AFAD-A587-BF48-E2B4582C5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27" y="1834014"/>
            <a:ext cx="11714526" cy="4919124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pledge to be a fair peer reviewer,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pledge to review the work of others the way I want my work to be reviewed,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pledge to be constructive in my review,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pledge to take no offense at those who review my work,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finally,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pledge to accept peer reviews in the manner in which they were intended.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99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30" y="300444"/>
            <a:ext cx="11238410" cy="84618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/>
              <a:t>Literature-based Curriculum Peer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5" y="1146627"/>
            <a:ext cx="11734799" cy="560687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Read through the document referring to the STEM Curriculum Format.  Provide constructive, kind comments to help improve the design challenge. </a:t>
            </a:r>
          </a:p>
          <a:p>
            <a:pPr algn="l"/>
            <a:endParaRPr lang="en-US" sz="800" dirty="0"/>
          </a:p>
          <a:p>
            <a:pPr lvl="1" algn="l"/>
            <a:r>
              <a:rPr lang="en-US" sz="2400" dirty="0"/>
              <a:t>Are there enough details from the book to make the connection to the design challenge?</a:t>
            </a:r>
          </a:p>
          <a:p>
            <a:pPr lvl="1" algn="l"/>
            <a:r>
              <a:rPr lang="en-US" sz="2400" dirty="0"/>
              <a:t>Are there enough details in the curriculum for you to be able to use this in your future classroom?</a:t>
            </a:r>
          </a:p>
          <a:p>
            <a:pPr lvl="1" algn="l"/>
            <a:r>
              <a:rPr lang="en-US" sz="2400" dirty="0"/>
              <a:t>Is this an original idea (for example: if you are using the same standards and activities from the examples shown in class and the only change is the book used to provide the narrative)?</a:t>
            </a:r>
          </a:p>
          <a:p>
            <a:pPr lvl="1" algn="l"/>
            <a:r>
              <a:rPr lang="en-US" sz="2400" dirty="0"/>
              <a:t>Is the integration of the STEM content obvious?  How might this be expanded?</a:t>
            </a:r>
          </a:p>
          <a:p>
            <a:pPr lvl="1" algn="l"/>
            <a:r>
              <a:rPr lang="en-US" sz="2400" dirty="0"/>
              <a:t>Does the design challenge use your peer’s original design loop/process?</a:t>
            </a:r>
          </a:p>
          <a:p>
            <a:pPr algn="l"/>
            <a:r>
              <a:rPr lang="en-US" sz="2800" dirty="0"/>
              <a:t>Complete the review check-list.</a:t>
            </a:r>
          </a:p>
          <a:p>
            <a:pPr lvl="1"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209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451" y="365125"/>
            <a:ext cx="11144221" cy="1325563"/>
          </a:xfrm>
        </p:spPr>
        <p:txBody>
          <a:bodyPr>
            <a:normAutofit/>
          </a:bodyPr>
          <a:lstStyle/>
          <a:p>
            <a:r>
              <a:rPr lang="en-US" b="1" dirty="0"/>
              <a:t>Feedback on this assignment from previous semesters 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575" y="2061595"/>
            <a:ext cx="10484841" cy="3416416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Make sure that your </a:t>
            </a:r>
            <a:r>
              <a:rPr lang="en-US" sz="3600" u="sng" dirty="0"/>
              <a:t>standards</a:t>
            </a:r>
            <a:r>
              <a:rPr lang="en-US" sz="3600" dirty="0"/>
              <a:t> drive everything</a:t>
            </a:r>
          </a:p>
          <a:p>
            <a:r>
              <a:rPr lang="en-US" sz="3600" u="sng" dirty="0"/>
              <a:t>Standards content </a:t>
            </a:r>
            <a:r>
              <a:rPr lang="en-US" sz="3600" dirty="0"/>
              <a:t>should be evident in the project or problem</a:t>
            </a:r>
          </a:p>
          <a:p>
            <a:r>
              <a:rPr lang="en-US" sz="3600" u="sng" dirty="0"/>
              <a:t>Standards content </a:t>
            </a:r>
            <a:r>
              <a:rPr lang="en-US" sz="3600" dirty="0"/>
              <a:t>should be measured in the assessment</a:t>
            </a:r>
          </a:p>
          <a:p>
            <a:r>
              <a:rPr lang="en-US" sz="3600" dirty="0"/>
              <a:t>The </a:t>
            </a:r>
            <a:r>
              <a:rPr lang="en-US" sz="3600" u="sng" dirty="0"/>
              <a:t>assessments</a:t>
            </a:r>
            <a:r>
              <a:rPr lang="en-US" sz="3600" dirty="0"/>
              <a:t> should measure everything that you want the student to know and be able to do</a:t>
            </a:r>
          </a:p>
        </p:txBody>
      </p:sp>
    </p:spTree>
    <p:extLst>
      <p:ext uri="{BB962C8B-B14F-4D97-AF65-F5344CB8AC3E}">
        <p14:creationId xmlns:p14="http://schemas.microsoft.com/office/powerpoint/2010/main" val="1870264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Remember 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</a:t>
            </a:r>
            <a:r>
              <a:rPr lang="en-US" sz="3200" u="sng" dirty="0"/>
              <a:t>assessment</a:t>
            </a:r>
            <a:r>
              <a:rPr lang="en-US" sz="3200" dirty="0"/>
              <a:t> should measure performance in the </a:t>
            </a:r>
            <a:r>
              <a:rPr lang="en-US" sz="3200" u="sng" dirty="0"/>
              <a:t>STEM challenge</a:t>
            </a:r>
          </a:p>
          <a:p>
            <a:r>
              <a:rPr lang="en-US" sz="3200" dirty="0"/>
              <a:t>You must include an </a:t>
            </a:r>
            <a:r>
              <a:rPr lang="en-US" sz="3200" u="sng" dirty="0"/>
              <a:t>engineering design journal (use your design loop)</a:t>
            </a:r>
          </a:p>
          <a:p>
            <a:pPr lvl="1"/>
            <a:r>
              <a:rPr lang="en-US" sz="2800" dirty="0"/>
              <a:t>Does your design journal reflect your target standards – intentional practice of mathematics and science content?</a:t>
            </a:r>
          </a:p>
          <a:p>
            <a:r>
              <a:rPr lang="en-US" sz="3200" dirty="0"/>
              <a:t>The </a:t>
            </a:r>
            <a:r>
              <a:rPr lang="en-US" sz="3200" u="sng" dirty="0"/>
              <a:t>assessment</a:t>
            </a:r>
            <a:r>
              <a:rPr lang="en-US" sz="3200" dirty="0"/>
              <a:t> should include a measure of performance on the </a:t>
            </a:r>
            <a:r>
              <a:rPr lang="en-US" sz="3200" u="sng" dirty="0"/>
              <a:t>engineering journal </a:t>
            </a:r>
            <a:r>
              <a:rPr lang="en-US" sz="3200" dirty="0"/>
              <a:t>and your identified standards.</a:t>
            </a:r>
          </a:p>
        </p:txBody>
      </p:sp>
    </p:spTree>
    <p:extLst>
      <p:ext uri="{BB962C8B-B14F-4D97-AF65-F5344CB8AC3E}">
        <p14:creationId xmlns:p14="http://schemas.microsoft.com/office/powerpoint/2010/main" val="887309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Remember 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sure that you’re considering the four STEM disciplines (at least) as you develop a challenge</a:t>
            </a:r>
          </a:p>
          <a:p>
            <a:r>
              <a:rPr lang="en-US" dirty="0"/>
              <a:t>Remember, the scenario is designed to engage the students and extend upon the book, as well as the standards</a:t>
            </a:r>
          </a:p>
          <a:p>
            <a:r>
              <a:rPr lang="en-US" u="sng" dirty="0"/>
              <a:t>Content</a:t>
            </a:r>
            <a:r>
              <a:rPr lang="en-US" dirty="0"/>
              <a:t>: Make sure to include specific content in this section—refer to the standards as well as the content students will need to adequately solve the problem</a:t>
            </a:r>
          </a:p>
        </p:txBody>
      </p:sp>
    </p:spTree>
    <p:extLst>
      <p:ext uri="{BB962C8B-B14F-4D97-AF65-F5344CB8AC3E}">
        <p14:creationId xmlns:p14="http://schemas.microsoft.com/office/powerpoint/2010/main" val="352263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Remember 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15" y="1851870"/>
            <a:ext cx="11526473" cy="4037202"/>
          </a:xfrm>
        </p:spPr>
        <p:txBody>
          <a:bodyPr>
            <a:normAutofit/>
          </a:bodyPr>
          <a:lstStyle/>
          <a:p>
            <a:r>
              <a:rPr lang="en-US" dirty="0"/>
              <a:t>All teachers borrow ideas—that’s encouraged!</a:t>
            </a:r>
          </a:p>
          <a:p>
            <a:pPr lvl="1"/>
            <a:r>
              <a:rPr lang="en-US" dirty="0"/>
              <a:t>But, when you borrow, make the borrowed material your own</a:t>
            </a:r>
          </a:p>
          <a:p>
            <a:r>
              <a:rPr lang="en-US" dirty="0"/>
              <a:t>Consider what you need to write for the teacher (limitations, teacher guidelines, testing procedures) – Teacher Notes are helpful</a:t>
            </a:r>
          </a:p>
          <a:p>
            <a:r>
              <a:rPr lang="en-US" dirty="0"/>
              <a:t>Make sure that you are specific when discussing testing—think of the most amateur teacher and how they would perform</a:t>
            </a:r>
          </a:p>
          <a:p>
            <a:r>
              <a:rPr lang="en-US" dirty="0"/>
              <a:t>Make sure the </a:t>
            </a:r>
            <a:r>
              <a:rPr lang="en-US" u="sng" dirty="0"/>
              <a:t>big ideas </a:t>
            </a:r>
            <a:r>
              <a:rPr lang="en-US" dirty="0"/>
              <a:t>are truly “big”</a:t>
            </a:r>
          </a:p>
          <a:p>
            <a:r>
              <a:rPr lang="en-US" dirty="0"/>
              <a:t>Watch for grammar, typos, and colloquialisms</a:t>
            </a:r>
          </a:p>
        </p:txBody>
      </p:sp>
    </p:spTree>
    <p:extLst>
      <p:ext uri="{BB962C8B-B14F-4D97-AF65-F5344CB8AC3E}">
        <p14:creationId xmlns:p14="http://schemas.microsoft.com/office/powerpoint/2010/main" val="1763823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8991600" cy="61261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col·lo·qui·al·ism</a:t>
            </a:r>
            <a:br>
              <a:rPr lang="en-US" dirty="0">
                <a:effectLst/>
              </a:rPr>
            </a:br>
            <a:r>
              <a:rPr lang="en-US" dirty="0" err="1"/>
              <a:t>kəˈlōkwēəˌlizəm</a:t>
            </a:r>
            <a:r>
              <a:rPr lang="en-US" dirty="0"/>
              <a:t>/</a:t>
            </a:r>
            <a:br>
              <a:rPr lang="en-US" dirty="0"/>
            </a:br>
            <a:r>
              <a:rPr lang="en-US" i="1" dirty="0"/>
              <a:t>noun</a:t>
            </a:r>
            <a:br>
              <a:rPr lang="en-US" dirty="0"/>
            </a:br>
            <a:r>
              <a:rPr lang="en-US" dirty="0" err="1"/>
              <a:t>noun</a:t>
            </a:r>
            <a:r>
              <a:rPr lang="en-US" dirty="0"/>
              <a:t>: </a:t>
            </a:r>
            <a:r>
              <a:rPr lang="en-US" b="1" dirty="0"/>
              <a:t>colloquialism</a:t>
            </a:r>
            <a:r>
              <a:rPr lang="en-US" dirty="0"/>
              <a:t>; plural noun: </a:t>
            </a:r>
            <a:r>
              <a:rPr lang="en-US" b="1" dirty="0"/>
              <a:t>colloquialisms</a:t>
            </a:r>
            <a:br>
              <a:rPr lang="en-US" dirty="0"/>
            </a:br>
            <a:br>
              <a:rPr lang="en-US" dirty="0">
                <a:effectLst/>
              </a:rPr>
            </a:br>
            <a:r>
              <a:rPr lang="en-US" dirty="0">
                <a:effectLst/>
              </a:rPr>
              <a:t>a word or phrase that is not formal or literary, typically one used in ordinary or familiar conversation.</a:t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47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510"/>
            <a:ext cx="2423529" cy="1325563"/>
          </a:xfrm>
        </p:spPr>
        <p:txBody>
          <a:bodyPr/>
          <a:lstStyle/>
          <a:p>
            <a:r>
              <a:rPr lang="en-US" b="1" dirty="0"/>
              <a:t>Examples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3588" y="985117"/>
            <a:ext cx="5157787" cy="823912"/>
          </a:xfrm>
        </p:spPr>
        <p:txBody>
          <a:bodyPr>
            <a:normAutofit/>
          </a:bodyPr>
          <a:lstStyle/>
          <a:p>
            <a:r>
              <a:rPr lang="en-US" sz="3200" dirty="0"/>
              <a:t>Colloquialism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09030"/>
            <a:ext cx="3757379" cy="479310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Figuring out</a:t>
            </a:r>
          </a:p>
          <a:p>
            <a:r>
              <a:rPr lang="en-US" dirty="0"/>
              <a:t>Do experiment</a:t>
            </a:r>
          </a:p>
          <a:p>
            <a:r>
              <a:rPr lang="en-US" dirty="0"/>
              <a:t>Do research</a:t>
            </a:r>
          </a:p>
          <a:p>
            <a:r>
              <a:rPr lang="en-US" dirty="0"/>
              <a:t>Working through</a:t>
            </a:r>
          </a:p>
          <a:p>
            <a:r>
              <a:rPr lang="en-US" dirty="0"/>
              <a:t>Throw out ideas</a:t>
            </a:r>
          </a:p>
          <a:p>
            <a:r>
              <a:rPr lang="en-US" dirty="0"/>
              <a:t>Fiddling around with</a:t>
            </a:r>
          </a:p>
          <a:p>
            <a:r>
              <a:rPr lang="en-US" dirty="0"/>
              <a:t>Put on back burner</a:t>
            </a:r>
          </a:p>
          <a:p>
            <a:r>
              <a:rPr lang="en-US" dirty="0"/>
              <a:t>Fixing</a:t>
            </a:r>
          </a:p>
          <a:p>
            <a:r>
              <a:rPr lang="en-US" dirty="0"/>
              <a:t>Set up </a:t>
            </a:r>
          </a:p>
          <a:p>
            <a:r>
              <a:rPr lang="en-US" dirty="0"/>
              <a:t>Think</a:t>
            </a:r>
          </a:p>
          <a:p>
            <a:r>
              <a:rPr lang="en-US" dirty="0"/>
              <a:t>Long ways</a:t>
            </a:r>
          </a:p>
          <a:p>
            <a:r>
              <a:rPr lang="en-US" dirty="0"/>
              <a:t>Kids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0" y="985117"/>
            <a:ext cx="5183188" cy="823912"/>
          </a:xfrm>
        </p:spPr>
        <p:txBody>
          <a:bodyPr>
            <a:normAutofit/>
          </a:bodyPr>
          <a:lstStyle/>
          <a:p>
            <a:r>
              <a:rPr lang="en-US" sz="3200" dirty="0"/>
              <a:t>Formal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09030"/>
            <a:ext cx="3676475" cy="479310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Determining</a:t>
            </a:r>
          </a:p>
          <a:p>
            <a:r>
              <a:rPr lang="en-US" dirty="0"/>
              <a:t>Conduct experiment</a:t>
            </a:r>
          </a:p>
          <a:p>
            <a:r>
              <a:rPr lang="en-US" dirty="0"/>
              <a:t>Conduct research</a:t>
            </a:r>
          </a:p>
          <a:p>
            <a:r>
              <a:rPr lang="en-US" dirty="0"/>
              <a:t>Completing</a:t>
            </a:r>
          </a:p>
          <a:p>
            <a:r>
              <a:rPr lang="en-US" dirty="0"/>
              <a:t>Generate ideas</a:t>
            </a:r>
          </a:p>
          <a:p>
            <a:r>
              <a:rPr lang="en-US" dirty="0"/>
              <a:t>Experimenting with</a:t>
            </a:r>
          </a:p>
          <a:p>
            <a:r>
              <a:rPr lang="en-US" dirty="0"/>
              <a:t>Delay until later/set aside</a:t>
            </a:r>
          </a:p>
          <a:p>
            <a:r>
              <a:rPr lang="en-US" dirty="0"/>
              <a:t>Preparing to</a:t>
            </a:r>
          </a:p>
          <a:p>
            <a:r>
              <a:rPr lang="en-US" dirty="0"/>
              <a:t>Arrangement</a:t>
            </a:r>
          </a:p>
          <a:p>
            <a:r>
              <a:rPr lang="en-US" dirty="0"/>
              <a:t>Consider</a:t>
            </a:r>
          </a:p>
          <a:p>
            <a:r>
              <a:rPr lang="en-US" dirty="0"/>
              <a:t>Long distance</a:t>
            </a:r>
          </a:p>
          <a:p>
            <a:r>
              <a:rPr lang="en-US" dirty="0"/>
              <a:t>Children/students</a:t>
            </a:r>
          </a:p>
        </p:txBody>
      </p:sp>
    </p:spTree>
    <p:extLst>
      <p:ext uri="{BB962C8B-B14F-4D97-AF65-F5344CB8AC3E}">
        <p14:creationId xmlns:p14="http://schemas.microsoft.com/office/powerpoint/2010/main" val="17852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573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Peer Reviewer Pledge </vt:lpstr>
      <vt:lpstr>Literature-based Curriculum Peer Review</vt:lpstr>
      <vt:lpstr>Feedback on this assignment from previous semesters - </vt:lpstr>
      <vt:lpstr>Remember - </vt:lpstr>
      <vt:lpstr>Remember - </vt:lpstr>
      <vt:lpstr>Remember - </vt:lpstr>
      <vt:lpstr>col·lo·qui·al·ism kəˈlōkwēəˌlizəm/ noun noun: colloquialism; plural noun: colloquialisms  a word or phrase that is not formal or literary, typically one used in ordinary or familiar conversation. </vt:lpstr>
      <vt:lpstr>Examples</vt:lpstr>
    </vt:vector>
  </TitlesOfParts>
  <Company>College of Education &amp; Health Professions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Literature-based Curriculum Peer Review</dc:title>
  <dc:creator>CIED STEM Lab</dc:creator>
  <cp:lastModifiedBy>Vinson Carter</cp:lastModifiedBy>
  <cp:revision>9</cp:revision>
  <dcterms:created xsi:type="dcterms:W3CDTF">2019-09-26T13:46:11Z</dcterms:created>
  <dcterms:modified xsi:type="dcterms:W3CDTF">2025-09-30T14:43:32Z</dcterms:modified>
</cp:coreProperties>
</file>