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37" r:id="rId2"/>
    <p:sldId id="278" r:id="rId3"/>
    <p:sldId id="342" r:id="rId4"/>
    <p:sldId id="343" r:id="rId5"/>
    <p:sldId id="341" r:id="rId6"/>
    <p:sldId id="268" r:id="rId7"/>
    <p:sldId id="270" r:id="rId8"/>
    <p:sldId id="271" r:id="rId9"/>
    <p:sldId id="340" r:id="rId10"/>
    <p:sldId id="27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8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287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48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91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722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370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77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87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08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18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F47D9E5-1139-4A39-863A-719891B99912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61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F47D9E5-1139-4A39-863A-719891B99912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15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A2029C-9BD6-4866-A091-45519E030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09986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2509CD-0A42-4DC1-BCD3-FB8BC4756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919" y="1576154"/>
            <a:ext cx="5247081" cy="25921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48D7D3E-B5B3-449B-A52A-E93260CC7601}"/>
              </a:ext>
            </a:extLst>
          </p:cNvPr>
          <p:cNvSpPr/>
          <p:nvPr/>
        </p:nvSpPr>
        <p:spPr>
          <a:xfrm>
            <a:off x="7809986" y="5403399"/>
            <a:ext cx="43820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 Black" panose="020B0A04020102020204" pitchFamily="34" charset="0"/>
              </a:rPr>
              <a:t>What You Need to Know About Tinkering, Making, and Engineering, NAEYC, Adapted from the Boston Children’s Museum, </a:t>
            </a:r>
            <a:r>
              <a:rPr lang="en-US" sz="1400" i="1" dirty="0">
                <a:latin typeface="Arial Black" panose="020B0A04020102020204" pitchFamily="34" charset="0"/>
              </a:rPr>
              <a:t>Tinker Kit: Educators’ Guide </a:t>
            </a:r>
            <a:r>
              <a:rPr lang="en-US" sz="1400" dirty="0">
                <a:latin typeface="Arial Black" panose="020B0A04020102020204" pitchFamily="34" charset="0"/>
              </a:rPr>
              <a:t>(2016)</a:t>
            </a:r>
          </a:p>
        </p:txBody>
      </p:sp>
    </p:spTree>
    <p:extLst>
      <p:ext uri="{BB962C8B-B14F-4D97-AF65-F5344CB8AC3E}">
        <p14:creationId xmlns:p14="http://schemas.microsoft.com/office/powerpoint/2010/main" val="639738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DD441-CFEC-4DC3-80A7-94001C15C73A}"/>
              </a:ext>
            </a:extLst>
          </p:cNvPr>
          <p:cNvSpPr txBox="1">
            <a:spLocks/>
          </p:cNvSpPr>
          <p:nvPr/>
        </p:nvSpPr>
        <p:spPr>
          <a:xfrm>
            <a:off x="383097" y="600016"/>
            <a:ext cx="11425805" cy="50289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Character Card Quick Challenges</a:t>
            </a:r>
          </a:p>
          <a:p>
            <a:endParaRPr lang="en-U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en-US" sz="2400" u="sng" dirty="0">
                <a:latin typeface="+mn-lt"/>
              </a:rPr>
              <a:t>Home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Design a home, hideout, or space to relax for the character.</a:t>
            </a:r>
          </a:p>
          <a:p>
            <a:r>
              <a:rPr lang="en-US" sz="2400" u="sng" dirty="0">
                <a:latin typeface="+mn-lt"/>
              </a:rPr>
              <a:t>Recreation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Design an item or place that the character could play, exercise and have fun.</a:t>
            </a:r>
          </a:p>
          <a:p>
            <a:r>
              <a:rPr lang="en-US" sz="2400" u="sng" dirty="0">
                <a:latin typeface="+mn-lt"/>
              </a:rPr>
              <a:t>Accessories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Design an accessory that might enhance the look or comfort of your character.</a:t>
            </a:r>
          </a:p>
          <a:p>
            <a:r>
              <a:rPr lang="en-US" sz="2400" u="sng" dirty="0">
                <a:latin typeface="+mn-lt"/>
              </a:rPr>
              <a:t>Transportation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Design a mode of transportation that would work for your character.</a:t>
            </a:r>
          </a:p>
          <a:p>
            <a:r>
              <a:rPr lang="en-US" sz="2400" u="sng" dirty="0">
                <a:latin typeface="+mn-lt"/>
              </a:rPr>
              <a:t>Tools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Design a tool or gadget that would help your character solve a problem.</a:t>
            </a:r>
          </a:p>
          <a:p>
            <a:r>
              <a:rPr lang="en-US" sz="2400" u="sng" dirty="0">
                <a:latin typeface="+mn-lt"/>
              </a:rPr>
              <a:t>Free Choice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Design any of the above items.</a:t>
            </a:r>
          </a:p>
          <a:p>
            <a:pPr lvl="1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4653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E5AC6-8B25-5703-B0BA-F07F34628220}"/>
              </a:ext>
            </a:extLst>
          </p:cNvPr>
          <p:cNvSpPr txBox="1">
            <a:spLocks/>
          </p:cNvSpPr>
          <p:nvPr/>
        </p:nvSpPr>
        <p:spPr>
          <a:xfrm>
            <a:off x="2382465" y="267276"/>
            <a:ext cx="84582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Making and Tinkering Bag/Toolbox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ADBE18-D021-87A9-C1F7-B9AC646304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2222" r="7037" b="12222"/>
          <a:stretch/>
        </p:blipFill>
        <p:spPr bwMode="auto">
          <a:xfrm rot="16200000">
            <a:off x="1401687" y="919749"/>
            <a:ext cx="1961554" cy="222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BD21DF-289A-AF13-E115-D199969B73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0" r="6519" b="12271"/>
          <a:stretch>
            <a:fillRect/>
          </a:stretch>
        </p:blipFill>
        <p:spPr>
          <a:xfrm rot="5400000">
            <a:off x="8108145" y="2338296"/>
            <a:ext cx="4768532" cy="2667658"/>
          </a:xfrm>
          <a:prstGeom prst="rect">
            <a:avLst/>
          </a:prstGeom>
        </p:spPr>
      </p:pic>
      <p:pic>
        <p:nvPicPr>
          <p:cNvPr id="1026" name="Picture 2" descr="Museum Notes : Managing Materials for Making and Tinkering">
            <a:extLst>
              <a:ext uri="{FF2B5EF4-FFF2-40B4-BE49-F238E27FC236}">
                <a16:creationId xmlns:a16="http://schemas.microsoft.com/office/drawing/2014/main" id="{CC846917-3161-EA45-5545-3A60A8B25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917" y="3181958"/>
            <a:ext cx="2223095" cy="296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inkering with Light and Shadow to Support Science Discovery – Maker Ed">
            <a:extLst>
              <a:ext uri="{FF2B5EF4-FFF2-40B4-BE49-F238E27FC236}">
                <a16:creationId xmlns:a16="http://schemas.microsoft.com/office/drawing/2014/main" id="{5E264270-36C7-C5C6-0315-4C085DCA1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561" y="1198165"/>
            <a:ext cx="3710940" cy="494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932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941DF6-BC69-ED64-E420-4BF0C2616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560" y="0"/>
            <a:ext cx="4729870" cy="62788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55C909-F5A3-210B-5F2F-A95BD80B51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417" t="28894" r="9897" b="7838"/>
          <a:stretch>
            <a:fillRect/>
          </a:stretch>
        </p:blipFill>
        <p:spPr>
          <a:xfrm>
            <a:off x="6639170" y="1276289"/>
            <a:ext cx="4307840" cy="4718112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07C4AE84-C433-EF02-ABAE-8A5B38447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980" y="4297680"/>
            <a:ext cx="128016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57D4D5-DE23-49E5-5731-38873B68AABC}"/>
              </a:ext>
            </a:extLst>
          </p:cNvPr>
          <p:cNvSpPr txBox="1"/>
          <p:nvPr/>
        </p:nvSpPr>
        <p:spPr>
          <a:xfrm>
            <a:off x="5824987" y="293624"/>
            <a:ext cx="60945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u="none" strike="noStrike" baseline="0" dirty="0">
                <a:solidFill>
                  <a:srgbClr val="404040"/>
                </a:solidFill>
                <a:latin typeface="DINosaur-Black"/>
              </a:rPr>
              <a:t>Making Supports Student Skill Building </a:t>
            </a:r>
          </a:p>
          <a:p>
            <a:pPr algn="ctr"/>
            <a:r>
              <a:rPr lang="en-US" sz="2400" b="1" i="0" u="none" strike="noStrike" baseline="0" dirty="0">
                <a:solidFill>
                  <a:srgbClr val="404040"/>
                </a:solidFill>
                <a:latin typeface="DINosaur-Black"/>
              </a:rPr>
              <a:t>and Vocabulary Acquisition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46798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39183E-C6FC-A478-A3FF-7CAE44A37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18" y="538481"/>
            <a:ext cx="11149557" cy="3291522"/>
          </a:xfrm>
          <a:prstGeom prst="rect">
            <a:avLst/>
          </a:prstGeom>
        </p:spPr>
      </p:pic>
      <p:pic>
        <p:nvPicPr>
          <p:cNvPr id="1026" name="Picture 2" descr="May include: A collection of unfinished wooden toy train tracks and components, including straight and curved pieces. The natural wood color and simple design suggest a classic toy.">
            <a:extLst>
              <a:ext uri="{FF2B5EF4-FFF2-40B4-BE49-F238E27FC236}">
                <a16:creationId xmlns:a16="http://schemas.microsoft.com/office/drawing/2014/main" id="{354268A4-BA12-CB24-3C92-159D8C4141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" t="16013" r="5696" b="18462"/>
          <a:stretch>
            <a:fillRect/>
          </a:stretch>
        </p:blipFill>
        <p:spPr bwMode="auto">
          <a:xfrm>
            <a:off x="802005" y="3328928"/>
            <a:ext cx="4330701" cy="235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9961016-0C10-1CB8-61A3-BE05A7DD5441}"/>
              </a:ext>
            </a:extLst>
          </p:cNvPr>
          <p:cNvSpPr txBox="1">
            <a:spLocks/>
          </p:cNvSpPr>
          <p:nvPr/>
        </p:nvSpPr>
        <p:spPr>
          <a:xfrm>
            <a:off x="3634740" y="4676716"/>
            <a:ext cx="84582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could you model this using KEVA and a ping pong ball?</a:t>
            </a:r>
          </a:p>
        </p:txBody>
      </p:sp>
    </p:spTree>
    <p:extLst>
      <p:ext uri="{BB962C8B-B14F-4D97-AF65-F5344CB8AC3E}">
        <p14:creationId xmlns:p14="http://schemas.microsoft.com/office/powerpoint/2010/main" val="4180813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lus-Plus Basic Color Mix Construction Building Mini Puzzle Blocks, 70  Pieces Tube">
            <a:extLst>
              <a:ext uri="{FF2B5EF4-FFF2-40B4-BE49-F238E27FC236}">
                <a16:creationId xmlns:a16="http://schemas.microsoft.com/office/drawing/2014/main" id="{0894B2B1-B03B-0989-7AA3-8DE13A2C6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1" y="3207325"/>
            <a:ext cx="4699318" cy="275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8F26E8-9517-2357-2B54-CC246D27BCD4}"/>
              </a:ext>
            </a:extLst>
          </p:cNvPr>
          <p:cNvSpPr txBox="1">
            <a:spLocks/>
          </p:cNvSpPr>
          <p:nvPr/>
        </p:nvSpPr>
        <p:spPr>
          <a:xfrm>
            <a:off x="1866900" y="267276"/>
            <a:ext cx="84582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Construction Blocks</a:t>
            </a:r>
          </a:p>
        </p:txBody>
      </p:sp>
      <p:pic>
        <p:nvPicPr>
          <p:cNvPr id="2052" name="Picture 4" descr="Plus-Plus, Construction: Educational Innovations, Inc.">
            <a:extLst>
              <a:ext uri="{FF2B5EF4-FFF2-40B4-BE49-F238E27FC236}">
                <a16:creationId xmlns:a16="http://schemas.microsoft.com/office/drawing/2014/main" id="{ED5EC2BD-2DD7-629F-EFE7-482CE928C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19" y="584266"/>
            <a:ext cx="2759361" cy="275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eva Structures - 200 Plank Set">
            <a:extLst>
              <a:ext uri="{FF2B5EF4-FFF2-40B4-BE49-F238E27FC236}">
                <a16:creationId xmlns:a16="http://schemas.microsoft.com/office/drawing/2014/main" id="{0445013B-6A4C-E5CF-8DD4-743149DCE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556" y="1347769"/>
            <a:ext cx="4218363" cy="421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heap building straws and connectors New Arrivals Straws Connectors  Construction Set 856 Pieces including wheels | livingstonhunger.com">
            <a:extLst>
              <a:ext uri="{FF2B5EF4-FFF2-40B4-BE49-F238E27FC236}">
                <a16:creationId xmlns:a16="http://schemas.microsoft.com/office/drawing/2014/main" id="{16FF9DCC-96F3-8467-074A-4F3ADF4C59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t="10074"/>
          <a:stretch>
            <a:fillRect/>
          </a:stretch>
        </p:blipFill>
        <p:spPr bwMode="auto">
          <a:xfrm>
            <a:off x="4586377" y="1291868"/>
            <a:ext cx="3723321" cy="366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Official KEVA Planks Website">
            <a:extLst>
              <a:ext uri="{FF2B5EF4-FFF2-40B4-BE49-F238E27FC236}">
                <a16:creationId xmlns:a16="http://schemas.microsoft.com/office/drawing/2014/main" id="{E749593E-B2F3-5BE4-1433-DC73D8673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415" y="4700350"/>
            <a:ext cx="2381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lus Plus Logo PNG (Transparent) SVG AI – Free Download">
            <a:extLst>
              <a:ext uri="{FF2B5EF4-FFF2-40B4-BE49-F238E27FC236}">
                <a16:creationId xmlns:a16="http://schemas.microsoft.com/office/drawing/2014/main" id="{728A5D80-AD68-07BE-63BD-1552B11D19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1" t="23407" r="27623" b="22028"/>
          <a:stretch>
            <a:fillRect/>
          </a:stretch>
        </p:blipFill>
        <p:spPr bwMode="auto">
          <a:xfrm>
            <a:off x="193567" y="3207325"/>
            <a:ext cx="1099178" cy="127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Thanks, Mail Carrier: Endless Imaginative Building with Roylco Straws and  Connectors {Review, Giveaway &amp; Coupon Code}">
            <a:extLst>
              <a:ext uri="{FF2B5EF4-FFF2-40B4-BE49-F238E27FC236}">
                <a16:creationId xmlns:a16="http://schemas.microsoft.com/office/drawing/2014/main" id="{72A92C58-B17E-8E09-CF22-CF43DDC53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270" y="4831119"/>
            <a:ext cx="1862032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277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64B43E-79EE-4775-A2FE-4BE1581BF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98" y="0"/>
            <a:ext cx="5540647" cy="32495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98897B-FD01-4866-B68F-41DBFE3B2A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45"/>
          <a:stretch/>
        </p:blipFill>
        <p:spPr>
          <a:xfrm>
            <a:off x="552008" y="3125347"/>
            <a:ext cx="4926003" cy="29577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67C35E-135E-462F-A604-6D7BD95FC6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9268" y="1738889"/>
            <a:ext cx="5347110" cy="338022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AF4E62B-C230-4D4A-9917-029B68FC2164}"/>
              </a:ext>
            </a:extLst>
          </p:cNvPr>
          <p:cNvSpPr txBox="1">
            <a:spLocks/>
          </p:cNvSpPr>
          <p:nvPr/>
        </p:nvSpPr>
        <p:spPr>
          <a:xfrm>
            <a:off x="6092139" y="614087"/>
            <a:ext cx="5234239" cy="1010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Character Cards</a:t>
            </a:r>
          </a:p>
        </p:txBody>
      </p:sp>
    </p:spTree>
    <p:extLst>
      <p:ext uri="{BB962C8B-B14F-4D97-AF65-F5344CB8AC3E}">
        <p14:creationId xmlns:p14="http://schemas.microsoft.com/office/powerpoint/2010/main" val="3973711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1D93C-5758-46BE-8533-594A56FC3B2C}"/>
              </a:ext>
            </a:extLst>
          </p:cNvPr>
          <p:cNvSpPr txBox="1">
            <a:spLocks/>
          </p:cNvSpPr>
          <p:nvPr/>
        </p:nvSpPr>
        <p:spPr>
          <a:xfrm>
            <a:off x="731573" y="336877"/>
            <a:ext cx="10383839" cy="58454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Character Cards can also be a great way to blend engineering design quick challenges (making/tinkering) and story grammar -</a:t>
            </a:r>
          </a:p>
          <a:p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Story Grammar includes ……</a:t>
            </a: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en-US" sz="2800" dirty="0"/>
              <a:t>The various integral components or elements of a </a:t>
            </a:r>
            <a:r>
              <a:rPr lang="en-US" sz="2800" b="1" dirty="0"/>
              <a:t>story</a:t>
            </a:r>
            <a:r>
              <a:rPr lang="en-US" sz="2800" dirty="0"/>
              <a:t> and the relationships among these parts. Typically, they include the character, setting, problem/conflict, plot, and resolution. </a:t>
            </a:r>
            <a:r>
              <a:rPr lang="en-US" sz="2800" b="1" dirty="0"/>
              <a:t>Story grammar</a:t>
            </a:r>
            <a:r>
              <a:rPr lang="en-US" sz="2800" dirty="0"/>
              <a:t> elements support the essential text structure for most narratives. </a:t>
            </a:r>
          </a:p>
          <a:p>
            <a:endParaRPr lang="en-US" sz="2800" dirty="0"/>
          </a:p>
          <a:p>
            <a:r>
              <a:rPr lang="en-US" sz="2800" dirty="0"/>
              <a:t>The </a:t>
            </a:r>
            <a:r>
              <a:rPr lang="en-US" sz="2800" b="1" dirty="0"/>
              <a:t>grammar</a:t>
            </a:r>
            <a:r>
              <a:rPr lang="en-US" sz="2800" dirty="0"/>
              <a:t> of the </a:t>
            </a:r>
            <a:r>
              <a:rPr lang="en-US" sz="2800" b="1" dirty="0"/>
              <a:t>story</a:t>
            </a:r>
            <a:r>
              <a:rPr lang="en-US" sz="2800" dirty="0"/>
              <a:t> is how the </a:t>
            </a:r>
            <a:r>
              <a:rPr lang="en-US" sz="2800" b="1" dirty="0"/>
              <a:t>story</a:t>
            </a:r>
            <a:r>
              <a:rPr lang="en-US" sz="2800" dirty="0"/>
              <a:t> is told and includes such things as plot, suspense, climax, and characters. </a:t>
            </a:r>
          </a:p>
          <a:p>
            <a:endParaRPr lang="en-US" sz="2800" dirty="0"/>
          </a:p>
          <a:p>
            <a:r>
              <a:rPr lang="en-US" sz="2800" dirty="0"/>
              <a:t>A framework including the basic elements of a </a:t>
            </a:r>
            <a:r>
              <a:rPr lang="en-US" sz="2800" b="1" dirty="0"/>
              <a:t>story</a:t>
            </a:r>
            <a:r>
              <a:rPr lang="en-US" sz="2800" dirty="0"/>
              <a:t> and the rules that explain the relationship between these elements. 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1121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6C1267-4943-4C73-90ED-4DB23CA8C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540" y="1453896"/>
            <a:ext cx="7360920" cy="395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0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EE81A-FAB0-4BA5-8F9C-F2877C76545E}"/>
              </a:ext>
            </a:extLst>
          </p:cNvPr>
          <p:cNvSpPr txBox="1">
            <a:spLocks/>
          </p:cNvSpPr>
          <p:nvPr/>
        </p:nvSpPr>
        <p:spPr>
          <a:xfrm>
            <a:off x="170826" y="386678"/>
            <a:ext cx="11425805" cy="60051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Arial Black" panose="020B0A04020102020204" pitchFamily="34" charset="0"/>
              </a:rPr>
              <a:t>Character Card </a:t>
            </a:r>
          </a:p>
          <a:p>
            <a:r>
              <a:rPr lang="en-US" sz="4000" b="1" dirty="0">
                <a:latin typeface="Arial Black" panose="020B0A04020102020204" pitchFamily="34" charset="0"/>
              </a:rPr>
              <a:t>Engineering Design Challenge</a:t>
            </a:r>
            <a:endParaRPr lang="en-US" sz="2400" b="1" dirty="0">
              <a:latin typeface="Arial Black" panose="020B0A04020102020204" pitchFamily="34" charset="0"/>
            </a:endParaRPr>
          </a:p>
          <a:p>
            <a:endParaRPr lang="en-US" sz="2400" b="1" dirty="0">
              <a:latin typeface="Arial Black" panose="020B0A04020102020204" pitchFamily="34" charset="0"/>
            </a:endParaRPr>
          </a:p>
          <a:p>
            <a:r>
              <a:rPr lang="en-US" sz="2400" b="1" dirty="0">
                <a:latin typeface="Arial Black" panose="020B0A04020102020204" pitchFamily="34" charset="0"/>
              </a:rPr>
              <a:t>*developing empathy</a:t>
            </a:r>
          </a:p>
          <a:p>
            <a:endParaRPr lang="en-US" sz="2400" b="1" dirty="0">
              <a:latin typeface="Arial Black" panose="020B0A04020102020204" pitchFamily="34" charset="0"/>
            </a:endParaRPr>
          </a:p>
          <a:p>
            <a:r>
              <a:rPr lang="en-US" sz="2400" b="1" dirty="0">
                <a:latin typeface="Arial Black" panose="020B0A04020102020204" pitchFamily="34" charset="0"/>
              </a:rPr>
              <a:t>How can you use the materials in your making and tinkering bag to improve your character’s life or to help them?</a:t>
            </a:r>
          </a:p>
          <a:p>
            <a:endParaRPr lang="en-US" sz="4000" b="1" dirty="0">
              <a:latin typeface="Arial Black" panose="020B0A040201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4D760F-118B-42BC-8824-ADD0B9370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69" y="3463552"/>
            <a:ext cx="4427462" cy="29282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D8C40CA-584F-4A43-B300-890C7C6D63FF}"/>
              </a:ext>
            </a:extLst>
          </p:cNvPr>
          <p:cNvSpPr/>
          <p:nvPr/>
        </p:nvSpPr>
        <p:spPr>
          <a:xfrm>
            <a:off x="6263438" y="4041289"/>
            <a:ext cx="39543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What could we create to </a:t>
            </a:r>
            <a:r>
              <a:rPr lang="en-US" sz="3200" b="1" dirty="0">
                <a:latin typeface="Arial Black" panose="020B0A04020102020204" pitchFamily="34" charset="0"/>
              </a:rPr>
              <a:t>help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Curious George?</a:t>
            </a:r>
          </a:p>
        </p:txBody>
      </p:sp>
    </p:spTree>
    <p:extLst>
      <p:ext uri="{BB962C8B-B14F-4D97-AF65-F5344CB8AC3E}">
        <p14:creationId xmlns:p14="http://schemas.microsoft.com/office/powerpoint/2010/main" val="340469000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599</TotalTime>
  <Words>307</Words>
  <Application>Microsoft Office PowerPoint</Application>
  <PresentationFormat>Widescreen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DINosaur-Black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College of Education and Health Professions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Quick Challenge</dc:title>
  <dc:creator>Vinson R. Carter</dc:creator>
  <cp:lastModifiedBy>Vinson Carter</cp:lastModifiedBy>
  <cp:revision>28</cp:revision>
  <dcterms:created xsi:type="dcterms:W3CDTF">2015-11-02T16:29:57Z</dcterms:created>
  <dcterms:modified xsi:type="dcterms:W3CDTF">2026-02-24T16:20:13Z</dcterms:modified>
</cp:coreProperties>
</file>