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79" r:id="rId2"/>
    <p:sldId id="291" r:id="rId3"/>
    <p:sldId id="292" r:id="rId4"/>
    <p:sldId id="293" r:id="rId5"/>
    <p:sldId id="294" r:id="rId6"/>
    <p:sldId id="295" r:id="rId7"/>
    <p:sldId id="290" r:id="rId8"/>
    <p:sldId id="275" r:id="rId9"/>
    <p:sldId id="272" r:id="rId10"/>
    <p:sldId id="274" r:id="rId11"/>
    <p:sldId id="273" r:id="rId12"/>
    <p:sldId id="256" r:id="rId13"/>
    <p:sldId id="257" r:id="rId14"/>
    <p:sldId id="258" r:id="rId15"/>
    <p:sldId id="259" r:id="rId16"/>
    <p:sldId id="260" r:id="rId17"/>
    <p:sldId id="261" r:id="rId18"/>
    <p:sldId id="262" r:id="rId19"/>
    <p:sldId id="263" r:id="rId20"/>
    <p:sldId id="264" r:id="rId21"/>
    <p:sldId id="278" r:id="rId22"/>
    <p:sldId id="281" r:id="rId23"/>
    <p:sldId id="266" r:id="rId24"/>
    <p:sldId id="268" r:id="rId25"/>
    <p:sldId id="286" r:id="rId26"/>
    <p:sldId id="271" r:id="rId27"/>
    <p:sldId id="277" r:id="rId28"/>
    <p:sldId id="270" r:id="rId29"/>
    <p:sldId id="269" r:id="rId30"/>
    <p:sldId id="265" r:id="rId31"/>
    <p:sldId id="285" r:id="rId32"/>
    <p:sldId id="280" r:id="rId33"/>
    <p:sldId id="282" r:id="rId34"/>
    <p:sldId id="283" r:id="rId35"/>
    <p:sldId id="284" r:id="rId36"/>
    <p:sldId id="287" r:id="rId37"/>
    <p:sldId id="288" r:id="rId38"/>
    <p:sldId id="28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40"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C39DF-727A-4ED0-B6D5-AA4E1097DCBA}"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8A0EC-2B47-4483-B912-093B89BE0680}" type="slidenum">
              <a:rPr lang="en-US" smtClean="0"/>
              <a:t>‹#›</a:t>
            </a:fld>
            <a:endParaRPr lang="en-US"/>
          </a:p>
        </p:txBody>
      </p:sp>
    </p:spTree>
    <p:extLst>
      <p:ext uri="{BB962C8B-B14F-4D97-AF65-F5344CB8AC3E}">
        <p14:creationId xmlns:p14="http://schemas.microsoft.com/office/powerpoint/2010/main" val="40954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8A0EC-2B47-4483-B912-093B89BE0680}" type="slidenum">
              <a:rPr lang="en-US" smtClean="0"/>
              <a:t>11</a:t>
            </a:fld>
            <a:endParaRPr lang="en-US"/>
          </a:p>
        </p:txBody>
      </p:sp>
    </p:spTree>
    <p:extLst>
      <p:ext uri="{BB962C8B-B14F-4D97-AF65-F5344CB8AC3E}">
        <p14:creationId xmlns:p14="http://schemas.microsoft.com/office/powerpoint/2010/main" val="269021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40947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6795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127217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82259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4AE63-0CF7-46B2-A774-9211B512E34F}"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07217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4AE63-0CF7-46B2-A774-9211B512E34F}"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67097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4AE63-0CF7-46B2-A774-9211B512E34F}"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57651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4AE63-0CF7-46B2-A774-9211B512E34F}"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156457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4AE63-0CF7-46B2-A774-9211B512E34F}"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1470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4AE63-0CF7-46B2-A774-9211B512E34F}"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29365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4AE63-0CF7-46B2-A774-9211B512E34F}"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36805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A4AE63-0CF7-46B2-A774-9211B512E34F}" type="datetimeFigureOut">
              <a:rPr lang="en-US" smtClean="0"/>
              <a:pPr/>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F8E1C8-7D88-48E0-BF35-467E0C293035}" type="slidenum">
              <a:rPr lang="en-US" smtClean="0"/>
              <a:pPr/>
              <a:t>‹#›</a:t>
            </a:fld>
            <a:endParaRPr lang="en-US"/>
          </a:p>
        </p:txBody>
      </p:sp>
    </p:spTree>
    <p:extLst>
      <p:ext uri="{BB962C8B-B14F-4D97-AF65-F5344CB8AC3E}">
        <p14:creationId xmlns:p14="http://schemas.microsoft.com/office/powerpoint/2010/main" val="4214069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uastem.com/wp-content/uploads/2024/09/Developing-Big-Ideas-and-Essential-Questions.pdf" TargetMode="External"/><Relationship Id="rId2" Type="http://schemas.openxmlformats.org/officeDocument/2006/relationships/hyperlink" Target="http://www.uastem.com/wp-content/uploads/2021/01/Writing-a-STEM-Design-Brief-2021.doc" TargetMode="External"/><Relationship Id="rId1" Type="http://schemas.openxmlformats.org/officeDocument/2006/relationships/slideLayout" Target="../slideLayouts/slideLayout6.xml"/><Relationship Id="rId4" Type="http://schemas.openxmlformats.org/officeDocument/2006/relationships/hyperlink" Target="http://www.uastem.com/wp-content/uploads/2026/02/Lit-based-Curr.-Rough-Draft-Part-1.do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962400"/>
            <a:ext cx="10972800" cy="1143000"/>
          </a:xfrm>
        </p:spPr>
        <p:txBody>
          <a:bodyPr>
            <a:noAutofit/>
          </a:bodyPr>
          <a:lstStyle/>
          <a:p>
            <a:pPr algn="ctr"/>
            <a:r>
              <a:rPr lang="en-US" sz="6600" b="1" dirty="0"/>
              <a:t>Integrating Literacy </a:t>
            </a:r>
            <a:br>
              <a:rPr lang="en-US" sz="6600" b="1" dirty="0"/>
            </a:br>
            <a:r>
              <a:rPr lang="en-US" sz="6600" b="1" dirty="0"/>
              <a:t>and Engineering Instruction</a:t>
            </a:r>
            <a:br>
              <a:rPr lang="en-US" sz="6600" b="1" dirty="0"/>
            </a:br>
            <a:br>
              <a:rPr lang="en-US" sz="6600" b="1" dirty="0"/>
            </a:br>
            <a:br>
              <a:rPr lang="en-US" sz="6600" b="1" dirty="0"/>
            </a:br>
            <a:endParaRPr lang="en-US" sz="6600" b="1" dirty="0"/>
          </a:p>
        </p:txBody>
      </p:sp>
    </p:spTree>
    <p:extLst>
      <p:ext uri="{BB962C8B-B14F-4D97-AF65-F5344CB8AC3E}">
        <p14:creationId xmlns:p14="http://schemas.microsoft.com/office/powerpoint/2010/main" val="19164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9753600" cy="8525411"/>
          </a:xfrm>
          <a:prstGeom prst="rect">
            <a:avLst/>
          </a:prstGeom>
          <a:noFill/>
        </p:spPr>
        <p:txBody>
          <a:bodyPr wrap="square" rtlCol="0">
            <a:spAutoFit/>
          </a:bodyPr>
          <a:lstStyle/>
          <a:p>
            <a:r>
              <a:rPr lang="en-US" sz="2800" dirty="0"/>
              <a:t> </a:t>
            </a:r>
          </a:p>
          <a:p>
            <a:r>
              <a:rPr lang="en-US" sz="3200" b="1" dirty="0"/>
              <a:t>Curriculum Standards (cont.):</a:t>
            </a:r>
          </a:p>
          <a:p>
            <a:r>
              <a:rPr lang="en-US" sz="3200" b="1" dirty="0"/>
              <a:t>Math</a:t>
            </a:r>
          </a:p>
          <a:p>
            <a:r>
              <a:rPr lang="en-US" sz="2400" b="1" dirty="0"/>
              <a:t>Measurement and Data</a:t>
            </a:r>
          </a:p>
          <a:p>
            <a:endParaRPr lang="en-US" sz="2400" dirty="0"/>
          </a:p>
          <a:p>
            <a:r>
              <a:rPr lang="fr-FR" sz="2400" dirty="0"/>
              <a:t>AR.Math.Content.2.MD.A.1 - </a:t>
            </a:r>
            <a:r>
              <a:rPr lang="en-US" sz="2400" dirty="0"/>
              <a:t>Measure the length of an object by selecting and using appropriate tools such as rulers, yardsticks, meter sticks, and measuring tapes</a:t>
            </a:r>
          </a:p>
          <a:p>
            <a:endParaRPr lang="en-US" sz="2400" dirty="0"/>
          </a:p>
          <a:p>
            <a:r>
              <a:rPr lang="en-US" sz="2400" b="1" dirty="0"/>
              <a:t>Working with time and money</a:t>
            </a:r>
          </a:p>
          <a:p>
            <a:endParaRPr lang="en-US" sz="2400" dirty="0"/>
          </a:p>
          <a:p>
            <a:r>
              <a:rPr lang="fr-FR" sz="2400" dirty="0"/>
              <a:t>AR.Math.Content.2.MD.C.7 - </a:t>
            </a:r>
            <a:r>
              <a:rPr lang="en-US" sz="2400" dirty="0"/>
              <a:t>Tell and write time from analog and digital clocks to the nearest five minutes, using a.m. and p.m.</a:t>
            </a:r>
          </a:p>
          <a:p>
            <a:endParaRPr lang="en-US" sz="2400" b="1" dirty="0"/>
          </a:p>
          <a:p>
            <a:r>
              <a:rPr lang="pt-BR" sz="2400" dirty="0"/>
              <a:t>AR. Math.Content.2.MD.C.8 - </a:t>
            </a:r>
            <a:r>
              <a:rPr lang="en-US" sz="2400" dirty="0"/>
              <a:t>Solve word problems involving dollar bills, quarters, dimes, nickels, and pennies, using $ and ¢ symbols appropriately</a:t>
            </a:r>
            <a:endParaRPr lang="en-US" sz="2400" b="1" dirty="0"/>
          </a:p>
          <a:p>
            <a:r>
              <a:rPr lang="en-US" sz="2000" dirty="0"/>
              <a:t> </a:t>
            </a:r>
          </a:p>
          <a:p>
            <a:pPr marL="457200" indent="-457200"/>
            <a:endParaRPr lang="en-US" sz="2000" dirty="0"/>
          </a:p>
          <a:p>
            <a:endParaRPr lang="en-US" sz="2000" dirty="0"/>
          </a:p>
          <a:p>
            <a:r>
              <a:rPr lang="en-US" sz="2000" dirty="0"/>
              <a:t> </a:t>
            </a:r>
          </a:p>
          <a:p>
            <a:r>
              <a:rPr lang="en-US" sz="2000" dirty="0"/>
              <a:t> </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906001" y="4537633"/>
            <a:ext cx="2104204" cy="2167967"/>
          </a:xfrm>
          <a:prstGeom prst="rect">
            <a:avLst/>
          </a:prstGeom>
          <a:noFill/>
          <a:ln w="9525">
            <a:noFill/>
            <a:miter lim="800000"/>
            <a:headEnd/>
            <a:tailEnd/>
          </a:ln>
        </p:spPr>
      </p:pic>
    </p:spTree>
    <p:extLst>
      <p:ext uri="{BB962C8B-B14F-4D97-AF65-F5344CB8AC3E}">
        <p14:creationId xmlns:p14="http://schemas.microsoft.com/office/powerpoint/2010/main" val="82971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10820400" cy="8589018"/>
          </a:xfrm>
          <a:prstGeom prst="rect">
            <a:avLst/>
          </a:prstGeom>
          <a:noFill/>
        </p:spPr>
        <p:txBody>
          <a:bodyPr wrap="square" rtlCol="0">
            <a:spAutoFit/>
          </a:bodyPr>
          <a:lstStyle/>
          <a:p>
            <a:r>
              <a:rPr lang="en-US" sz="2800" dirty="0"/>
              <a:t> </a:t>
            </a:r>
          </a:p>
          <a:p>
            <a:r>
              <a:rPr lang="en-US" sz="3200" b="1" dirty="0"/>
              <a:t>Curriculum Standards (cont.):</a:t>
            </a:r>
          </a:p>
          <a:p>
            <a:endParaRPr lang="en-US" sz="3200" dirty="0"/>
          </a:p>
          <a:p>
            <a:r>
              <a:rPr lang="en-US" sz="3200" b="1" dirty="0"/>
              <a:t>English Language Arts</a:t>
            </a:r>
          </a:p>
          <a:p>
            <a:endParaRPr lang="en-US" sz="2200" b="1" dirty="0"/>
          </a:p>
          <a:p>
            <a:r>
              <a:rPr lang="en-US" sz="2200" b="1" dirty="0"/>
              <a:t>Oral Language</a:t>
            </a:r>
          </a:p>
          <a:p>
            <a:pPr marL="685800" marR="0" indent="-685800">
              <a:lnSpc>
                <a:spcPct val="110000"/>
              </a:lnSpc>
              <a:spcBef>
                <a:spcPts val="0"/>
              </a:spcBef>
              <a:spcAft>
                <a:spcPts val="240"/>
              </a:spcAft>
            </a:pPr>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2.CC.1.OL:</a:t>
            </a:r>
            <a:r>
              <a:rPr lang="en-US" sz="2200" b="1" dirty="0">
                <a:solidFill>
                  <a:srgbClr val="000000"/>
                </a:solidFill>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Participate in collaborative conversations following class </a:t>
            </a:r>
          </a:p>
          <a:p>
            <a:pPr marL="685800" marR="0" indent="-685800">
              <a:lnSpc>
                <a:spcPct val="110000"/>
              </a:lnSpc>
              <a:spcBef>
                <a:spcPts val="0"/>
              </a:spcBef>
              <a:spcAft>
                <a:spcPts val="240"/>
              </a:spcAft>
            </a:pP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created discussion guidelines to expand upon conversations.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685800" marR="0" indent="-685800">
              <a:lnSpc>
                <a:spcPct val="110000"/>
              </a:lnSpc>
              <a:spcBef>
                <a:spcPts val="0"/>
              </a:spcBef>
              <a:spcAft>
                <a:spcPts val="0"/>
              </a:spcAft>
            </a:pPr>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2.CC.2.OL:</a:t>
            </a:r>
            <a:r>
              <a:rPr lang="en-US" sz="2200" b="1" dirty="0">
                <a:solidFill>
                  <a:srgbClr val="2F5496"/>
                </a:solidFill>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effectLst/>
                <a:latin typeface="Calibri" panose="020F0502020204030204" pitchFamily="34" charset="0"/>
                <a:ea typeface="Arial" panose="020B0604020202020204" pitchFamily="34" charset="0"/>
                <a:cs typeface="Calibri" panose="020F0502020204030204" pitchFamily="34" charset="0"/>
              </a:rPr>
              <a:t>Ask and answer questions about what a speaker says to </a:t>
            </a:r>
          </a:p>
          <a:p>
            <a:pPr marL="685800" marR="0" indent="-685800">
              <a:lnSpc>
                <a:spcPct val="110000"/>
              </a:lnSpc>
              <a:spcBef>
                <a:spcPts val="0"/>
              </a:spcBef>
              <a:spcAft>
                <a:spcPts val="0"/>
              </a:spcAft>
            </a:pPr>
            <a:r>
              <a:rPr lang="en-US" sz="2200" dirty="0">
                <a:effectLst/>
                <a:latin typeface="Calibri" panose="020F0502020204030204" pitchFamily="34" charset="0"/>
                <a:ea typeface="Arial" panose="020B0604020202020204" pitchFamily="34" charset="0"/>
                <a:cs typeface="Calibri" panose="020F0502020204030204" pitchFamily="34" charset="0"/>
              </a:rPr>
              <a:t>gather additional information and clarify understanding.</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sz="2200" b="1" dirty="0"/>
          </a:p>
          <a:p>
            <a:r>
              <a:rPr lang="en-US" sz="2200" b="1" dirty="0"/>
              <a:t>Presentation</a:t>
            </a:r>
          </a:p>
          <a:p>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2.CC.5.P:</a:t>
            </a:r>
            <a:r>
              <a:rPr lang="en-US" sz="2200"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Speak audibly in collaborative communication and presentations.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sz="2200" dirty="0"/>
          </a:p>
          <a:p>
            <a:r>
              <a:rPr lang="en-US" sz="2200" b="1" dirty="0"/>
              <a:t>Writing</a:t>
            </a:r>
          </a:p>
          <a:p>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2.W.4.P:</a:t>
            </a:r>
            <a:r>
              <a:rPr lang="en-US" sz="2200" b="1" dirty="0">
                <a:solidFill>
                  <a:srgbClr val="000000"/>
                </a:solidFill>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Produce clear and coherent writing, using precise language, relevant details and descriptions, and grade-appropriate conventions.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r>
              <a:rPr lang="en-US" sz="2200" dirty="0"/>
              <a:t> </a:t>
            </a:r>
          </a:p>
          <a:p>
            <a:pPr marL="457200" indent="-457200"/>
            <a:endParaRPr lang="en-US" sz="2200" dirty="0"/>
          </a:p>
          <a:p>
            <a:endParaRPr lang="en-US" sz="2200" dirty="0"/>
          </a:p>
          <a:p>
            <a:r>
              <a:rPr lang="en-US" sz="2200" dirty="0"/>
              <a:t> </a:t>
            </a:r>
          </a:p>
          <a:p>
            <a:r>
              <a:rPr lang="en-US" sz="2200" dirty="0"/>
              <a:t> </a:t>
            </a:r>
          </a:p>
          <a:p>
            <a:endParaRPr lang="en-US" sz="2000" dirty="0"/>
          </a:p>
        </p:txBody>
      </p:sp>
      <p:pic>
        <p:nvPicPr>
          <p:cNvPr id="1026" name="Picture 2" descr="Little Critter | Critter Wiki | Fandom">
            <a:extLst>
              <a:ext uri="{FF2B5EF4-FFF2-40B4-BE49-F238E27FC236}">
                <a16:creationId xmlns:a16="http://schemas.microsoft.com/office/drawing/2014/main" id="{384B7D7B-5E96-6F27-52F9-E0CCD50C3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466" y="914400"/>
            <a:ext cx="31718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80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jpg"/>
          <p:cNvPicPr>
            <a:picLocks noChangeAspect="1"/>
          </p:cNvPicPr>
          <p:nvPr/>
        </p:nvPicPr>
        <p:blipFill>
          <a:blip r:embed="rId2" cstate="email"/>
          <a:stretch>
            <a:fillRect/>
          </a:stretch>
        </p:blipFill>
        <p:spPr>
          <a:xfrm>
            <a:off x="2810256" y="128016"/>
            <a:ext cx="6571488" cy="66019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email"/>
          <a:stretch>
            <a:fillRect/>
          </a:stretch>
        </p:blipFill>
        <p:spPr>
          <a:xfrm>
            <a:off x="3005328" y="188976"/>
            <a:ext cx="6181344" cy="64800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2" cstate="email"/>
          <a:stretch>
            <a:fillRect/>
          </a:stretch>
        </p:blipFill>
        <p:spPr>
          <a:xfrm>
            <a:off x="2907792" y="262128"/>
            <a:ext cx="6376416" cy="63337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2" cstate="email"/>
          <a:stretch>
            <a:fillRect/>
          </a:stretch>
        </p:blipFill>
        <p:spPr>
          <a:xfrm>
            <a:off x="2938272" y="158496"/>
            <a:ext cx="6315456" cy="65410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2" cstate="email"/>
          <a:stretch>
            <a:fillRect/>
          </a:stretch>
        </p:blipFill>
        <p:spPr>
          <a:xfrm>
            <a:off x="2919984" y="237744"/>
            <a:ext cx="6352032" cy="63825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jpg"/>
          <p:cNvPicPr>
            <a:picLocks noChangeAspect="1"/>
          </p:cNvPicPr>
          <p:nvPr/>
        </p:nvPicPr>
        <p:blipFill>
          <a:blip r:embed="rId2" cstate="email"/>
          <a:stretch>
            <a:fillRect/>
          </a:stretch>
        </p:blipFill>
        <p:spPr>
          <a:xfrm>
            <a:off x="3054096" y="195072"/>
            <a:ext cx="6083808" cy="64678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2" cstate="email"/>
          <a:stretch>
            <a:fillRect/>
          </a:stretch>
        </p:blipFill>
        <p:spPr>
          <a:xfrm>
            <a:off x="2993136" y="249936"/>
            <a:ext cx="6205728" cy="63581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jpg"/>
          <p:cNvPicPr>
            <a:picLocks noChangeAspect="1"/>
          </p:cNvPicPr>
          <p:nvPr/>
        </p:nvPicPr>
        <p:blipFill>
          <a:blip r:embed="rId2" cstate="email"/>
          <a:stretch>
            <a:fillRect/>
          </a:stretch>
        </p:blipFill>
        <p:spPr>
          <a:xfrm>
            <a:off x="2849880" y="64008"/>
            <a:ext cx="6492240" cy="67299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41D527-BDDA-97AE-D233-93793B49B684}"/>
              </a:ext>
            </a:extLst>
          </p:cNvPr>
          <p:cNvPicPr>
            <a:picLocks noChangeAspect="1"/>
          </p:cNvPicPr>
          <p:nvPr/>
        </p:nvPicPr>
        <p:blipFill>
          <a:blip r:embed="rId2"/>
          <a:stretch>
            <a:fillRect/>
          </a:stretch>
        </p:blipFill>
        <p:spPr>
          <a:xfrm>
            <a:off x="2388521" y="1709806"/>
            <a:ext cx="7414958" cy="3438388"/>
          </a:xfrm>
          <a:prstGeom prst="rect">
            <a:avLst/>
          </a:prstGeom>
        </p:spPr>
      </p:pic>
    </p:spTree>
    <p:extLst>
      <p:ext uri="{BB962C8B-B14F-4D97-AF65-F5344CB8AC3E}">
        <p14:creationId xmlns:p14="http://schemas.microsoft.com/office/powerpoint/2010/main" val="1046313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2" cstate="email"/>
          <a:stretch>
            <a:fillRect/>
          </a:stretch>
        </p:blipFill>
        <p:spPr>
          <a:xfrm>
            <a:off x="2950464" y="219456"/>
            <a:ext cx="6291072" cy="64190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srcRect/>
          <a:stretch>
            <a:fillRect/>
          </a:stretch>
        </p:blipFill>
        <p:spPr bwMode="auto">
          <a:xfrm>
            <a:off x="3124201" y="1600200"/>
            <a:ext cx="5654951" cy="4038600"/>
          </a:xfrm>
          <a:prstGeom prst="rect">
            <a:avLst/>
          </a:prstGeom>
          <a:noFill/>
          <a:ln w="9525" algn="in">
            <a:noFill/>
            <a:miter lim="800000"/>
            <a:headEnd/>
            <a:tailEnd/>
          </a:ln>
          <a:effectLst/>
        </p:spPr>
      </p:pic>
      <p:sp>
        <p:nvSpPr>
          <p:cNvPr id="3" name="Rectangle 2"/>
          <p:cNvSpPr/>
          <p:nvPr/>
        </p:nvSpPr>
        <p:spPr>
          <a:xfrm>
            <a:off x="3276600" y="457201"/>
            <a:ext cx="6096000" cy="646331"/>
          </a:xfrm>
          <a:prstGeom prst="rect">
            <a:avLst/>
          </a:prstGeom>
        </p:spPr>
        <p:txBody>
          <a:bodyPr wrap="square">
            <a:spAutoFit/>
          </a:bodyPr>
          <a:lstStyle/>
          <a:p>
            <a:r>
              <a:rPr lang="en-US" sz="3600" b="1" dirty="0">
                <a:solidFill>
                  <a:schemeClr val="accent1"/>
                </a:solidFill>
              </a:rPr>
              <a:t>What is the problem here?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11430000" cy="7725192"/>
          </a:xfrm>
          <a:prstGeom prst="rect">
            <a:avLst/>
          </a:prstGeom>
          <a:noFill/>
        </p:spPr>
        <p:txBody>
          <a:bodyPr wrap="square" rtlCol="0">
            <a:spAutoFit/>
          </a:bodyPr>
          <a:lstStyle/>
          <a:p>
            <a:r>
              <a:rPr lang="en-US" sz="2800" b="1" dirty="0"/>
              <a:t>Main Ideas from the Standards</a:t>
            </a:r>
          </a:p>
          <a:p>
            <a:endParaRPr lang="en-US" sz="2800" b="1" dirty="0"/>
          </a:p>
          <a:p>
            <a:pPr marL="342900" indent="-342900">
              <a:buFont typeface="Arial" panose="020B0604020202020204" pitchFamily="34" charset="0"/>
              <a:buChar char="•"/>
            </a:pPr>
            <a:r>
              <a:rPr lang="en-US" sz="2400" b="1" dirty="0"/>
              <a:t>Materials</a:t>
            </a:r>
            <a:r>
              <a:rPr lang="en-US" sz="2400" dirty="0"/>
              <a:t> – structure and properties</a:t>
            </a:r>
          </a:p>
          <a:p>
            <a:pPr lvl="2"/>
            <a:r>
              <a:rPr lang="en-US" sz="2400" dirty="0"/>
              <a:t>Describing – understanding intended purpose - strength, flexibility, hardness, texture, and absorbency</a:t>
            </a:r>
          </a:p>
          <a:p>
            <a:pPr lvl="2"/>
            <a:r>
              <a:rPr lang="en-US" sz="2400" dirty="0"/>
              <a:t>*heating and cooling (maybe?)</a:t>
            </a:r>
          </a:p>
          <a:p>
            <a:pPr marL="342900" indent="-342900">
              <a:buFont typeface="Arial" panose="020B0604020202020204" pitchFamily="34" charset="0"/>
              <a:buChar char="•"/>
            </a:pPr>
            <a:r>
              <a:rPr lang="en-US" sz="2400" b="1" dirty="0"/>
              <a:t>Measuring</a:t>
            </a:r>
          </a:p>
          <a:p>
            <a:pPr marL="342900" indent="-342900">
              <a:buFont typeface="Arial" panose="020B0604020202020204" pitchFamily="34" charset="0"/>
              <a:buChar char="•"/>
            </a:pPr>
            <a:r>
              <a:rPr lang="en-US" sz="2400" b="1" dirty="0"/>
              <a:t>Counting </a:t>
            </a:r>
          </a:p>
          <a:p>
            <a:pPr lvl="1"/>
            <a:r>
              <a:rPr lang="en-US" sz="2400" dirty="0"/>
              <a:t>	Creating a simple budget </a:t>
            </a:r>
          </a:p>
          <a:p>
            <a:pPr lvl="1"/>
            <a:r>
              <a:rPr lang="en-US" sz="2400" dirty="0"/>
              <a:t>	Using credits or money </a:t>
            </a:r>
          </a:p>
          <a:p>
            <a:pPr marL="342900" indent="-342900">
              <a:buFont typeface="Arial" panose="020B0604020202020204" pitchFamily="34" charset="0"/>
              <a:buChar char="•"/>
            </a:pPr>
            <a:r>
              <a:rPr lang="en-US" sz="2400" b="1" dirty="0"/>
              <a:t>Working as a team</a:t>
            </a:r>
          </a:p>
          <a:p>
            <a:pPr marL="342900" indent="-342900">
              <a:buFont typeface="Arial" panose="020B0604020202020204" pitchFamily="34" charset="0"/>
              <a:buChar char="•"/>
            </a:pPr>
            <a:r>
              <a:rPr lang="en-US" sz="2400" b="1" dirty="0"/>
              <a:t>Designing and making your thinking visible to others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What experiences could I create for students to ‘master’ or practice these ideas from the standards?</a:t>
            </a:r>
          </a:p>
          <a:p>
            <a:r>
              <a:rPr lang="en-US" sz="2400" dirty="0"/>
              <a:t> </a:t>
            </a:r>
          </a:p>
          <a:p>
            <a:endParaRPr lang="en-US" sz="2800" b="1" dirty="0"/>
          </a:p>
          <a:p>
            <a:r>
              <a:rPr lang="en-US" sz="4000" dirty="0"/>
              <a:t> </a:t>
            </a:r>
          </a:p>
          <a:p>
            <a:r>
              <a:rPr lang="en-US" dirty="0"/>
              <a:t> </a:t>
            </a:r>
          </a:p>
          <a:p>
            <a:endParaRPr lang="en-US" dirty="0"/>
          </a:p>
        </p:txBody>
      </p:sp>
      <p:pic>
        <p:nvPicPr>
          <p:cNvPr id="3074" name="Picture 2" descr="Little Critter Library">
            <a:extLst>
              <a:ext uri="{FF2B5EF4-FFF2-40B4-BE49-F238E27FC236}">
                <a16:creationId xmlns:a16="http://schemas.microsoft.com/office/drawing/2014/main" id="{FD695999-9609-9017-54DB-4736B3A3F3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25" r="20625"/>
          <a:stretch/>
        </p:blipFill>
        <p:spPr bwMode="auto">
          <a:xfrm>
            <a:off x="8610600" y="1940814"/>
            <a:ext cx="2929127" cy="297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9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1465958"/>
            <a:ext cx="8077200" cy="6001643"/>
          </a:xfrm>
          <a:prstGeom prst="rect">
            <a:avLst/>
          </a:prstGeom>
          <a:noFill/>
        </p:spPr>
        <p:txBody>
          <a:bodyPr wrap="square" rtlCol="0">
            <a:spAutoFit/>
          </a:bodyPr>
          <a:lstStyle/>
          <a:p>
            <a:r>
              <a:rPr lang="en-US" sz="2800" b="1" dirty="0"/>
              <a:t>Scenario</a:t>
            </a:r>
          </a:p>
          <a:p>
            <a:endParaRPr lang="en-US" sz="2800" b="1" dirty="0"/>
          </a:p>
          <a:p>
            <a:r>
              <a:rPr lang="en-US" sz="2800" dirty="0"/>
              <a:t>Little Critter and his grandmother </a:t>
            </a:r>
          </a:p>
          <a:p>
            <a:r>
              <a:rPr lang="en-US" sz="2800" dirty="0"/>
              <a:t>go to the beach. (Book: </a:t>
            </a:r>
            <a:r>
              <a:rPr lang="en-US" sz="2800" i="1" dirty="0"/>
              <a:t>Just Grandma </a:t>
            </a:r>
          </a:p>
          <a:p>
            <a:r>
              <a:rPr lang="en-US" sz="2800" i="1" dirty="0"/>
              <a:t>and Me</a:t>
            </a:r>
            <a:r>
              <a:rPr lang="en-US" sz="2800" dirty="0"/>
              <a:t> by Mercer Mayer) While at the beach, Little Critter and Grandma get hungry. Little Critter goes to get lunch but drops the hotdogs and buns in the beach sand on his way back to the beach blanket where his Grandma is sitting.</a:t>
            </a:r>
          </a:p>
          <a:p>
            <a:r>
              <a:rPr lang="en-US" sz="2800" dirty="0"/>
              <a:t> </a:t>
            </a:r>
          </a:p>
          <a:p>
            <a:endParaRPr lang="en-US" sz="2800" b="1" dirty="0"/>
          </a:p>
          <a:p>
            <a:r>
              <a:rPr lang="en-US" sz="4000" dirty="0"/>
              <a:t> </a:t>
            </a:r>
          </a:p>
          <a:p>
            <a:r>
              <a:rPr lang="en-US" dirty="0"/>
              <a:t> </a:t>
            </a:r>
          </a:p>
          <a:p>
            <a:endParaRPr lang="en-US" dirty="0"/>
          </a:p>
        </p:txBody>
      </p:sp>
      <p:sp>
        <p:nvSpPr>
          <p:cNvPr id="3" name="TextBox 2"/>
          <p:cNvSpPr txBox="1"/>
          <p:nvPr/>
        </p:nvSpPr>
        <p:spPr>
          <a:xfrm>
            <a:off x="1828800" y="228600"/>
            <a:ext cx="6324600" cy="1569660"/>
          </a:xfrm>
          <a:prstGeom prst="rect">
            <a:avLst/>
          </a:prstGeom>
          <a:noFill/>
        </p:spPr>
        <p:txBody>
          <a:bodyPr wrap="square" rtlCol="0">
            <a:spAutoFit/>
          </a:bodyPr>
          <a:lstStyle/>
          <a:p>
            <a:r>
              <a:rPr lang="en-US" sz="4000" b="1" dirty="0">
                <a:solidFill>
                  <a:schemeClr val="accent1"/>
                </a:solidFill>
              </a:rPr>
              <a:t>The Hot Dog Carrier</a:t>
            </a:r>
          </a:p>
          <a:p>
            <a:r>
              <a:rPr lang="en-US" sz="2000" b="1" dirty="0">
                <a:solidFill>
                  <a:schemeClr val="accent1"/>
                </a:solidFill>
              </a:rPr>
              <a:t>2nd Grade</a:t>
            </a:r>
          </a:p>
          <a:p>
            <a:r>
              <a:rPr lang="en-US" dirty="0"/>
              <a:t> </a:t>
            </a:r>
          </a:p>
          <a:p>
            <a:endParaRPr lang="en-US" dirty="0"/>
          </a:p>
        </p:txBody>
      </p:sp>
      <p:pic>
        <p:nvPicPr>
          <p:cNvPr id="1026" name="Picture 2"/>
          <p:cNvPicPr preferRelativeResize="0">
            <a:picLocks noChangeArrowheads="1"/>
          </p:cNvPicPr>
          <p:nvPr/>
        </p:nvPicPr>
        <p:blipFill>
          <a:blip r:embed="rId2" cstate="email"/>
          <a:srcRect/>
          <a:stretch>
            <a:fillRect/>
          </a:stretch>
        </p:blipFill>
        <p:spPr bwMode="auto">
          <a:xfrm>
            <a:off x="6693550" y="5257800"/>
            <a:ext cx="2190784" cy="1219200"/>
          </a:xfrm>
          <a:prstGeom prst="rect">
            <a:avLst/>
          </a:prstGeom>
          <a:noFill/>
          <a:ln w="9525" algn="in">
            <a:noFill/>
            <a:miter lim="800000"/>
            <a:headEnd/>
            <a:tailEnd/>
          </a:ln>
          <a:effectLst/>
        </p:spPr>
      </p:pic>
      <p:pic>
        <p:nvPicPr>
          <p:cNvPr id="7" name="Picture 6" descr="Cover.jpg"/>
          <p:cNvPicPr>
            <a:picLocks noChangeAspect="1"/>
          </p:cNvPicPr>
          <p:nvPr/>
        </p:nvPicPr>
        <p:blipFill>
          <a:blip r:embed="rId3" cstate="email"/>
          <a:stretch>
            <a:fillRect/>
          </a:stretch>
        </p:blipFill>
        <p:spPr>
          <a:xfrm>
            <a:off x="7772401" y="609600"/>
            <a:ext cx="2223869" cy="22341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04800"/>
            <a:ext cx="6400800" cy="7294305"/>
          </a:xfrm>
          <a:prstGeom prst="rect">
            <a:avLst/>
          </a:prstGeom>
          <a:noFill/>
        </p:spPr>
        <p:txBody>
          <a:bodyPr wrap="square" rtlCol="0">
            <a:spAutoFit/>
          </a:bodyPr>
          <a:lstStyle/>
          <a:p>
            <a:r>
              <a:rPr lang="en-US" sz="2800" b="1" dirty="0"/>
              <a:t>Challenge</a:t>
            </a:r>
          </a:p>
          <a:p>
            <a:endParaRPr lang="en-US" sz="2800" b="1" dirty="0"/>
          </a:p>
          <a:p>
            <a:r>
              <a:rPr lang="en-US" sz="2800" dirty="0"/>
              <a:t>Little Critter and Grandma don’t</a:t>
            </a:r>
          </a:p>
          <a:p>
            <a:r>
              <a:rPr lang="en-US" sz="2800" dirty="0"/>
              <a:t>want to eat gritty sand covered hotdogs. How could you design and build a hotdog carrier that will keep the hot dogs and buns warm and sand free when Little Critter carries them to the beach blanket. Little critter is small so the carrier should be as small and light weight as possible.  You have a budget of $2.00 to create your carrier.</a:t>
            </a:r>
          </a:p>
          <a:p>
            <a:r>
              <a:rPr lang="en-US" sz="2800" dirty="0"/>
              <a:t> </a:t>
            </a:r>
          </a:p>
          <a:p>
            <a:endParaRPr lang="en-US" sz="2800" b="1" dirty="0"/>
          </a:p>
          <a:p>
            <a:r>
              <a:rPr lang="en-US" sz="4000" dirty="0"/>
              <a:t> </a:t>
            </a:r>
          </a:p>
          <a:p>
            <a:r>
              <a:rPr lang="en-US" dirty="0"/>
              <a:t> </a:t>
            </a:r>
          </a:p>
          <a:p>
            <a:endParaRPr lang="en-US" dirty="0"/>
          </a:p>
        </p:txBody>
      </p:sp>
      <p:pic>
        <p:nvPicPr>
          <p:cNvPr id="6" name="Picture 5" descr="1.jpg"/>
          <p:cNvPicPr>
            <a:picLocks noChangeAspect="1"/>
          </p:cNvPicPr>
          <p:nvPr/>
        </p:nvPicPr>
        <p:blipFill>
          <a:blip r:embed="rId2" cstate="email"/>
          <a:stretch>
            <a:fillRect/>
          </a:stretch>
        </p:blipFill>
        <p:spPr>
          <a:xfrm>
            <a:off x="7467600" y="1447800"/>
            <a:ext cx="4267200" cy="34733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2" cstate="email"/>
          <a:stretch>
            <a:fillRect/>
          </a:stretch>
        </p:blipFill>
        <p:spPr>
          <a:xfrm>
            <a:off x="8686800" y="228600"/>
            <a:ext cx="3276600" cy="2666999"/>
          </a:xfrm>
          <a:prstGeom prst="rect">
            <a:avLst/>
          </a:prstGeom>
        </p:spPr>
      </p:pic>
      <p:sp>
        <p:nvSpPr>
          <p:cNvPr id="2" name="TextBox 1">
            <a:extLst>
              <a:ext uri="{FF2B5EF4-FFF2-40B4-BE49-F238E27FC236}">
                <a16:creationId xmlns:a16="http://schemas.microsoft.com/office/drawing/2014/main" id="{873071CA-E00C-FFDE-FA37-F62F946944C2}"/>
              </a:ext>
            </a:extLst>
          </p:cNvPr>
          <p:cNvSpPr txBox="1"/>
          <p:nvPr/>
        </p:nvSpPr>
        <p:spPr>
          <a:xfrm>
            <a:off x="457200" y="381000"/>
            <a:ext cx="8610600" cy="8100616"/>
          </a:xfrm>
          <a:prstGeom prst="rect">
            <a:avLst/>
          </a:prstGeom>
          <a:noFill/>
        </p:spPr>
        <p:txBody>
          <a:bodyPr wrap="square" rtlCol="0">
            <a:spAutoFit/>
          </a:bodyPr>
          <a:lstStyle/>
          <a:p>
            <a:r>
              <a:rPr lang="en-US" sz="3200" b="1" dirty="0"/>
              <a:t>Big Ideas</a:t>
            </a:r>
          </a:p>
          <a:p>
            <a:pPr marL="342900" indent="-342900">
              <a:buFont typeface="Arial" panose="020B0604020202020204" pitchFamily="34" charset="0"/>
              <a:buChar char="•"/>
            </a:pPr>
            <a:r>
              <a:rPr lang="en-US" sz="2400" kern="0" dirty="0">
                <a:ea typeface="Times New Roman" panose="02020603050405020304" pitchFamily="18" charset="0"/>
                <a:cs typeface="Times New Roman" panose="02020603050405020304" pitchFamily="18" charset="0"/>
              </a:rPr>
              <a:t>Materials have distinct properties</a:t>
            </a:r>
          </a:p>
          <a:p>
            <a:pPr marL="342900" indent="-342900">
              <a:buFont typeface="Arial" panose="020B0604020202020204" pitchFamily="34" charset="0"/>
              <a:buChar char="•"/>
            </a:pPr>
            <a:r>
              <a:rPr lang="en-US" sz="2400" kern="0" dirty="0">
                <a:ea typeface="Times New Roman" panose="02020603050405020304" pitchFamily="18" charset="0"/>
                <a:cs typeface="Times New Roman" panose="02020603050405020304" pitchFamily="18" charset="0"/>
              </a:rPr>
              <a:t>The properties of materials influence how we use them in everyday life.</a:t>
            </a:r>
          </a:p>
          <a:p>
            <a:pPr marL="342900" indent="-342900">
              <a:buFont typeface="Arial" panose="020B0604020202020204" pitchFamily="34" charset="0"/>
              <a:buChar char="•"/>
            </a:pPr>
            <a:r>
              <a:rPr lang="en-US" sz="2400" dirty="0"/>
              <a:t>A budget helps us keep track of how much money we can spend.</a:t>
            </a:r>
          </a:p>
          <a:p>
            <a:endParaRPr lang="en-US" sz="3200" b="1" dirty="0"/>
          </a:p>
          <a:p>
            <a:r>
              <a:rPr lang="en-US" sz="3200" b="1" dirty="0"/>
              <a:t>Essential Questions</a:t>
            </a:r>
          </a:p>
          <a:p>
            <a:pPr marL="342900" indent="-342900">
              <a:lnSpc>
                <a:spcPct val="107000"/>
              </a:lnSpc>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How do the properties of a material help determine what we use it for?</a:t>
            </a:r>
            <a:endParaRPr lang="en-US" sz="2400" dirty="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What tools and methods can we use to observe and describe materials accurately?</a:t>
            </a:r>
          </a:p>
          <a:p>
            <a:pPr marL="342900" indent="-342900">
              <a:lnSpc>
                <a:spcPct val="107000"/>
              </a:lnSpc>
              <a:spcAft>
                <a:spcPts val="800"/>
              </a:spcAft>
              <a:buSzPts val="1000"/>
              <a:buFont typeface="Symbol" panose="05050102010706020507" pitchFamily="18" charset="2"/>
              <a:buChar char=""/>
              <a:tabLst>
                <a:tab pos="457200" algn="l"/>
              </a:tabLst>
            </a:pPr>
            <a:r>
              <a:rPr lang="en-US" sz="2400" dirty="0">
                <a:ea typeface="Aptos" panose="020B0004020202020204" pitchFamily="34" charset="0"/>
                <a:cs typeface="Times New Roman" panose="02020603050405020304" pitchFamily="18" charset="0"/>
              </a:rPr>
              <a:t>Why is it important to keep a budget?</a:t>
            </a:r>
          </a:p>
          <a:p>
            <a:endParaRPr lang="en-US" sz="2800" b="1" dirty="0"/>
          </a:p>
          <a:p>
            <a:r>
              <a:rPr lang="en-US" sz="2400" dirty="0"/>
              <a:t> </a:t>
            </a:r>
          </a:p>
          <a:p>
            <a:endParaRPr lang="en-US" sz="2800" b="1" dirty="0"/>
          </a:p>
          <a:p>
            <a:r>
              <a:rPr lang="en-US" sz="4000" dirty="0"/>
              <a:t> </a:t>
            </a:r>
          </a:p>
          <a:p>
            <a:r>
              <a:rPr lang="en-US" dirty="0"/>
              <a:t> </a:t>
            </a:r>
          </a:p>
          <a:p>
            <a:endParaRPr lang="en-US" dirty="0"/>
          </a:p>
        </p:txBody>
      </p:sp>
    </p:spTree>
    <p:extLst>
      <p:ext uri="{BB962C8B-B14F-4D97-AF65-F5344CB8AC3E}">
        <p14:creationId xmlns:p14="http://schemas.microsoft.com/office/powerpoint/2010/main" val="408442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396" y="457200"/>
            <a:ext cx="9658203" cy="6309420"/>
          </a:xfrm>
          <a:prstGeom prst="rect">
            <a:avLst/>
          </a:prstGeom>
          <a:noFill/>
        </p:spPr>
        <p:txBody>
          <a:bodyPr wrap="square" rtlCol="0">
            <a:spAutoFit/>
          </a:bodyPr>
          <a:lstStyle/>
          <a:p>
            <a:r>
              <a:rPr lang="en-US" sz="3200" b="1" dirty="0"/>
              <a:t>Evaluation:</a:t>
            </a:r>
          </a:p>
          <a:p>
            <a:endParaRPr lang="en-US" sz="2800" dirty="0"/>
          </a:p>
          <a:p>
            <a:pPr marL="457200" indent="-457200">
              <a:buFont typeface="+mj-lt"/>
              <a:buAutoNum type="arabicPeriod"/>
            </a:pPr>
            <a:r>
              <a:rPr lang="en-US" sz="2800" dirty="0"/>
              <a:t>Test your hot dog carrier and refine your design.</a:t>
            </a:r>
          </a:p>
          <a:p>
            <a:pPr marL="457200" indent="-457200">
              <a:buFont typeface="+mj-lt"/>
              <a:buAutoNum type="arabicPeriod"/>
            </a:pPr>
            <a:endParaRPr lang="en-US" sz="2800" dirty="0"/>
          </a:p>
          <a:p>
            <a:pPr marL="457200" indent="-457200">
              <a:buFont typeface="+mj-lt"/>
              <a:buAutoNum type="arabicPeriod"/>
            </a:pPr>
            <a:r>
              <a:rPr lang="en-US" sz="2800" dirty="0"/>
              <a:t>Evaluate and record your solution in your Design Journal.</a:t>
            </a:r>
          </a:p>
          <a:p>
            <a:pPr lvl="2"/>
            <a:r>
              <a:rPr lang="en-US" sz="2800" dirty="0"/>
              <a:t>-understanding of properties of materials</a:t>
            </a:r>
          </a:p>
          <a:p>
            <a:pPr lvl="2"/>
            <a:r>
              <a:rPr lang="en-US" sz="2800" dirty="0"/>
              <a:t>-measuring/counting</a:t>
            </a:r>
          </a:p>
          <a:p>
            <a:pPr lvl="2"/>
            <a:r>
              <a:rPr lang="en-US" sz="2800" dirty="0"/>
              <a:t>-working as a team</a:t>
            </a:r>
          </a:p>
          <a:p>
            <a:pPr lvl="2"/>
            <a:endParaRPr lang="en-US" sz="2800" dirty="0"/>
          </a:p>
          <a:p>
            <a:pPr marL="457200" indent="-457200">
              <a:buFont typeface="+mj-lt"/>
              <a:buAutoNum type="arabicPeriod"/>
            </a:pPr>
            <a:r>
              <a:rPr lang="en-US" sz="2800" dirty="0"/>
              <a:t>Present and demonstrate your solution to the class.</a:t>
            </a:r>
          </a:p>
          <a:p>
            <a:r>
              <a:rPr lang="en-US" sz="2000" dirty="0"/>
              <a:t> </a:t>
            </a:r>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6626" name="Picture 2"/>
          <p:cNvPicPr>
            <a:picLocks noChangeAspect="1" noChangeArrowheads="1"/>
          </p:cNvPicPr>
          <p:nvPr/>
        </p:nvPicPr>
        <p:blipFill>
          <a:blip r:embed="rId2" cstate="email"/>
          <a:srcRect/>
          <a:stretch>
            <a:fillRect/>
          </a:stretch>
        </p:blipFill>
        <p:spPr bwMode="auto">
          <a:xfrm>
            <a:off x="9906000" y="3954624"/>
            <a:ext cx="1801774" cy="2438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228601"/>
            <a:ext cx="8382000" cy="6370975"/>
          </a:xfrm>
          <a:prstGeom prst="rect">
            <a:avLst/>
          </a:prstGeom>
          <a:noFill/>
        </p:spPr>
        <p:txBody>
          <a:bodyPr wrap="square" rtlCol="0">
            <a:spAutoFit/>
          </a:bodyPr>
          <a:lstStyle/>
          <a:p>
            <a:r>
              <a:rPr lang="en-US" sz="3200" b="1" dirty="0"/>
              <a:t>Assessment Rubric  </a:t>
            </a:r>
          </a:p>
          <a:p>
            <a:endParaRPr lang="en-US" sz="3200" b="1" i="1" dirty="0"/>
          </a:p>
          <a:p>
            <a:r>
              <a:rPr lang="en-US" sz="1600" b="1" i="1" dirty="0"/>
              <a:t>Rating:  </a:t>
            </a:r>
            <a:r>
              <a:rPr lang="en-US" sz="1600" dirty="0"/>
              <a:t>5 = Excellent/1 = Needs Improvement</a:t>
            </a:r>
          </a:p>
          <a:p>
            <a:r>
              <a:rPr lang="en-US" sz="1400" dirty="0"/>
              <a:t>		</a:t>
            </a:r>
          </a:p>
          <a:p>
            <a:r>
              <a:rPr lang="en-US" sz="1600" b="1" i="1" dirty="0"/>
              <a:t>Design Journal</a:t>
            </a:r>
            <a:endParaRPr lang="en-US" sz="1600" dirty="0"/>
          </a:p>
          <a:p>
            <a:endParaRPr lang="en-US" sz="1400" dirty="0"/>
          </a:p>
          <a:p>
            <a:r>
              <a:rPr lang="en-US" sz="1400" dirty="0"/>
              <a:t>A. Design sketch			                          5   4   3   2   1 			</a:t>
            </a:r>
          </a:p>
          <a:p>
            <a:r>
              <a:rPr lang="en-US" sz="1400" dirty="0"/>
              <a:t>B. Documentation of problem solving           5   4   3   2   1 			</a:t>
            </a:r>
          </a:p>
          <a:p>
            <a:r>
              <a:rPr lang="en-US" sz="1400" dirty="0"/>
              <a:t>C. Self-evaluation			                          5   4   3   2   1 </a:t>
            </a:r>
          </a:p>
          <a:p>
            <a:r>
              <a:rPr lang="en-US" sz="1400" dirty="0"/>
              <a:t> </a:t>
            </a:r>
          </a:p>
          <a:p>
            <a:r>
              <a:rPr lang="en-US" sz="1600" b="1" i="1" dirty="0"/>
              <a:t>Hot Dog Carrier</a:t>
            </a:r>
            <a:endParaRPr lang="en-US" sz="1600" dirty="0"/>
          </a:p>
          <a:p>
            <a:endParaRPr lang="en-US" sz="1400" dirty="0"/>
          </a:p>
          <a:p>
            <a:r>
              <a:rPr lang="en-US" sz="1400" dirty="0"/>
              <a:t>D. Investigation and analysis of materials	5   4   3   2   1 		</a:t>
            </a:r>
          </a:p>
          <a:p>
            <a:r>
              <a:rPr lang="en-US" sz="1400" dirty="0"/>
              <a:t>E. Size and weight of carrier		             5   4   3   2   1 </a:t>
            </a:r>
          </a:p>
          <a:p>
            <a:r>
              <a:rPr lang="en-US" sz="1400" dirty="0"/>
              <a:t>F.  Cost of the carrier			             5   4   3   2   1 </a:t>
            </a:r>
          </a:p>
          <a:p>
            <a:r>
              <a:rPr lang="en-US" sz="1400" dirty="0"/>
              <a:t>G. Heat Maintenance (maybe)		 5   4   3   2   1 			</a:t>
            </a:r>
          </a:p>
          <a:p>
            <a:r>
              <a:rPr lang="en-US" sz="1400" dirty="0"/>
              <a:t>H. Function				                          5   4   3   2   1 </a:t>
            </a:r>
          </a:p>
          <a:p>
            <a:r>
              <a:rPr lang="en-US" sz="1400" dirty="0"/>
              <a:t>		</a:t>
            </a:r>
          </a:p>
          <a:p>
            <a:r>
              <a:rPr lang="en-US" sz="1600" b="1" i="1" dirty="0"/>
              <a:t>Team</a:t>
            </a:r>
          </a:p>
          <a:p>
            <a:endParaRPr lang="en-US" sz="1600" dirty="0"/>
          </a:p>
          <a:p>
            <a:r>
              <a:rPr lang="en-US" sz="1400" dirty="0"/>
              <a:t>H. Organization			                          5   4   3   2   1 			</a:t>
            </a:r>
          </a:p>
          <a:p>
            <a:r>
              <a:rPr lang="en-US" sz="1400" dirty="0"/>
              <a:t>I. Cooperation			                          5   4   3   2   1 			</a:t>
            </a:r>
          </a:p>
          <a:p>
            <a:r>
              <a:rPr lang="en-US" sz="1400" dirty="0"/>
              <a:t>J. Presentation	</a:t>
            </a:r>
            <a:r>
              <a:rPr lang="en-US" sz="800" dirty="0"/>
              <a:t>	</a:t>
            </a:r>
            <a:r>
              <a:rPr lang="en-US" sz="1400" dirty="0"/>
              <a:t>	                          5   4   3   2   1 	</a:t>
            </a:r>
            <a:r>
              <a:rPr lang="en-US" sz="800" dirty="0"/>
              <a:t>							</a:t>
            </a:r>
          </a:p>
          <a:p>
            <a:r>
              <a:rPr lang="en-US" sz="800" dirty="0"/>
              <a:t> </a:t>
            </a:r>
          </a:p>
          <a:p>
            <a:endParaRPr lang="en-US" sz="800" b="1" dirty="0"/>
          </a:p>
          <a:p>
            <a:r>
              <a:rPr lang="en-US" sz="800" dirty="0"/>
              <a:t> </a:t>
            </a:r>
          </a:p>
          <a:p>
            <a:r>
              <a:rPr lang="en-US" sz="800" dirty="0"/>
              <a:t> </a:t>
            </a:r>
          </a:p>
          <a:p>
            <a:endParaRPr lang="en-US" sz="800" dirty="0"/>
          </a:p>
        </p:txBody>
      </p:sp>
      <p:pic>
        <p:nvPicPr>
          <p:cNvPr id="4" name="Picture 3" descr="1 copy.jpg"/>
          <p:cNvPicPr>
            <a:picLocks noChangeAspect="1"/>
          </p:cNvPicPr>
          <p:nvPr/>
        </p:nvPicPr>
        <p:blipFill>
          <a:blip r:embed="rId2" cstate="email"/>
          <a:stretch>
            <a:fillRect/>
          </a:stretch>
        </p:blipFill>
        <p:spPr>
          <a:xfrm>
            <a:off x="6629400" y="3480392"/>
            <a:ext cx="3962400" cy="3225209"/>
          </a:xfrm>
          <a:prstGeom prst="rect">
            <a:avLst/>
          </a:prstGeom>
        </p:spPr>
      </p:pic>
      <p:pic>
        <p:nvPicPr>
          <p:cNvPr id="6" name="Picture 2"/>
          <p:cNvPicPr preferRelativeResize="0">
            <a:picLocks noChangeArrowheads="1"/>
          </p:cNvPicPr>
          <p:nvPr/>
        </p:nvPicPr>
        <p:blipFill>
          <a:blip r:embed="rId3" cstate="email"/>
          <a:srcRect/>
          <a:stretch>
            <a:fillRect/>
          </a:stretch>
        </p:blipFill>
        <p:spPr bwMode="auto">
          <a:xfrm>
            <a:off x="7543800" y="1295400"/>
            <a:ext cx="2190784" cy="1219200"/>
          </a:xfrm>
          <a:prstGeom prst="rect">
            <a:avLst/>
          </a:prstGeom>
          <a:noFill/>
          <a:ln w="9525" algn="in">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1"/>
            <a:ext cx="8077200" cy="7109639"/>
          </a:xfrm>
          <a:prstGeom prst="rect">
            <a:avLst/>
          </a:prstGeom>
          <a:noFill/>
        </p:spPr>
        <p:txBody>
          <a:bodyPr wrap="square" rtlCol="0">
            <a:spAutoFit/>
          </a:bodyPr>
          <a:lstStyle/>
          <a:p>
            <a:r>
              <a:rPr lang="en-US" sz="2800" b="1" dirty="0"/>
              <a:t>Limitations </a:t>
            </a:r>
            <a:r>
              <a:rPr lang="en-US" dirty="0"/>
              <a:t>(requirements parameters or constraints) </a:t>
            </a:r>
            <a:r>
              <a:rPr lang="en-US" sz="2800" b="1" dirty="0"/>
              <a:t>:</a:t>
            </a:r>
          </a:p>
          <a:p>
            <a:endParaRPr lang="en-US" sz="2000" dirty="0"/>
          </a:p>
          <a:p>
            <a:pPr marL="342900" indent="-342900">
              <a:buFont typeface="Arial" panose="020B0604020202020204" pitchFamily="34" charset="0"/>
              <a:buChar char="•"/>
            </a:pPr>
            <a:r>
              <a:rPr lang="en-US" sz="2200" dirty="0"/>
              <a:t>Work with a partner or group to develop a plan and create a hot dog carrier that</a:t>
            </a:r>
          </a:p>
          <a:p>
            <a:pPr marL="800100" lvl="1" indent="-342900">
              <a:buFont typeface="Arial" panose="020B0604020202020204" pitchFamily="34" charset="0"/>
              <a:buChar char="•"/>
            </a:pPr>
            <a:r>
              <a:rPr lang="en-US" sz="2200" dirty="0"/>
              <a:t>keeps the hot dogs warm </a:t>
            </a:r>
          </a:p>
          <a:p>
            <a:pPr marL="800100" lvl="1" indent="-342900">
              <a:buFont typeface="Arial" panose="020B0604020202020204" pitchFamily="34" charset="0"/>
              <a:buChar char="•"/>
            </a:pPr>
            <a:r>
              <a:rPr lang="en-US" sz="2200" dirty="0"/>
              <a:t>keeps the hot dogs from falling on the ground</a:t>
            </a:r>
          </a:p>
          <a:p>
            <a:pPr marL="800100" lvl="1" indent="-342900">
              <a:buFont typeface="Arial" panose="020B0604020202020204" pitchFamily="34" charset="0"/>
              <a:buChar char="•"/>
            </a:pPr>
            <a:r>
              <a:rPr lang="en-US" sz="2200" dirty="0"/>
              <a:t>is no larger than 12"x12"x12“ </a:t>
            </a:r>
          </a:p>
          <a:p>
            <a:pPr marL="800100" lvl="1" indent="-342900">
              <a:buFont typeface="Arial" panose="020B0604020202020204" pitchFamily="34" charset="0"/>
              <a:buChar char="•"/>
            </a:pPr>
            <a:r>
              <a:rPr lang="en-US" sz="2200" dirty="0"/>
              <a:t>weighs less than 1 pound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Complete a Design Journal to document your thinking and your team’s development of the solution.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Presentation to the class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5603" name="Picture 3"/>
          <p:cNvPicPr>
            <a:picLocks noChangeAspect="1" noChangeArrowheads="1"/>
          </p:cNvPicPr>
          <p:nvPr/>
        </p:nvPicPr>
        <p:blipFill>
          <a:blip r:embed="rId2" cstate="email"/>
          <a:srcRect/>
          <a:stretch>
            <a:fillRect/>
          </a:stretch>
        </p:blipFill>
        <p:spPr bwMode="auto">
          <a:xfrm>
            <a:off x="8915400" y="1905000"/>
            <a:ext cx="2826685" cy="356869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0642"/>
            <a:ext cx="6553200" cy="9017853"/>
          </a:xfrm>
          <a:prstGeom prst="rect">
            <a:avLst/>
          </a:prstGeom>
          <a:noFill/>
        </p:spPr>
        <p:txBody>
          <a:bodyPr wrap="square" rtlCol="0">
            <a:spAutoFit/>
          </a:bodyPr>
          <a:lstStyle/>
          <a:p>
            <a:r>
              <a:rPr lang="en-US" sz="2800" b="1" dirty="0"/>
              <a:t>Materials/Tools/Resources:</a:t>
            </a:r>
          </a:p>
          <a:p>
            <a:endParaRPr lang="en-US" sz="2800" dirty="0"/>
          </a:p>
          <a:p>
            <a:r>
              <a:rPr lang="en-US" sz="2800" dirty="0"/>
              <a:t>Styrofoam trays – 50¢ 	</a:t>
            </a:r>
          </a:p>
          <a:p>
            <a:r>
              <a:rPr lang="en-US" sz="2800" dirty="0"/>
              <a:t>Egg cartons	 - 50¢ </a:t>
            </a:r>
          </a:p>
          <a:p>
            <a:r>
              <a:rPr lang="en-US" sz="2800" dirty="0"/>
              <a:t>Cardboard tubes - 25¢</a:t>
            </a:r>
          </a:p>
          <a:p>
            <a:r>
              <a:rPr lang="en-US" sz="2800" dirty="0"/>
              <a:t>12” yarn - 10¢</a:t>
            </a:r>
          </a:p>
          <a:p>
            <a:r>
              <a:rPr lang="en-US" sz="2800" dirty="0"/>
              <a:t>12” string - 10¢</a:t>
            </a:r>
          </a:p>
          <a:p>
            <a:r>
              <a:rPr lang="en-US" sz="2800" dirty="0"/>
              <a:t>Plastic margarine tubs – $1.00 </a:t>
            </a:r>
          </a:p>
          <a:p>
            <a:r>
              <a:rPr lang="en-US" sz="2800" dirty="0"/>
              <a:t>1 pipe cleaners - 10¢</a:t>
            </a:r>
          </a:p>
          <a:p>
            <a:r>
              <a:rPr lang="en-US" sz="2800" dirty="0"/>
              <a:t>12” X 12” cardboard - 50¢ </a:t>
            </a:r>
          </a:p>
          <a:p>
            <a:r>
              <a:rPr lang="en-US" sz="2800" dirty="0"/>
              <a:t>Paper fasteners - 25¢</a:t>
            </a:r>
          </a:p>
          <a:p>
            <a:r>
              <a:rPr lang="en-US" sz="2800" dirty="0"/>
              <a:t>Plastic knives/spoons - 50¢ </a:t>
            </a:r>
          </a:p>
          <a:p>
            <a:r>
              <a:rPr lang="en-US" sz="2800" dirty="0"/>
              <a:t>12” X 12” aluminum foil - 25¢</a:t>
            </a:r>
          </a:p>
          <a:p>
            <a:r>
              <a:rPr lang="en-US" sz="2800" dirty="0"/>
              <a:t>Tape/glue – as needed </a:t>
            </a:r>
          </a:p>
          <a:p>
            <a:endParaRPr lang="en-US" sz="2800" dirty="0"/>
          </a:p>
          <a:p>
            <a:endParaRPr lang="en-US" sz="2800" dirty="0"/>
          </a:p>
          <a:p>
            <a:r>
              <a:rPr lang="en-US" sz="2800" dirty="0"/>
              <a:t> </a:t>
            </a:r>
          </a:p>
          <a:p>
            <a:endParaRPr lang="en-US" sz="2800" b="1" dirty="0"/>
          </a:p>
          <a:p>
            <a:r>
              <a:rPr lang="en-US" sz="4000" dirty="0"/>
              <a:t> </a:t>
            </a:r>
          </a:p>
          <a:p>
            <a:r>
              <a:rPr lang="en-US" dirty="0"/>
              <a:t> </a:t>
            </a:r>
          </a:p>
          <a:p>
            <a:endParaRPr lang="en-US" dirty="0"/>
          </a:p>
        </p:txBody>
      </p:sp>
      <p:pic>
        <p:nvPicPr>
          <p:cNvPr id="24582" name="Picture 6" descr="C:\Documents and Settings\vcarter\Local Settings\Temporary Internet Files\Content.IE5\N3DIUY51\MC900384184[1].wmf"/>
          <p:cNvPicPr>
            <a:picLocks noChangeAspect="1" noChangeArrowheads="1"/>
          </p:cNvPicPr>
          <p:nvPr/>
        </p:nvPicPr>
        <p:blipFill>
          <a:blip r:embed="rId2" cstate="email"/>
          <a:srcRect/>
          <a:stretch>
            <a:fillRect/>
          </a:stretch>
        </p:blipFill>
        <p:spPr bwMode="auto">
          <a:xfrm>
            <a:off x="6376513" y="2667000"/>
            <a:ext cx="1826057" cy="1040587"/>
          </a:xfrm>
          <a:prstGeom prst="rect">
            <a:avLst/>
          </a:prstGeom>
          <a:noFill/>
        </p:spPr>
      </p:pic>
      <p:pic>
        <p:nvPicPr>
          <p:cNvPr id="24584" name="Picture 8" descr="C:\Documents and Settings\vcarter\Local Settings\Temporary Internet Files\Content.IE5\K2266C6F\MC900432594[1].png"/>
          <p:cNvPicPr>
            <a:picLocks noChangeAspect="1" noChangeArrowheads="1"/>
          </p:cNvPicPr>
          <p:nvPr/>
        </p:nvPicPr>
        <p:blipFill>
          <a:blip r:embed="rId3" cstate="email"/>
          <a:srcRect/>
          <a:stretch>
            <a:fillRect/>
          </a:stretch>
        </p:blipFill>
        <p:spPr bwMode="auto">
          <a:xfrm>
            <a:off x="9677400" y="1015261"/>
            <a:ext cx="1828800" cy="1828800"/>
          </a:xfrm>
          <a:prstGeom prst="rect">
            <a:avLst/>
          </a:prstGeom>
          <a:noFill/>
        </p:spPr>
      </p:pic>
      <p:pic>
        <p:nvPicPr>
          <p:cNvPr id="24587" name="Picture 11"/>
          <p:cNvPicPr>
            <a:picLocks noChangeAspect="1" noChangeArrowheads="1"/>
          </p:cNvPicPr>
          <p:nvPr/>
        </p:nvPicPr>
        <p:blipFill>
          <a:blip r:embed="rId4" cstate="email"/>
          <a:srcRect/>
          <a:stretch>
            <a:fillRect/>
          </a:stretch>
        </p:blipFill>
        <p:spPr bwMode="auto">
          <a:xfrm>
            <a:off x="7620000" y="3862209"/>
            <a:ext cx="3810000" cy="27559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32B56F1-15FE-4BE0-AA9A-C659D517F0AF}"/>
              </a:ext>
            </a:extLst>
          </p:cNvPr>
          <p:cNvSpPr/>
          <p:nvPr/>
        </p:nvSpPr>
        <p:spPr>
          <a:xfrm>
            <a:off x="5257800" y="1568479"/>
            <a:ext cx="3757439" cy="523220"/>
          </a:xfrm>
          <a:prstGeom prst="rect">
            <a:avLst/>
          </a:prstGeom>
        </p:spPr>
        <p:txBody>
          <a:bodyPr wrap="none">
            <a:spAutoFit/>
          </a:bodyPr>
          <a:lstStyle/>
          <a:p>
            <a:r>
              <a:rPr lang="en-US" sz="2800" dirty="0"/>
              <a:t>Tools – Rulers, scissors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8F9261E-1301-8CFC-3F33-3CBEFC87823B}"/>
              </a:ext>
            </a:extLst>
          </p:cNvPr>
          <p:cNvSpPr txBox="1"/>
          <p:nvPr/>
        </p:nvSpPr>
        <p:spPr>
          <a:xfrm>
            <a:off x="710255" y="1804146"/>
            <a:ext cx="10771490" cy="3970318"/>
          </a:xfrm>
          <a:prstGeom prst="rect">
            <a:avLst/>
          </a:prstGeom>
          <a:noFill/>
        </p:spPr>
        <p:txBody>
          <a:bodyPr wrap="square" rtlCol="0">
            <a:spAutoFit/>
          </a:bodyPr>
          <a:lstStyle/>
          <a:p>
            <a:r>
              <a:rPr lang="en-US" sz="2800" b="1" dirty="0">
                <a:effectLst/>
              </a:rPr>
              <a:t>The International Technology and Engineering Educators Association </a:t>
            </a:r>
            <a:r>
              <a:rPr lang="en-US" sz="2800" dirty="0">
                <a:effectLst/>
              </a:rPr>
              <a:t>(ITEEA) outlines eight </a:t>
            </a:r>
            <a:r>
              <a:rPr lang="en-US" sz="2800" b="1" dirty="0">
                <a:effectLst/>
              </a:rPr>
              <a:t>Standards for Technological and Engineering Literacy (STEL) </a:t>
            </a:r>
            <a:r>
              <a:rPr lang="en-US" sz="2800" dirty="0">
                <a:effectLst/>
              </a:rPr>
              <a:t>to guide education in technology and engineering.</a:t>
            </a:r>
          </a:p>
          <a:p>
            <a:endParaRPr lang="en-US" sz="2800" dirty="0"/>
          </a:p>
          <a:p>
            <a:r>
              <a:rPr lang="en-US" sz="2800" dirty="0">
                <a:effectLst/>
              </a:rPr>
              <a:t>These standards, detailed in the 2020 publication Standards for Technological and Engineering Literacy: The Role of Technology and Engineering in STEM Education, provide a framework for fostering technological and engineering literacy across all grade levels.</a:t>
            </a:r>
          </a:p>
        </p:txBody>
      </p:sp>
      <p:pic>
        <p:nvPicPr>
          <p:cNvPr id="8" name="Picture 7">
            <a:extLst>
              <a:ext uri="{FF2B5EF4-FFF2-40B4-BE49-F238E27FC236}">
                <a16:creationId xmlns:a16="http://schemas.microsoft.com/office/drawing/2014/main" id="{544630D0-FBC6-DE9B-7F23-52CFAFE4EB1E}"/>
              </a:ext>
            </a:extLst>
          </p:cNvPr>
          <p:cNvPicPr>
            <a:picLocks noChangeAspect="1"/>
          </p:cNvPicPr>
          <p:nvPr/>
        </p:nvPicPr>
        <p:blipFill>
          <a:blip r:embed="rId2"/>
          <a:stretch>
            <a:fillRect/>
          </a:stretch>
        </p:blipFill>
        <p:spPr>
          <a:xfrm>
            <a:off x="785772" y="666038"/>
            <a:ext cx="3371429" cy="800000"/>
          </a:xfrm>
          <a:prstGeom prst="rect">
            <a:avLst/>
          </a:prstGeom>
        </p:spPr>
      </p:pic>
    </p:spTree>
    <p:extLst>
      <p:ext uri="{BB962C8B-B14F-4D97-AF65-F5344CB8AC3E}">
        <p14:creationId xmlns:p14="http://schemas.microsoft.com/office/powerpoint/2010/main" val="3201112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nd.jpg"/>
          <p:cNvPicPr>
            <a:picLocks noChangeAspect="1"/>
          </p:cNvPicPr>
          <p:nvPr/>
        </p:nvPicPr>
        <p:blipFill>
          <a:blip r:embed="rId2" cstate="email"/>
          <a:stretch>
            <a:fillRect/>
          </a:stretch>
        </p:blipFill>
        <p:spPr>
          <a:xfrm>
            <a:off x="3005328" y="192024"/>
            <a:ext cx="6181344" cy="647395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9144CC-27F5-3C48-C0FB-983A68F1346E}"/>
              </a:ext>
            </a:extLst>
          </p:cNvPr>
          <p:cNvSpPr txBox="1"/>
          <p:nvPr/>
        </p:nvSpPr>
        <p:spPr>
          <a:xfrm>
            <a:off x="1447800" y="914400"/>
            <a:ext cx="9601200" cy="4893647"/>
          </a:xfrm>
          <a:prstGeom prst="rect">
            <a:avLst/>
          </a:prstGeom>
          <a:noFill/>
        </p:spPr>
        <p:txBody>
          <a:bodyPr wrap="square">
            <a:spAutoFit/>
          </a:bodyPr>
          <a:lstStyle/>
          <a:p>
            <a:r>
              <a:rPr lang="en-US" sz="2800" b="1" dirty="0"/>
              <a:t>How could you create reflective questions in your engineering design journal?</a:t>
            </a:r>
          </a:p>
          <a:p>
            <a:endParaRPr lang="en-US" sz="2800" b="1" dirty="0"/>
          </a:p>
          <a:p>
            <a:endParaRPr lang="en-US" sz="2800" b="1" dirty="0"/>
          </a:p>
          <a:p>
            <a:r>
              <a:rPr lang="en-US" sz="2800" b="1" dirty="0"/>
              <a:t>For example:  Looking at the data collected during our Materials Investigation, what items will float?</a:t>
            </a:r>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Tree>
    <p:extLst>
      <p:ext uri="{BB962C8B-B14F-4D97-AF65-F5344CB8AC3E}">
        <p14:creationId xmlns:p14="http://schemas.microsoft.com/office/powerpoint/2010/main" val="562578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8C3D5-D0CD-7A53-E039-88994B70AE56}"/>
              </a:ext>
            </a:extLst>
          </p:cNvPr>
          <p:cNvSpPr txBox="1"/>
          <p:nvPr/>
        </p:nvSpPr>
        <p:spPr>
          <a:xfrm>
            <a:off x="1981200" y="152401"/>
            <a:ext cx="8305800" cy="1600438"/>
          </a:xfrm>
          <a:prstGeom prst="rect">
            <a:avLst/>
          </a:prstGeom>
          <a:noFill/>
        </p:spPr>
        <p:txBody>
          <a:bodyPr wrap="square">
            <a:spAutoFit/>
          </a:bodyPr>
          <a:lstStyle/>
          <a:p>
            <a:r>
              <a:rPr lang="en-US" sz="1400" b="1" dirty="0"/>
              <a:t>2-PS1-1 Plan and conduct an investigation to describe and classify different kinds of materials by their observable properties (color, texture, hardness, and flexibility)</a:t>
            </a:r>
          </a:p>
          <a:p>
            <a:endParaRPr lang="en-US" sz="1400" b="1" dirty="0"/>
          </a:p>
          <a:p>
            <a:r>
              <a:rPr lang="en-US" sz="1400" b="1" dirty="0"/>
              <a:t>2-PS1-2 Analyze data obtained from testing different materials to determine which materials have the properties that are best suited for an intended purpose</a:t>
            </a:r>
          </a:p>
          <a:p>
            <a:endParaRPr lang="fr-FR" sz="1000" dirty="0"/>
          </a:p>
          <a:p>
            <a:endParaRPr lang="en-US" dirty="0"/>
          </a:p>
        </p:txBody>
      </p:sp>
      <p:pic>
        <p:nvPicPr>
          <p:cNvPr id="6" name="Picture 5">
            <a:extLst>
              <a:ext uri="{FF2B5EF4-FFF2-40B4-BE49-F238E27FC236}">
                <a16:creationId xmlns:a16="http://schemas.microsoft.com/office/drawing/2014/main" id="{479A68BE-8F23-FA90-C087-D3ED3942E5FC}"/>
              </a:ext>
            </a:extLst>
          </p:cNvPr>
          <p:cNvPicPr>
            <a:picLocks noChangeAspect="1"/>
          </p:cNvPicPr>
          <p:nvPr/>
        </p:nvPicPr>
        <p:blipFill>
          <a:blip r:embed="rId2"/>
          <a:stretch>
            <a:fillRect/>
          </a:stretch>
        </p:blipFill>
        <p:spPr>
          <a:xfrm>
            <a:off x="4838700" y="1442877"/>
            <a:ext cx="2590800" cy="241658"/>
          </a:xfrm>
          <a:prstGeom prst="rect">
            <a:avLst/>
          </a:prstGeom>
        </p:spPr>
      </p:pic>
      <p:pic>
        <p:nvPicPr>
          <p:cNvPr id="8" name="Picture 7">
            <a:extLst>
              <a:ext uri="{FF2B5EF4-FFF2-40B4-BE49-F238E27FC236}">
                <a16:creationId xmlns:a16="http://schemas.microsoft.com/office/drawing/2014/main" id="{BD4AC19E-48E4-00E8-89F4-0E23D7C99B82}"/>
              </a:ext>
            </a:extLst>
          </p:cNvPr>
          <p:cNvPicPr>
            <a:picLocks noChangeAspect="1"/>
          </p:cNvPicPr>
          <p:nvPr/>
        </p:nvPicPr>
        <p:blipFill>
          <a:blip r:embed="rId3"/>
          <a:stretch>
            <a:fillRect/>
          </a:stretch>
        </p:blipFill>
        <p:spPr>
          <a:xfrm>
            <a:off x="304800" y="1769855"/>
            <a:ext cx="7391400" cy="4853469"/>
          </a:xfrm>
          <a:prstGeom prst="rect">
            <a:avLst/>
          </a:prstGeom>
        </p:spPr>
      </p:pic>
      <p:sp>
        <p:nvSpPr>
          <p:cNvPr id="2" name="Rectangle 1">
            <a:extLst>
              <a:ext uri="{FF2B5EF4-FFF2-40B4-BE49-F238E27FC236}">
                <a16:creationId xmlns:a16="http://schemas.microsoft.com/office/drawing/2014/main" id="{4B2FF9FB-4CD6-C6DB-15F4-A6BF7A65C89F}"/>
              </a:ext>
            </a:extLst>
          </p:cNvPr>
          <p:cNvSpPr/>
          <p:nvPr/>
        </p:nvSpPr>
        <p:spPr>
          <a:xfrm rot="20911846">
            <a:off x="7919129" y="3167390"/>
            <a:ext cx="4178708" cy="523220"/>
          </a:xfrm>
          <a:prstGeom prst="rect">
            <a:avLst/>
          </a:prstGeom>
        </p:spPr>
        <p:txBody>
          <a:bodyPr wrap="none">
            <a:spAutoFit/>
          </a:bodyPr>
          <a:lstStyle/>
          <a:p>
            <a:r>
              <a:rPr lang="en-US" sz="2800" strike="sngStrike" dirty="0"/>
              <a:t>The Traditional Worksheet</a:t>
            </a:r>
          </a:p>
        </p:txBody>
      </p:sp>
    </p:spTree>
    <p:extLst>
      <p:ext uri="{BB962C8B-B14F-4D97-AF65-F5344CB8AC3E}">
        <p14:creationId xmlns:p14="http://schemas.microsoft.com/office/powerpoint/2010/main" val="3627382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D62A296B-DE75-47D9-162C-D4C62ECF6F13}"/>
              </a:ext>
            </a:extLst>
          </p:cNvPr>
          <p:cNvGraphicFramePr>
            <a:graphicFrameLocks noGrp="1"/>
          </p:cNvGraphicFramePr>
          <p:nvPr>
            <p:extLst>
              <p:ext uri="{D42A27DB-BD31-4B8C-83A1-F6EECF244321}">
                <p14:modId xmlns:p14="http://schemas.microsoft.com/office/powerpoint/2010/main" val="100469657"/>
              </p:ext>
            </p:extLst>
          </p:nvPr>
        </p:nvGraphicFramePr>
        <p:xfrm>
          <a:off x="1872449" y="1143000"/>
          <a:ext cx="8305802" cy="5394960"/>
        </p:xfrm>
        <a:graphic>
          <a:graphicData uri="http://schemas.openxmlformats.org/drawingml/2006/table">
            <a:tbl>
              <a:tblPr firstRow="1" bandRow="1">
                <a:tableStyleId>{5C22544A-7EE6-4342-B048-85BDC9FD1C3A}</a:tableStyleId>
              </a:tblPr>
              <a:tblGrid>
                <a:gridCol w="1570424">
                  <a:extLst>
                    <a:ext uri="{9D8B030D-6E8A-4147-A177-3AD203B41FA5}">
                      <a16:colId xmlns:a16="http://schemas.microsoft.com/office/drawing/2014/main" val="1781586362"/>
                    </a:ext>
                  </a:extLst>
                </a:gridCol>
                <a:gridCol w="900527">
                  <a:extLst>
                    <a:ext uri="{9D8B030D-6E8A-4147-A177-3AD203B41FA5}">
                      <a16:colId xmlns:a16="http://schemas.microsoft.com/office/drawing/2014/main" val="1241487244"/>
                    </a:ext>
                  </a:extLst>
                </a:gridCol>
                <a:gridCol w="1066800">
                  <a:extLst>
                    <a:ext uri="{9D8B030D-6E8A-4147-A177-3AD203B41FA5}">
                      <a16:colId xmlns:a16="http://schemas.microsoft.com/office/drawing/2014/main" val="3797485670"/>
                    </a:ext>
                  </a:extLst>
                </a:gridCol>
                <a:gridCol w="990600">
                  <a:extLst>
                    <a:ext uri="{9D8B030D-6E8A-4147-A177-3AD203B41FA5}">
                      <a16:colId xmlns:a16="http://schemas.microsoft.com/office/drawing/2014/main" val="846607582"/>
                    </a:ext>
                  </a:extLst>
                </a:gridCol>
                <a:gridCol w="1066800">
                  <a:extLst>
                    <a:ext uri="{9D8B030D-6E8A-4147-A177-3AD203B41FA5}">
                      <a16:colId xmlns:a16="http://schemas.microsoft.com/office/drawing/2014/main" val="3839389230"/>
                    </a:ext>
                  </a:extLst>
                </a:gridCol>
                <a:gridCol w="1447800">
                  <a:extLst>
                    <a:ext uri="{9D8B030D-6E8A-4147-A177-3AD203B41FA5}">
                      <a16:colId xmlns:a16="http://schemas.microsoft.com/office/drawing/2014/main" val="3358909694"/>
                    </a:ext>
                  </a:extLst>
                </a:gridCol>
                <a:gridCol w="1262851">
                  <a:extLst>
                    <a:ext uri="{9D8B030D-6E8A-4147-A177-3AD203B41FA5}">
                      <a16:colId xmlns:a16="http://schemas.microsoft.com/office/drawing/2014/main" val="397473862"/>
                    </a:ext>
                  </a:extLst>
                </a:gridCol>
              </a:tblGrid>
              <a:tr h="370840">
                <a:tc>
                  <a:txBody>
                    <a:bodyPr/>
                    <a:lstStyle/>
                    <a:p>
                      <a:pPr algn="ctr"/>
                      <a:r>
                        <a:rPr lang="en-US" sz="1200" dirty="0"/>
                        <a:t>Material</a:t>
                      </a:r>
                    </a:p>
                  </a:txBody>
                  <a:tcPr anchor="ctr"/>
                </a:tc>
                <a:tc>
                  <a:txBody>
                    <a:bodyPr/>
                    <a:lstStyle/>
                    <a:p>
                      <a:pPr algn="ctr"/>
                      <a:r>
                        <a:rPr lang="en-US" sz="1200" dirty="0"/>
                        <a:t>Color</a:t>
                      </a:r>
                    </a:p>
                  </a:txBody>
                  <a:tcPr anchor="ctr"/>
                </a:tc>
                <a:tc>
                  <a:txBody>
                    <a:bodyPr/>
                    <a:lstStyle/>
                    <a:p>
                      <a:pPr algn="ctr"/>
                      <a:r>
                        <a:rPr lang="en-US" sz="1200" dirty="0"/>
                        <a:t>Texture</a:t>
                      </a:r>
                    </a:p>
                  </a:txBody>
                  <a:tcPr anchor="ctr"/>
                </a:tc>
                <a:tc>
                  <a:txBody>
                    <a:bodyPr/>
                    <a:lstStyle/>
                    <a:p>
                      <a:pPr algn="ctr"/>
                      <a:r>
                        <a:rPr lang="en-US" sz="1200" dirty="0"/>
                        <a:t>Hardness</a:t>
                      </a:r>
                    </a:p>
                  </a:txBody>
                  <a:tcPr anchor="ctr"/>
                </a:tc>
                <a:tc>
                  <a:txBody>
                    <a:bodyPr/>
                    <a:lstStyle/>
                    <a:p>
                      <a:pPr algn="ctr"/>
                      <a:r>
                        <a:rPr lang="en-US" sz="1200" dirty="0"/>
                        <a:t>Flexibility</a:t>
                      </a:r>
                    </a:p>
                  </a:txBody>
                  <a:tcPr anchor="ctr"/>
                </a:tc>
                <a:tc>
                  <a:txBody>
                    <a:bodyPr/>
                    <a:lstStyle/>
                    <a:p>
                      <a:pPr algn="ctr"/>
                      <a:r>
                        <a:rPr lang="en-US" sz="1200" dirty="0"/>
                        <a:t>Buoyancy</a:t>
                      </a:r>
                    </a:p>
                    <a:p>
                      <a:pPr algn="ctr"/>
                      <a:r>
                        <a:rPr lang="en-US" sz="1200" dirty="0"/>
                        <a:t>(will this material float?)</a:t>
                      </a:r>
                    </a:p>
                  </a:txBody>
                  <a:tcPr anchor="ctr"/>
                </a:tc>
                <a:tc>
                  <a:txBody>
                    <a:bodyPr/>
                    <a:lstStyle/>
                    <a:p>
                      <a:pPr algn="ctr"/>
                      <a:r>
                        <a:rPr lang="en-US" sz="1200" dirty="0"/>
                        <a:t>What other observable properties did you find?</a:t>
                      </a:r>
                    </a:p>
                  </a:txBody>
                  <a:tcPr anchor="ctr"/>
                </a:tc>
                <a:extLst>
                  <a:ext uri="{0D108BD9-81ED-4DB2-BD59-A6C34878D82A}">
                    <a16:rowId xmlns:a16="http://schemas.microsoft.com/office/drawing/2014/main" val="4199053576"/>
                  </a:ext>
                </a:extLst>
              </a:tr>
              <a:tr h="457200">
                <a:tc>
                  <a:txBody>
                    <a:bodyPr/>
                    <a:lstStyle/>
                    <a:p>
                      <a:pPr algn="ctr"/>
                      <a:r>
                        <a:rPr lang="en-US" sz="1200" dirty="0"/>
                        <a:t>Styrofoam Tray</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3388631065"/>
                  </a:ext>
                </a:extLst>
              </a:tr>
              <a:tr h="457200">
                <a:tc>
                  <a:txBody>
                    <a:bodyPr/>
                    <a:lstStyle/>
                    <a:p>
                      <a:pPr algn="ctr"/>
                      <a:r>
                        <a:rPr lang="en-US" sz="1200" dirty="0"/>
                        <a:t>Egg Cartons</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400086214"/>
                  </a:ext>
                </a:extLst>
              </a:tr>
              <a:tr h="457200">
                <a:tc>
                  <a:txBody>
                    <a:bodyPr/>
                    <a:lstStyle/>
                    <a:p>
                      <a:pPr algn="ctr"/>
                      <a:r>
                        <a:rPr lang="en-US" sz="1200" dirty="0"/>
                        <a:t>Cardboard Tube</a:t>
                      </a:r>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289673773"/>
                  </a:ext>
                </a:extLst>
              </a:tr>
              <a:tr h="457200">
                <a:tc>
                  <a:txBody>
                    <a:bodyPr/>
                    <a:lstStyle/>
                    <a:p>
                      <a:pPr algn="ctr"/>
                      <a:r>
                        <a:rPr lang="en-US" sz="1200" dirty="0"/>
                        <a:t>Yarn</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016490051"/>
                  </a:ext>
                </a:extLst>
              </a:tr>
              <a:tr h="457200">
                <a:tc>
                  <a:txBody>
                    <a:bodyPr/>
                    <a:lstStyle/>
                    <a:p>
                      <a:pPr algn="ctr"/>
                      <a:r>
                        <a:rPr lang="en-US" sz="1200" dirty="0"/>
                        <a:t>Masonry Line</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816406143"/>
                  </a:ext>
                </a:extLst>
              </a:tr>
              <a:tr h="457200">
                <a:tc>
                  <a:txBody>
                    <a:bodyPr/>
                    <a:lstStyle/>
                    <a:p>
                      <a:pPr algn="ctr"/>
                      <a:r>
                        <a:rPr lang="en-US" sz="1200" dirty="0"/>
                        <a:t>Plastic Tub</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3041320722"/>
                  </a:ext>
                </a:extLst>
              </a:tr>
              <a:tr h="457200">
                <a:tc>
                  <a:txBody>
                    <a:bodyPr/>
                    <a:lstStyle/>
                    <a:p>
                      <a:pPr algn="ctr"/>
                      <a:r>
                        <a:rPr lang="en-US" sz="1200" dirty="0"/>
                        <a:t>Fuzzy Stick (pipe cleaner)</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75561653"/>
                  </a:ext>
                </a:extLst>
              </a:tr>
              <a:tr h="457200">
                <a:tc>
                  <a:txBody>
                    <a:bodyPr/>
                    <a:lstStyle/>
                    <a:p>
                      <a:pPr algn="ctr"/>
                      <a:r>
                        <a:rPr lang="en-US" sz="1200" dirty="0"/>
                        <a:t>Paper Fastener (brad)</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extLst>
                  <a:ext uri="{0D108BD9-81ED-4DB2-BD59-A6C34878D82A}">
                    <a16:rowId xmlns:a16="http://schemas.microsoft.com/office/drawing/2014/main" val="3389327714"/>
                  </a:ext>
                </a:extLst>
              </a:tr>
              <a:tr h="457200">
                <a:tc>
                  <a:txBody>
                    <a:bodyPr/>
                    <a:lstStyle/>
                    <a:p>
                      <a:pPr algn="ctr"/>
                      <a:r>
                        <a:rPr lang="en-US" sz="1200" dirty="0"/>
                        <a:t>Aluminum Foil</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extLst>
                  <a:ext uri="{0D108BD9-81ED-4DB2-BD59-A6C34878D82A}">
                    <a16:rowId xmlns:a16="http://schemas.microsoft.com/office/drawing/2014/main" val="2700272317"/>
                  </a:ext>
                </a:extLst>
              </a:tr>
              <a:tr h="457200">
                <a:tc>
                  <a:txBody>
                    <a:bodyPr/>
                    <a:lstStyle/>
                    <a:p>
                      <a:pPr algn="ctr"/>
                      <a:r>
                        <a:rPr lang="en-US" sz="1200" dirty="0"/>
                        <a:t>Masking Tape</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90256231"/>
                  </a:ext>
                </a:extLst>
              </a:tr>
            </a:tbl>
          </a:graphicData>
        </a:graphic>
      </p:graphicFrame>
      <p:sp>
        <p:nvSpPr>
          <p:cNvPr id="4" name="TextBox 3">
            <a:extLst>
              <a:ext uri="{FF2B5EF4-FFF2-40B4-BE49-F238E27FC236}">
                <a16:creationId xmlns:a16="http://schemas.microsoft.com/office/drawing/2014/main" id="{C59144CC-27F5-3C48-C0FB-983A68F1346E}"/>
              </a:ext>
            </a:extLst>
          </p:cNvPr>
          <p:cNvSpPr txBox="1"/>
          <p:nvPr/>
        </p:nvSpPr>
        <p:spPr>
          <a:xfrm>
            <a:off x="1905000" y="533400"/>
            <a:ext cx="7467600" cy="369332"/>
          </a:xfrm>
          <a:prstGeom prst="rect">
            <a:avLst/>
          </a:prstGeom>
          <a:noFill/>
        </p:spPr>
        <p:txBody>
          <a:bodyPr wrap="square">
            <a:spAutoFit/>
          </a:bodyPr>
          <a:lstStyle/>
          <a:p>
            <a:r>
              <a:rPr lang="en-US" b="1" dirty="0"/>
              <a:t>Materials Investigation as Part of the Engineering Design Journal - </a:t>
            </a:r>
            <a:endParaRPr lang="en-US" dirty="0"/>
          </a:p>
        </p:txBody>
      </p:sp>
    </p:spTree>
    <p:extLst>
      <p:ext uri="{BB962C8B-B14F-4D97-AF65-F5344CB8AC3E}">
        <p14:creationId xmlns:p14="http://schemas.microsoft.com/office/powerpoint/2010/main" val="1823636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017A2D-3105-D716-0CEE-F29F1798FF1C}"/>
              </a:ext>
            </a:extLst>
          </p:cNvPr>
          <p:cNvSpPr txBox="1"/>
          <p:nvPr/>
        </p:nvSpPr>
        <p:spPr>
          <a:xfrm>
            <a:off x="2133600" y="304800"/>
            <a:ext cx="8305800" cy="923330"/>
          </a:xfrm>
          <a:prstGeom prst="rect">
            <a:avLst/>
          </a:prstGeom>
          <a:noFill/>
        </p:spPr>
        <p:txBody>
          <a:bodyPr wrap="square">
            <a:spAutoFit/>
          </a:bodyPr>
          <a:lstStyle/>
          <a:p>
            <a:r>
              <a:rPr lang="fr-FR" b="1" dirty="0"/>
              <a:t>AR.Math.Content.2.MD.A.1 - </a:t>
            </a:r>
            <a:r>
              <a:rPr lang="en-US" b="1" dirty="0"/>
              <a:t>Measure the length of an object by selecting and using appropriate tools such as rulers, yardsticks, meter sticks, and measuring tapes</a:t>
            </a:r>
          </a:p>
        </p:txBody>
      </p:sp>
      <p:graphicFrame>
        <p:nvGraphicFramePr>
          <p:cNvPr id="4" name="Table 4">
            <a:extLst>
              <a:ext uri="{FF2B5EF4-FFF2-40B4-BE49-F238E27FC236}">
                <a16:creationId xmlns:a16="http://schemas.microsoft.com/office/drawing/2014/main" id="{3C70AA51-EEBB-5495-2037-D9EAD3F69744}"/>
              </a:ext>
            </a:extLst>
          </p:cNvPr>
          <p:cNvGraphicFramePr>
            <a:graphicFrameLocks noGrp="1"/>
          </p:cNvGraphicFramePr>
          <p:nvPr>
            <p:extLst>
              <p:ext uri="{D42A27DB-BD31-4B8C-83A1-F6EECF244321}">
                <p14:modId xmlns:p14="http://schemas.microsoft.com/office/powerpoint/2010/main" val="2904419701"/>
              </p:ext>
            </p:extLst>
          </p:nvPr>
        </p:nvGraphicFramePr>
        <p:xfrm>
          <a:off x="2743201" y="1447800"/>
          <a:ext cx="6934201" cy="5212080"/>
        </p:xfrm>
        <a:graphic>
          <a:graphicData uri="http://schemas.openxmlformats.org/drawingml/2006/table">
            <a:tbl>
              <a:tblPr firstRow="1" bandRow="1">
                <a:tableStyleId>{5C22544A-7EE6-4342-B048-85BDC9FD1C3A}</a:tableStyleId>
              </a:tblPr>
              <a:tblGrid>
                <a:gridCol w="1340719">
                  <a:extLst>
                    <a:ext uri="{9D8B030D-6E8A-4147-A177-3AD203B41FA5}">
                      <a16:colId xmlns:a16="http://schemas.microsoft.com/office/drawing/2014/main" val="1781586362"/>
                    </a:ext>
                  </a:extLst>
                </a:gridCol>
                <a:gridCol w="737681">
                  <a:extLst>
                    <a:ext uri="{9D8B030D-6E8A-4147-A177-3AD203B41FA5}">
                      <a16:colId xmlns:a16="http://schemas.microsoft.com/office/drawing/2014/main" val="3040412545"/>
                    </a:ext>
                  </a:extLst>
                </a:gridCol>
                <a:gridCol w="737681">
                  <a:extLst>
                    <a:ext uri="{9D8B030D-6E8A-4147-A177-3AD203B41FA5}">
                      <a16:colId xmlns:a16="http://schemas.microsoft.com/office/drawing/2014/main" val="3494651904"/>
                    </a:ext>
                  </a:extLst>
                </a:gridCol>
                <a:gridCol w="737681">
                  <a:extLst>
                    <a:ext uri="{9D8B030D-6E8A-4147-A177-3AD203B41FA5}">
                      <a16:colId xmlns:a16="http://schemas.microsoft.com/office/drawing/2014/main" val="1994474618"/>
                    </a:ext>
                  </a:extLst>
                </a:gridCol>
                <a:gridCol w="2729418">
                  <a:extLst>
                    <a:ext uri="{9D8B030D-6E8A-4147-A177-3AD203B41FA5}">
                      <a16:colId xmlns:a16="http://schemas.microsoft.com/office/drawing/2014/main" val="529893134"/>
                    </a:ext>
                  </a:extLst>
                </a:gridCol>
                <a:gridCol w="651021">
                  <a:extLst>
                    <a:ext uri="{9D8B030D-6E8A-4147-A177-3AD203B41FA5}">
                      <a16:colId xmlns:a16="http://schemas.microsoft.com/office/drawing/2014/main" val="1686463435"/>
                    </a:ext>
                  </a:extLst>
                </a:gridCol>
              </a:tblGrid>
              <a:tr h="370840">
                <a:tc>
                  <a:txBody>
                    <a:bodyPr/>
                    <a:lstStyle/>
                    <a:p>
                      <a:pPr algn="ctr"/>
                      <a:r>
                        <a:rPr lang="en-US" sz="1200" dirty="0"/>
                        <a:t>Material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Length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Inches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What other measurement data could you collect from your material (width, height, etc.)?</a:t>
                      </a:r>
                    </a:p>
                  </a:txBody>
                  <a:tcPr anchor="ctr"/>
                </a:tc>
                <a:tc>
                  <a:txBody>
                    <a:bodyPr/>
                    <a:lstStyle/>
                    <a:p>
                      <a:pPr algn="ctr"/>
                      <a:r>
                        <a:rPr lang="en-US" sz="1200" dirty="0"/>
                        <a:t>Cost</a:t>
                      </a:r>
                    </a:p>
                    <a:p>
                      <a:pPr algn="ctr"/>
                      <a:r>
                        <a:rPr lang="en-US" sz="1200" dirty="0"/>
                        <a:t>per item</a:t>
                      </a:r>
                    </a:p>
                  </a:txBody>
                  <a:tcPr anchor="ctr"/>
                </a:tc>
                <a:extLst>
                  <a:ext uri="{0D108BD9-81ED-4DB2-BD59-A6C34878D82A}">
                    <a16:rowId xmlns:a16="http://schemas.microsoft.com/office/drawing/2014/main" val="4199053576"/>
                  </a:ext>
                </a:extLst>
              </a:tr>
              <a:tr h="457200">
                <a:tc>
                  <a:txBody>
                    <a:bodyPr/>
                    <a:lstStyle/>
                    <a:p>
                      <a:pPr algn="ctr"/>
                      <a:r>
                        <a:rPr lang="en-US" sz="1200" dirty="0"/>
                        <a:t>Styrofoam Tray</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388631065"/>
                  </a:ext>
                </a:extLst>
              </a:tr>
              <a:tr h="457200">
                <a:tc>
                  <a:txBody>
                    <a:bodyPr/>
                    <a:lstStyle/>
                    <a:p>
                      <a:pPr algn="ctr"/>
                      <a:r>
                        <a:rPr lang="en-US" sz="1200" dirty="0"/>
                        <a:t>Egg Cartons</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400086214"/>
                  </a:ext>
                </a:extLst>
              </a:tr>
              <a:tr h="457200">
                <a:tc>
                  <a:txBody>
                    <a:bodyPr/>
                    <a:lstStyle/>
                    <a:p>
                      <a:pPr algn="ctr"/>
                      <a:r>
                        <a:rPr lang="en-US" sz="1200" dirty="0"/>
                        <a:t>Cardboard Tube</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289673773"/>
                  </a:ext>
                </a:extLst>
              </a:tr>
              <a:tr h="457200">
                <a:tc>
                  <a:txBody>
                    <a:bodyPr/>
                    <a:lstStyle/>
                    <a:p>
                      <a:pPr algn="ctr"/>
                      <a:r>
                        <a:rPr lang="en-US" sz="1200" dirty="0"/>
                        <a:t>Yarn</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016490051"/>
                  </a:ext>
                </a:extLst>
              </a:tr>
              <a:tr h="457200">
                <a:tc>
                  <a:txBody>
                    <a:bodyPr/>
                    <a:lstStyle/>
                    <a:p>
                      <a:pPr algn="ctr"/>
                      <a:r>
                        <a:rPr lang="en-US" sz="1200" dirty="0"/>
                        <a:t>Masonry Line</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816406143"/>
                  </a:ext>
                </a:extLst>
              </a:tr>
              <a:tr h="457200">
                <a:tc>
                  <a:txBody>
                    <a:bodyPr/>
                    <a:lstStyle/>
                    <a:p>
                      <a:pPr algn="ctr"/>
                      <a:r>
                        <a:rPr lang="en-US" sz="1200" dirty="0"/>
                        <a:t>Plastic Tub</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041320722"/>
                  </a:ext>
                </a:extLst>
              </a:tr>
              <a:tr h="457200">
                <a:tc>
                  <a:txBody>
                    <a:bodyPr/>
                    <a:lstStyle/>
                    <a:p>
                      <a:pPr algn="ctr"/>
                      <a:r>
                        <a:rPr lang="en-US" sz="1200" dirty="0"/>
                        <a:t>Fuzzy Stick (pipe cleaner)</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75561653"/>
                  </a:ext>
                </a:extLst>
              </a:tr>
              <a:tr h="457200">
                <a:tc>
                  <a:txBody>
                    <a:bodyPr/>
                    <a:lstStyle/>
                    <a:p>
                      <a:pPr algn="ctr"/>
                      <a:r>
                        <a:rPr lang="en-US" sz="1200" dirty="0"/>
                        <a:t>Paper Fastener (brad)</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389327714"/>
                  </a:ext>
                </a:extLst>
              </a:tr>
              <a:tr h="457200">
                <a:tc>
                  <a:txBody>
                    <a:bodyPr/>
                    <a:lstStyle/>
                    <a:p>
                      <a:pPr algn="ctr"/>
                      <a:r>
                        <a:rPr lang="en-US" sz="1200" dirty="0"/>
                        <a:t>Aluminum Foil</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700272317"/>
                  </a:ext>
                </a:extLst>
              </a:tr>
              <a:tr h="457200">
                <a:tc>
                  <a:txBody>
                    <a:bodyPr/>
                    <a:lstStyle/>
                    <a:p>
                      <a:pPr algn="ctr"/>
                      <a:r>
                        <a:rPr lang="en-US" sz="1200" dirty="0"/>
                        <a:t>Masking Tape</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90256231"/>
                  </a:ext>
                </a:extLst>
              </a:tr>
            </a:tbl>
          </a:graphicData>
        </a:graphic>
      </p:graphicFrame>
      <p:pic>
        <p:nvPicPr>
          <p:cNvPr id="1026" name="Picture 2" descr="Broken Ruler Strategy Practice Booklet &amp; Teaching Cards by Amy Cloutier">
            <a:extLst>
              <a:ext uri="{FF2B5EF4-FFF2-40B4-BE49-F238E27FC236}">
                <a16:creationId xmlns:a16="http://schemas.microsoft.com/office/drawing/2014/main" id="{82964161-BBD4-B46D-4045-9CC30DE3BC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748"/>
          <a:stretch/>
        </p:blipFill>
        <p:spPr bwMode="auto">
          <a:xfrm>
            <a:off x="4191000" y="981362"/>
            <a:ext cx="333375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96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B7B94F-F539-C6CA-AF96-969D16BA55E2}"/>
              </a:ext>
            </a:extLst>
          </p:cNvPr>
          <p:cNvSpPr txBox="1"/>
          <p:nvPr/>
        </p:nvSpPr>
        <p:spPr>
          <a:xfrm>
            <a:off x="571500" y="1524000"/>
            <a:ext cx="11049000" cy="3416320"/>
          </a:xfrm>
          <a:prstGeom prst="rect">
            <a:avLst/>
          </a:prstGeom>
          <a:noFill/>
        </p:spPr>
        <p:txBody>
          <a:bodyPr wrap="square">
            <a:spAutoFit/>
          </a:bodyPr>
          <a:lstStyle/>
          <a:p>
            <a:r>
              <a:rPr lang="en-US" sz="3600" b="1" dirty="0"/>
              <a:t>How can you document evidence that ensures that the students get intentional practice with the content/vocabulary of your target standards?</a:t>
            </a:r>
          </a:p>
          <a:p>
            <a:endParaRPr lang="en-US" sz="3600" b="1" dirty="0"/>
          </a:p>
          <a:p>
            <a:r>
              <a:rPr lang="en-US" sz="3600" b="1" dirty="0"/>
              <a:t>What else?  How do you know that your students truly understand the intent of the standards?</a:t>
            </a:r>
          </a:p>
        </p:txBody>
      </p:sp>
    </p:spTree>
    <p:extLst>
      <p:ext uri="{BB962C8B-B14F-4D97-AF65-F5344CB8AC3E}">
        <p14:creationId xmlns:p14="http://schemas.microsoft.com/office/powerpoint/2010/main" val="1376832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CA5276-70AB-BF7B-30A2-E1F5280C466F}"/>
              </a:ext>
            </a:extLst>
          </p:cNvPr>
          <p:cNvSpPr txBox="1"/>
          <p:nvPr/>
        </p:nvSpPr>
        <p:spPr>
          <a:xfrm>
            <a:off x="762000" y="1066800"/>
            <a:ext cx="10668000" cy="5200847"/>
          </a:xfrm>
          <a:prstGeom prst="rect">
            <a:avLst/>
          </a:prstGeom>
          <a:noFill/>
        </p:spPr>
        <p:txBody>
          <a:bodyPr wrap="square">
            <a:spAutoFit/>
          </a:bodyPr>
          <a:lstStyle/>
          <a:p>
            <a:pPr>
              <a:lnSpc>
                <a:spcPct val="150000"/>
              </a:lnSpc>
            </a:pPr>
            <a:r>
              <a:rPr lang="en-US" sz="2800" b="1" dirty="0">
                <a:effectLst/>
                <a:ea typeface="Arial" panose="020B0604020202020204" pitchFamily="34" charset="0"/>
                <a:cs typeface="Calibri" panose="020F0502020204030204" pitchFamily="34" charset="0"/>
              </a:rPr>
              <a:t>Before getting started, confirm that your book selection and design challenge is an original idea.  Please do not develop an activity that is commonly found in schools such as a foil/penny boat challenge, egg drop, 3 Little Pigs – blowing a structure with a hairdryer, or other common design challenge.  </a:t>
            </a:r>
            <a:r>
              <a:rPr lang="en-US" sz="2800" b="1" u="sng" dirty="0">
                <a:effectLst/>
                <a:ea typeface="Arial" panose="020B0604020202020204" pitchFamily="34" charset="0"/>
                <a:cs typeface="Calibri" panose="020F0502020204030204" pitchFamily="34" charset="0"/>
              </a:rPr>
              <a:t>If you can do a web search for the name of your book and design challenge (STEM challenge, engineering design challenge, etc.) and the idea can be found, it is not original.</a:t>
            </a:r>
            <a:r>
              <a:rPr lang="en-US" sz="2800" b="1" dirty="0">
                <a:effectLst/>
                <a:ea typeface="Arial" panose="020B0604020202020204" pitchFamily="34" charset="0"/>
                <a:cs typeface="Calibri" panose="020F0502020204030204" pitchFamily="34" charset="0"/>
              </a:rPr>
              <a:t> </a:t>
            </a:r>
            <a:endParaRPr lang="en-US" sz="2800" dirty="0">
              <a:cs typeface="Calibri" panose="020F0502020204030204" pitchFamily="34" charset="0"/>
            </a:endParaRPr>
          </a:p>
        </p:txBody>
      </p:sp>
    </p:spTree>
    <p:extLst>
      <p:ext uri="{BB962C8B-B14F-4D97-AF65-F5344CB8AC3E}">
        <p14:creationId xmlns:p14="http://schemas.microsoft.com/office/powerpoint/2010/main" val="1910640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E3FE1C8-00F8-ED3A-DFF9-3393BE5A8258}"/>
              </a:ext>
            </a:extLst>
          </p:cNvPr>
          <p:cNvGrpSpPr/>
          <p:nvPr/>
        </p:nvGrpSpPr>
        <p:grpSpPr>
          <a:xfrm>
            <a:off x="228600" y="381000"/>
            <a:ext cx="5903979" cy="6324600"/>
            <a:chOff x="304800" y="381000"/>
            <a:chExt cx="5903979" cy="6324600"/>
          </a:xfrm>
        </p:grpSpPr>
        <p:pic>
          <p:nvPicPr>
            <p:cNvPr id="6" name="Picture 5">
              <a:extLst>
                <a:ext uri="{FF2B5EF4-FFF2-40B4-BE49-F238E27FC236}">
                  <a16:creationId xmlns:a16="http://schemas.microsoft.com/office/drawing/2014/main" id="{AB9CF1FA-EE63-AE43-DD35-09075037B15E}"/>
                </a:ext>
              </a:extLst>
            </p:cNvPr>
            <p:cNvPicPr>
              <a:picLocks noChangeAspect="1"/>
            </p:cNvPicPr>
            <p:nvPr/>
          </p:nvPicPr>
          <p:blipFill>
            <a:blip r:embed="rId2"/>
            <a:stretch>
              <a:fillRect/>
            </a:stretch>
          </p:blipFill>
          <p:spPr>
            <a:xfrm>
              <a:off x="304800" y="381000"/>
              <a:ext cx="5903979" cy="4503755"/>
            </a:xfrm>
            <a:prstGeom prst="rect">
              <a:avLst/>
            </a:prstGeom>
          </p:spPr>
        </p:pic>
        <p:pic>
          <p:nvPicPr>
            <p:cNvPr id="12" name="Picture 11">
              <a:extLst>
                <a:ext uri="{FF2B5EF4-FFF2-40B4-BE49-F238E27FC236}">
                  <a16:creationId xmlns:a16="http://schemas.microsoft.com/office/drawing/2014/main" id="{FCA3C215-74B7-5F0E-CD6C-E3F203AD1FF5}"/>
                </a:ext>
              </a:extLst>
            </p:cNvPr>
            <p:cNvPicPr>
              <a:picLocks noChangeAspect="1"/>
            </p:cNvPicPr>
            <p:nvPr/>
          </p:nvPicPr>
          <p:blipFill>
            <a:blip r:embed="rId3"/>
            <a:srcRect b="4182"/>
            <a:stretch>
              <a:fillRect/>
            </a:stretch>
          </p:blipFill>
          <p:spPr>
            <a:xfrm>
              <a:off x="304801" y="4777311"/>
              <a:ext cx="5903978" cy="1928289"/>
            </a:xfrm>
            <a:prstGeom prst="rect">
              <a:avLst/>
            </a:prstGeom>
          </p:spPr>
        </p:pic>
      </p:grpSp>
      <p:sp>
        <p:nvSpPr>
          <p:cNvPr id="11" name="Rectangle 10">
            <a:extLst>
              <a:ext uri="{FF2B5EF4-FFF2-40B4-BE49-F238E27FC236}">
                <a16:creationId xmlns:a16="http://schemas.microsoft.com/office/drawing/2014/main" id="{3EF2D808-376C-5091-62DA-ED9E70A56720}"/>
              </a:ext>
            </a:extLst>
          </p:cNvPr>
          <p:cNvSpPr/>
          <p:nvPr/>
        </p:nvSpPr>
        <p:spPr>
          <a:xfrm>
            <a:off x="1841015" y="152400"/>
            <a:ext cx="9211561" cy="400110"/>
          </a:xfrm>
          <a:prstGeom prst="rect">
            <a:avLst/>
          </a:prstGeom>
        </p:spPr>
        <p:txBody>
          <a:bodyPr wrap="none">
            <a:spAutoFit/>
          </a:bodyPr>
          <a:lstStyle/>
          <a:p>
            <a:r>
              <a:rPr lang="en-US" sz="2000" b="1" dirty="0"/>
              <a:t>Obviously, we want to void the books mentioned in our readings this semester</a:t>
            </a:r>
          </a:p>
        </p:txBody>
      </p:sp>
      <p:pic>
        <p:nvPicPr>
          <p:cNvPr id="14" name="Picture 13">
            <a:extLst>
              <a:ext uri="{FF2B5EF4-FFF2-40B4-BE49-F238E27FC236}">
                <a16:creationId xmlns:a16="http://schemas.microsoft.com/office/drawing/2014/main" id="{1C02E9D4-D174-7E5E-336A-2AA4AE2350E9}"/>
              </a:ext>
            </a:extLst>
          </p:cNvPr>
          <p:cNvPicPr>
            <a:picLocks noChangeAspect="1"/>
          </p:cNvPicPr>
          <p:nvPr/>
        </p:nvPicPr>
        <p:blipFill>
          <a:blip r:embed="rId4"/>
          <a:stretch>
            <a:fillRect/>
          </a:stretch>
        </p:blipFill>
        <p:spPr>
          <a:xfrm>
            <a:off x="6134985" y="609600"/>
            <a:ext cx="5922769" cy="6096000"/>
          </a:xfrm>
          <a:prstGeom prst="rect">
            <a:avLst/>
          </a:prstGeom>
        </p:spPr>
      </p:pic>
    </p:spTree>
    <p:extLst>
      <p:ext uri="{BB962C8B-B14F-4D97-AF65-F5344CB8AC3E}">
        <p14:creationId xmlns:p14="http://schemas.microsoft.com/office/powerpoint/2010/main" val="2771958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421457-D962-F120-6991-8BB33D1D9034}"/>
              </a:ext>
            </a:extLst>
          </p:cNvPr>
          <p:cNvSpPr txBox="1"/>
          <p:nvPr/>
        </p:nvSpPr>
        <p:spPr>
          <a:xfrm>
            <a:off x="762000" y="428178"/>
            <a:ext cx="10668000" cy="6001643"/>
          </a:xfrm>
          <a:prstGeom prst="rect">
            <a:avLst/>
          </a:prstGeom>
          <a:noFill/>
        </p:spPr>
        <p:txBody>
          <a:bodyPr wrap="square">
            <a:spAutoFit/>
          </a:bodyPr>
          <a:lstStyle/>
          <a:p>
            <a:pPr marL="0" marR="0">
              <a:spcBef>
                <a:spcPts val="0"/>
              </a:spcBef>
              <a:spcAft>
                <a:spcPts val="0"/>
              </a:spcAft>
            </a:pPr>
            <a:r>
              <a:rPr lang="en-US" sz="2400" b="1" dirty="0">
                <a:effectLst/>
                <a:ea typeface="Aptos" panose="020B0004020202020204" pitchFamily="34" charset="0"/>
                <a:cs typeface="Aptos" panose="020B0004020202020204" pitchFamily="34" charset="0"/>
              </a:rPr>
              <a:t>Would letting older students (5th  /6th grade) create their own essential questions from the big idea help  students feel more in control of their learning and connect to the lesson more?</a:t>
            </a:r>
          </a:p>
          <a:p>
            <a:pPr marL="0" marR="0">
              <a:spcBef>
                <a:spcPts val="0"/>
              </a:spcBef>
              <a:spcAft>
                <a:spcPts val="0"/>
              </a:spcAft>
            </a:pPr>
            <a:r>
              <a:rPr lang="en-US" sz="2400" dirty="0">
                <a:effectLst/>
                <a:ea typeface="Aptos" panose="020B0004020202020204" pitchFamily="34" charset="0"/>
                <a:cs typeface="Aptos" panose="020B0004020202020204" pitchFamily="34" charset="0"/>
              </a:rPr>
              <a:t> </a:t>
            </a: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Why couldn't you encourage the students to help develop big ideas and essential questions?</a:t>
            </a:r>
            <a:r>
              <a:rPr lang="en-US" sz="2400" dirty="0">
                <a:solidFill>
                  <a:srgbClr val="262626"/>
                </a:solidFill>
                <a:highlight>
                  <a:srgbClr val="FFFFFF"/>
                </a:highlight>
                <a:ea typeface="Aptos" panose="020B0004020202020204" pitchFamily="34" charset="0"/>
                <a:cs typeface="Aptos" panose="020B0004020202020204" pitchFamily="34" charset="0"/>
              </a:rPr>
              <a:t>  This </a:t>
            </a:r>
            <a:r>
              <a:rPr lang="en-US" sz="2400" dirty="0">
                <a:solidFill>
                  <a:srgbClr val="262626"/>
                </a:solidFill>
                <a:effectLst/>
                <a:highlight>
                  <a:srgbClr val="FFFFFF"/>
                </a:highlight>
                <a:ea typeface="Aptos" panose="020B0004020202020204" pitchFamily="34" charset="0"/>
                <a:cs typeface="Aptos" panose="020B0004020202020204" pitchFamily="34" charset="0"/>
              </a:rPr>
              <a:t>could even happen in younger grades. </a:t>
            </a:r>
          </a:p>
          <a:p>
            <a:pPr marL="0" marR="0">
              <a:spcBef>
                <a:spcPts val="0"/>
              </a:spcBef>
              <a:spcAft>
                <a:spcPts val="0"/>
              </a:spcAft>
            </a:pPr>
            <a:endParaRPr lang="en-US" sz="2400" dirty="0">
              <a:solidFill>
                <a:srgbClr val="262626"/>
              </a:solidFill>
              <a:highlight>
                <a:srgbClr val="FFFFFF"/>
              </a:highlight>
              <a:ea typeface="Aptos" panose="020B0004020202020204" pitchFamily="34" charset="0"/>
              <a:cs typeface="Aptos" panose="020B0004020202020204" pitchFamily="34" charset="0"/>
            </a:endParaRP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When you plan your lessons, the standards will guide you in your Big Idea and Essential Questions. </a:t>
            </a:r>
          </a:p>
          <a:p>
            <a:pPr marL="0" marR="0">
              <a:spcBef>
                <a:spcPts val="0"/>
              </a:spcBef>
              <a:spcAft>
                <a:spcPts val="0"/>
              </a:spcAft>
            </a:pPr>
            <a:endParaRPr lang="en-US" sz="2400" dirty="0">
              <a:solidFill>
                <a:srgbClr val="262626"/>
              </a:solidFill>
              <a:highlight>
                <a:srgbClr val="FFFFFF"/>
              </a:highlight>
              <a:ea typeface="Aptos" panose="020B0004020202020204" pitchFamily="34" charset="0"/>
              <a:cs typeface="Aptos" panose="020B0004020202020204" pitchFamily="34" charset="0"/>
            </a:endParaRP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Whatever grade level you teach, the standards will match the developmental appropriateness for that age level. </a:t>
            </a:r>
          </a:p>
          <a:p>
            <a:pPr marL="0" marR="0">
              <a:spcBef>
                <a:spcPts val="0"/>
              </a:spcBef>
              <a:spcAft>
                <a:spcPts val="0"/>
              </a:spcAft>
            </a:pPr>
            <a:endParaRPr lang="en-US" sz="2400" dirty="0">
              <a:solidFill>
                <a:srgbClr val="262626"/>
              </a:solidFill>
              <a:highlight>
                <a:srgbClr val="FFFFFF"/>
              </a:highlight>
              <a:ea typeface="Aptos" panose="020B0004020202020204" pitchFamily="34" charset="0"/>
              <a:cs typeface="Aptos" panose="020B0004020202020204" pitchFamily="34" charset="0"/>
            </a:endParaRP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Each standard will be "unpacked" to guide you in understanding the major concept to be delivered (big idea) and the overreaching question(s) that guide the learning (essential questions).</a:t>
            </a:r>
            <a:endParaRPr lang="en-US" sz="24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13453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974D048-E7E4-CEF3-7019-3197AFFDD99C}"/>
              </a:ext>
            </a:extLst>
          </p:cNvPr>
          <p:cNvSpPr>
            <a:spLocks noChangeArrowheads="1"/>
          </p:cNvSpPr>
          <p:nvPr/>
        </p:nvSpPr>
        <p:spPr bwMode="auto">
          <a:xfrm>
            <a:off x="1245108" y="320456"/>
            <a:ext cx="9701783"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Arial" panose="020B0604020202020204" pitchFamily="34" charset="0"/>
              </a:rPr>
              <a:t>STEL - 1 - Nature and Characteristics of Technology and Engineering</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lang="en-US" altLang="en-US" sz="2000" dirty="0">
              <a:latin typeface="Arial" panose="020B0604020202020204" pitchFamily="34" charset="0"/>
            </a:endParaRPr>
          </a:p>
          <a:p>
            <a:pPr marL="800100" lvl="1" indent="-342900" eaLnBrk="0" fontAlgn="base" hangingPunct="0">
              <a:spcBef>
                <a:spcPct val="0"/>
              </a:spcBef>
              <a:spcAft>
                <a:spcPct val="0"/>
              </a:spcAft>
              <a:buFont typeface="Wingdings" panose="05000000000000000000" pitchFamily="2" charset="2"/>
              <a:buChar char="ü"/>
            </a:pPr>
            <a:r>
              <a:rPr kumimoji="0" lang="en-US" altLang="en-US" sz="2000" b="0" i="0" u="none" strike="noStrike" cap="none" normalizeH="0" baseline="0" dirty="0">
                <a:ln>
                  <a:noFill/>
                </a:ln>
                <a:solidFill>
                  <a:schemeClr val="tx1"/>
                </a:solidFill>
                <a:effectLst/>
                <a:latin typeface="Arial" panose="020B0604020202020204" pitchFamily="34" charset="0"/>
              </a:rPr>
              <a:t>Understanding the scope, core concepts, and relationships between technology, engineering, and other disciplines.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Arial" panose="020B0604020202020204" pitchFamily="34" charset="0"/>
              </a:rPr>
              <a:t>STEL - 2 Core Concepts of Technology and Engineering</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800100" lvl="1" indent="-342900" eaLnBrk="0" fontAlgn="base" hangingPunct="0">
              <a:spcBef>
                <a:spcPct val="0"/>
              </a:spcBef>
              <a:spcAft>
                <a:spcPct val="0"/>
              </a:spcAft>
              <a:buFont typeface="Wingdings" panose="05000000000000000000" pitchFamily="2" charset="2"/>
              <a:buChar char="ü"/>
            </a:pPr>
            <a:r>
              <a:rPr kumimoji="0" lang="en-US" altLang="en-US" sz="2000" b="0" i="0" u="none" strike="noStrike" cap="none" normalizeH="0" baseline="0" dirty="0">
                <a:ln>
                  <a:noFill/>
                </a:ln>
                <a:solidFill>
                  <a:schemeClr val="tx1"/>
                </a:solidFill>
                <a:effectLst/>
                <a:latin typeface="Arial" panose="020B0604020202020204" pitchFamily="34" charset="0"/>
              </a:rPr>
              <a:t>Exploring systems, processes, and resources integral to technology and engineering.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Arial" panose="020B0604020202020204" pitchFamily="34" charset="0"/>
              </a:rPr>
              <a:t>STEL - 3 -  Integration of Knowledge, Technologies, and Practices</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800100" lvl="1" indent="-342900" eaLnBrk="0" fontAlgn="base" hangingPunct="0">
              <a:spcBef>
                <a:spcPct val="0"/>
              </a:spcBef>
              <a:spcAft>
                <a:spcPct val="0"/>
              </a:spcAft>
              <a:buFont typeface="Wingdings" panose="05000000000000000000" pitchFamily="2" charset="2"/>
              <a:buChar char="ü"/>
            </a:pPr>
            <a:r>
              <a:rPr kumimoji="0" lang="en-US" altLang="en-US" sz="2000" b="0" i="0" u="none" strike="noStrike" cap="none" normalizeH="0" baseline="0" dirty="0">
                <a:ln>
                  <a:noFill/>
                </a:ln>
                <a:solidFill>
                  <a:schemeClr val="tx1"/>
                </a:solidFill>
                <a:effectLst/>
                <a:latin typeface="Arial" panose="020B0604020202020204" pitchFamily="34" charset="0"/>
              </a:rPr>
              <a:t>Applying interdisciplinary knowledge and processes to solve problems and innovate.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Arial" panose="020B0604020202020204" pitchFamily="34" charset="0"/>
              </a:rPr>
              <a:t>STEL – 4 - Impacts of Technology</a:t>
            </a: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800100" lvl="1" indent="-342900" eaLnBrk="0" fontAlgn="base" hangingPunct="0">
              <a:spcBef>
                <a:spcPct val="0"/>
              </a:spcBef>
              <a:spcAft>
                <a:spcPct val="0"/>
              </a:spcAft>
              <a:buFont typeface="Wingdings" panose="05000000000000000000" pitchFamily="2" charset="2"/>
              <a:buChar char="ü"/>
            </a:pPr>
            <a:r>
              <a:rPr kumimoji="0" lang="en-US" altLang="en-US" sz="2000" b="0" i="0" u="none" strike="noStrike" cap="none" normalizeH="0" baseline="0" dirty="0">
                <a:ln>
                  <a:noFill/>
                </a:ln>
                <a:solidFill>
                  <a:schemeClr val="tx1"/>
                </a:solidFill>
                <a:effectLst/>
                <a:latin typeface="Arial" panose="020B0604020202020204" pitchFamily="34" charset="0"/>
              </a:rPr>
              <a:t>Analyzing the positive and negative effects of technology on individuals, society, and the environment.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635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043E-A53D-9604-9972-8469B4788D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8C62BE-C3F3-9708-69B7-414EDF26459B}"/>
              </a:ext>
            </a:extLst>
          </p:cNvPr>
          <p:cNvSpPr>
            <a:spLocks noChangeArrowheads="1"/>
          </p:cNvSpPr>
          <p:nvPr/>
        </p:nvSpPr>
        <p:spPr bwMode="auto">
          <a:xfrm>
            <a:off x="705612" y="431004"/>
            <a:ext cx="1078077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000" b="1" dirty="0">
                <a:latin typeface="Arial" panose="020B0604020202020204" pitchFamily="34" charset="0"/>
              </a:rPr>
              <a:t>STEL - 5 -  Influence of Society on Technological Development</a:t>
            </a:r>
            <a:r>
              <a:rPr lang="en-US" altLang="en-US" sz="2000" dirty="0">
                <a:latin typeface="Arial" panose="020B0604020202020204" pitchFamily="34" charset="0"/>
              </a:rPr>
              <a:t> </a:t>
            </a:r>
          </a:p>
          <a:p>
            <a:pPr lvl="0" eaLnBrk="0" fontAlgn="base" hangingPunct="0">
              <a:spcBef>
                <a:spcPct val="0"/>
              </a:spcBef>
              <a:spcAft>
                <a:spcPct val="0"/>
              </a:spcAft>
            </a:pPr>
            <a:endParaRPr lang="en-US" altLang="en-US" sz="2000" dirty="0">
              <a:latin typeface="Arial" panose="020B0604020202020204" pitchFamily="34" charset="0"/>
            </a:endParaRPr>
          </a:p>
          <a:p>
            <a:pPr marL="800100" lvl="1" indent="-342900" eaLnBrk="0" fontAlgn="base" hangingPunct="0">
              <a:spcBef>
                <a:spcPct val="0"/>
              </a:spcBef>
              <a:spcAft>
                <a:spcPct val="0"/>
              </a:spcAft>
              <a:buFont typeface="Wingdings" panose="05000000000000000000" pitchFamily="2" charset="2"/>
              <a:buChar char="ü"/>
            </a:pPr>
            <a:r>
              <a:rPr lang="en-US" altLang="en-US" sz="2000" dirty="0">
                <a:latin typeface="Arial" panose="020B0604020202020204" pitchFamily="34" charset="0"/>
              </a:rPr>
              <a:t>Examining how societal needs, values, and demands shape technological advancements. </a:t>
            </a:r>
          </a:p>
          <a:p>
            <a:pPr lvl="0" eaLnBrk="0" fontAlgn="base" hangingPunct="0">
              <a:spcBef>
                <a:spcPct val="0"/>
              </a:spcBef>
              <a:spcAft>
                <a:spcPct val="0"/>
              </a:spcAft>
            </a:pPr>
            <a:endParaRPr lang="en-US" altLang="en-US" sz="2000" dirty="0">
              <a:latin typeface="Arial" panose="020B0604020202020204" pitchFamily="34" charset="0"/>
            </a:endParaRPr>
          </a:p>
          <a:p>
            <a:pPr lvl="0" eaLnBrk="0" fontAlgn="base" hangingPunct="0">
              <a:spcBef>
                <a:spcPct val="0"/>
              </a:spcBef>
              <a:spcAft>
                <a:spcPct val="0"/>
              </a:spcAft>
            </a:pPr>
            <a:r>
              <a:rPr lang="en-US" altLang="en-US" sz="2000" b="1" dirty="0">
                <a:latin typeface="Arial" panose="020B0604020202020204" pitchFamily="34" charset="0"/>
              </a:rPr>
              <a:t>STEL – 6 -  History of Technology</a:t>
            </a:r>
            <a:r>
              <a:rPr lang="en-US" altLang="en-US" sz="2000" dirty="0">
                <a:latin typeface="Arial" panose="020B0604020202020204" pitchFamily="34" charset="0"/>
              </a:rPr>
              <a:t> </a:t>
            </a:r>
          </a:p>
          <a:p>
            <a:pPr lvl="0" eaLnBrk="0" fontAlgn="base" hangingPunct="0">
              <a:spcBef>
                <a:spcPct val="0"/>
              </a:spcBef>
              <a:spcAft>
                <a:spcPct val="0"/>
              </a:spcAft>
            </a:pPr>
            <a:endParaRPr lang="en-US" altLang="en-US" sz="2000" dirty="0">
              <a:latin typeface="Arial" panose="020B0604020202020204" pitchFamily="34" charset="0"/>
            </a:endParaRPr>
          </a:p>
          <a:p>
            <a:pPr marL="800100" lvl="1" indent="-342900" eaLnBrk="0" fontAlgn="base" hangingPunct="0">
              <a:spcBef>
                <a:spcPct val="0"/>
              </a:spcBef>
              <a:spcAft>
                <a:spcPct val="0"/>
              </a:spcAft>
              <a:buFont typeface="Wingdings" panose="05000000000000000000" pitchFamily="2" charset="2"/>
              <a:buChar char="ü"/>
            </a:pPr>
            <a:r>
              <a:rPr lang="en-US" altLang="en-US" sz="2000" dirty="0">
                <a:latin typeface="Arial" panose="020B0604020202020204" pitchFamily="34" charset="0"/>
              </a:rPr>
              <a:t>Understanding the historical development and evolution of technology and engineering. </a:t>
            </a:r>
          </a:p>
          <a:p>
            <a:pPr lvl="0" eaLnBrk="0" fontAlgn="base" hangingPunct="0">
              <a:spcBef>
                <a:spcPct val="0"/>
              </a:spcBef>
              <a:spcAft>
                <a:spcPct val="0"/>
              </a:spcAft>
            </a:pPr>
            <a:endParaRPr lang="en-US" altLang="en-US" sz="2000" dirty="0">
              <a:latin typeface="Arial" panose="020B0604020202020204" pitchFamily="34" charset="0"/>
            </a:endParaRPr>
          </a:p>
          <a:p>
            <a:pPr lvl="0" eaLnBrk="0" fontAlgn="base" hangingPunct="0">
              <a:spcBef>
                <a:spcPct val="0"/>
              </a:spcBef>
              <a:spcAft>
                <a:spcPct val="0"/>
              </a:spcAft>
            </a:pPr>
            <a:r>
              <a:rPr lang="en-US" altLang="en-US" sz="2000" b="1" dirty="0">
                <a:latin typeface="Arial" panose="020B0604020202020204" pitchFamily="34" charset="0"/>
              </a:rPr>
              <a:t>STEL – 7 -  Design in Technology and Engineering Education</a:t>
            </a:r>
            <a:r>
              <a:rPr lang="en-US" altLang="en-US" sz="2000" dirty="0">
                <a:latin typeface="Arial" panose="020B0604020202020204" pitchFamily="34" charset="0"/>
              </a:rPr>
              <a:t> </a:t>
            </a:r>
          </a:p>
          <a:p>
            <a:pPr lvl="0" eaLnBrk="0" fontAlgn="base" hangingPunct="0">
              <a:spcBef>
                <a:spcPct val="0"/>
              </a:spcBef>
              <a:spcAft>
                <a:spcPct val="0"/>
              </a:spcAft>
            </a:pPr>
            <a:endParaRPr lang="en-US" altLang="en-US" sz="2000" dirty="0">
              <a:latin typeface="Arial" panose="020B0604020202020204" pitchFamily="34" charset="0"/>
            </a:endParaRPr>
          </a:p>
          <a:p>
            <a:pPr marL="800100" lvl="1" indent="-342900" eaLnBrk="0" fontAlgn="base" hangingPunct="0">
              <a:spcBef>
                <a:spcPct val="0"/>
              </a:spcBef>
              <a:spcAft>
                <a:spcPct val="0"/>
              </a:spcAft>
              <a:buFont typeface="Wingdings" panose="05000000000000000000" pitchFamily="2" charset="2"/>
              <a:buChar char="ü"/>
            </a:pPr>
            <a:r>
              <a:rPr lang="en-US" altLang="en-US" sz="2000" dirty="0">
                <a:latin typeface="Arial" panose="020B0604020202020204" pitchFamily="34" charset="0"/>
              </a:rPr>
              <a:t>Engaging in design processes to develop solutions to problems using critical thinking and creativity. </a:t>
            </a:r>
          </a:p>
          <a:p>
            <a:pPr lvl="0" eaLnBrk="0" fontAlgn="base" hangingPunct="0">
              <a:spcBef>
                <a:spcPct val="0"/>
              </a:spcBef>
              <a:spcAft>
                <a:spcPct val="0"/>
              </a:spcAft>
            </a:pPr>
            <a:endParaRPr lang="en-US" altLang="en-US" sz="2000" dirty="0">
              <a:latin typeface="Arial" panose="020B0604020202020204" pitchFamily="34" charset="0"/>
            </a:endParaRPr>
          </a:p>
          <a:p>
            <a:pPr lvl="0" eaLnBrk="0" fontAlgn="base" hangingPunct="0">
              <a:spcBef>
                <a:spcPct val="0"/>
              </a:spcBef>
              <a:spcAft>
                <a:spcPct val="0"/>
              </a:spcAft>
            </a:pPr>
            <a:r>
              <a:rPr lang="en-US" altLang="en-US" sz="2000" b="1" dirty="0">
                <a:latin typeface="Arial" panose="020B0604020202020204" pitchFamily="34" charset="0"/>
              </a:rPr>
              <a:t>STEL – 8 -  Applying, Maintaining, and Assessing Technological Products and Systems</a:t>
            </a:r>
          </a:p>
          <a:p>
            <a:pPr lvl="0" eaLnBrk="0" fontAlgn="base" hangingPunct="0">
              <a:spcBef>
                <a:spcPct val="0"/>
              </a:spcBef>
              <a:spcAft>
                <a:spcPct val="0"/>
              </a:spcAft>
            </a:pPr>
            <a:endParaRPr lang="en-US" altLang="en-US" sz="2000" b="1" dirty="0">
              <a:latin typeface="Arial" panose="020B0604020202020204" pitchFamily="34" charset="0"/>
            </a:endParaRPr>
          </a:p>
          <a:p>
            <a:pPr marL="800100" lvl="1" indent="-342900" eaLnBrk="0" fontAlgn="base" hangingPunct="0">
              <a:spcBef>
                <a:spcPct val="0"/>
              </a:spcBef>
              <a:spcAft>
                <a:spcPct val="0"/>
              </a:spcAft>
              <a:buFont typeface="Wingdings" panose="05000000000000000000" pitchFamily="2" charset="2"/>
              <a:buChar char="ü"/>
            </a:pPr>
            <a:r>
              <a:rPr lang="en-US" altLang="en-US" sz="2000" dirty="0">
                <a:latin typeface="Arial" panose="020B0604020202020204" pitchFamily="34" charset="0"/>
              </a:rPr>
              <a:t>Using, managing, and evaluating technological products and systems effectively and safely. </a:t>
            </a:r>
          </a:p>
        </p:txBody>
      </p:sp>
    </p:spTree>
    <p:extLst>
      <p:ext uri="{BB962C8B-B14F-4D97-AF65-F5344CB8AC3E}">
        <p14:creationId xmlns:p14="http://schemas.microsoft.com/office/powerpoint/2010/main" val="421394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80951E-034E-FF07-5976-0DE43271C8C0}"/>
              </a:ext>
            </a:extLst>
          </p:cNvPr>
          <p:cNvSpPr txBox="1"/>
          <p:nvPr/>
        </p:nvSpPr>
        <p:spPr>
          <a:xfrm>
            <a:off x="481584" y="575398"/>
            <a:ext cx="11228832" cy="5275290"/>
          </a:xfrm>
          <a:prstGeom prst="rect">
            <a:avLst/>
          </a:prstGeom>
          <a:noFill/>
        </p:spPr>
        <p:txBody>
          <a:bodyPr wrap="square">
            <a:spAutoFit/>
          </a:bodyPr>
          <a:lstStyle/>
          <a:p>
            <a:pPr marL="0" marR="0">
              <a:lnSpc>
                <a:spcPct val="107000"/>
              </a:lnSpc>
              <a:spcAft>
                <a:spcPts val="800"/>
              </a:spcAft>
              <a:buNone/>
            </a:pPr>
            <a:r>
              <a:rPr lang="en-US" sz="2000" b="1" u="sng" dirty="0">
                <a:effectLst/>
                <a:ea typeface="Calibri" panose="020F0502020204030204" pitchFamily="34" charset="0"/>
                <a:cs typeface="Times New Roman" panose="02020603050405020304" pitchFamily="18" charset="0"/>
              </a:rPr>
              <a:t>Standard 6: History of Technology</a:t>
            </a:r>
            <a:endParaRPr lang="en-US" sz="2000" dirty="0">
              <a:effectLst/>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b="1" dirty="0">
                <a:effectLst/>
                <a:ea typeface="Calibri" panose="020F0502020204030204" pitchFamily="34" charset="0"/>
                <a:cs typeface="Times New Roman" panose="02020603050405020304" pitchFamily="18" charset="0"/>
              </a:rPr>
              <a:t>Grades PreK-2</a:t>
            </a:r>
            <a:endParaRPr lang="en-US" sz="2000" b="1" dirty="0">
              <a:ea typeface="Calibri" panose="020F0502020204030204" pitchFamily="34" charset="0"/>
              <a:cs typeface="Times New Roman" panose="02020603050405020304" pitchFamily="18" charset="0"/>
            </a:endParaRPr>
          </a:p>
          <a:p>
            <a:pPr lvl="1">
              <a:lnSpc>
                <a:spcPct val="107000"/>
              </a:lnSpc>
              <a:spcAft>
                <a:spcPts val="800"/>
              </a:spcAft>
            </a:pPr>
            <a:r>
              <a:rPr lang="en-US" sz="2000" dirty="0">
                <a:effectLst/>
                <a:ea typeface="Calibri" panose="020F0502020204030204" pitchFamily="34" charset="0"/>
                <a:cs typeface="Times New Roman" panose="02020603050405020304" pitchFamily="18" charset="0"/>
              </a:rPr>
              <a:t>A. Discuss how the way people live and work has changed throughout history because of technology.  </a:t>
            </a:r>
          </a:p>
          <a:p>
            <a:pPr marL="0" marR="0">
              <a:lnSpc>
                <a:spcPct val="107000"/>
              </a:lnSpc>
              <a:spcAft>
                <a:spcPts val="800"/>
              </a:spcAft>
              <a:buNone/>
            </a:pPr>
            <a:r>
              <a:rPr lang="en-US" sz="2000" dirty="0">
                <a:effectLst/>
                <a:ea typeface="Calibri" panose="020F0502020204030204" pitchFamily="34" charset="0"/>
                <a:cs typeface="Times New Roman" panose="02020603050405020304" pitchFamily="18" charset="0"/>
              </a:rPr>
              <a:t> </a:t>
            </a:r>
            <a:r>
              <a:rPr lang="en-US" sz="2000" b="1" dirty="0">
                <a:effectLst/>
                <a:ea typeface="Calibri" panose="020F0502020204030204" pitchFamily="34" charset="0"/>
                <a:cs typeface="Times New Roman" panose="02020603050405020304" pitchFamily="18" charset="0"/>
              </a:rPr>
              <a:t>Grades 3-5</a:t>
            </a:r>
            <a:endParaRPr lang="en-US" sz="2000" dirty="0">
              <a:effectLst/>
              <a:ea typeface="Calibri" panose="020F0502020204030204" pitchFamily="34" charset="0"/>
              <a:cs typeface="Times New Roman" panose="02020603050405020304" pitchFamily="18" charset="0"/>
            </a:endParaRPr>
          </a:p>
          <a:p>
            <a:pPr lvl="1">
              <a:lnSpc>
                <a:spcPct val="107000"/>
              </a:lnSpc>
              <a:spcAft>
                <a:spcPts val="800"/>
              </a:spcAft>
            </a:pPr>
            <a:r>
              <a:rPr lang="en-US" sz="2000" dirty="0">
                <a:ea typeface="Calibri" panose="020F0502020204030204" pitchFamily="34" charset="0"/>
                <a:cs typeface="Times New Roman" panose="02020603050405020304" pitchFamily="18" charset="0"/>
              </a:rPr>
              <a:t>B. </a:t>
            </a:r>
            <a:r>
              <a:rPr lang="en-US" sz="2000" dirty="0">
                <a:effectLst/>
                <a:ea typeface="Calibri" panose="020F0502020204030204" pitchFamily="34" charset="0"/>
                <a:cs typeface="Times New Roman" panose="02020603050405020304" pitchFamily="18" charset="0"/>
              </a:rPr>
              <a:t>Create representations of the tools people made, how they cultivated food, made clothing, and built shelters to protect themselves.  </a:t>
            </a:r>
          </a:p>
          <a:p>
            <a:pPr marL="0" marR="0">
              <a:lnSpc>
                <a:spcPct val="107000"/>
              </a:lnSpc>
              <a:spcAft>
                <a:spcPts val="800"/>
              </a:spcAft>
              <a:buNone/>
            </a:pPr>
            <a:r>
              <a:rPr lang="en-US" sz="2000" dirty="0">
                <a:effectLst/>
                <a:ea typeface="Calibri" panose="020F0502020204030204" pitchFamily="34" charset="0"/>
                <a:cs typeface="Times New Roman" panose="02020603050405020304" pitchFamily="18" charset="0"/>
              </a:rPr>
              <a:t> </a:t>
            </a:r>
            <a:r>
              <a:rPr lang="en-US" sz="2000" b="1" dirty="0">
                <a:effectLst/>
                <a:ea typeface="Calibri" panose="020F0502020204030204" pitchFamily="34" charset="0"/>
                <a:cs typeface="Times New Roman" panose="02020603050405020304" pitchFamily="18" charset="0"/>
              </a:rPr>
              <a:t>Grades 6-8</a:t>
            </a:r>
            <a:endParaRPr lang="en-US" sz="2000" dirty="0">
              <a:effectLst/>
              <a:ea typeface="Calibri" panose="020F0502020204030204" pitchFamily="34" charset="0"/>
              <a:cs typeface="Times New Roman" panose="02020603050405020304" pitchFamily="18" charset="0"/>
            </a:endParaRPr>
          </a:p>
          <a:p>
            <a:pPr lvl="1">
              <a:lnSpc>
                <a:spcPct val="107000"/>
              </a:lnSpc>
            </a:pPr>
            <a:r>
              <a:rPr lang="en-US" sz="2000" dirty="0">
                <a:effectLst/>
                <a:ea typeface="Calibri" panose="020F0502020204030204" pitchFamily="34" charset="0"/>
                <a:cs typeface="Times New Roman" panose="02020603050405020304" pitchFamily="18" charset="0"/>
              </a:rPr>
              <a:t>C. Compare various technologies and how they have contributed to human progress.</a:t>
            </a:r>
          </a:p>
          <a:p>
            <a:pPr lvl="1">
              <a:lnSpc>
                <a:spcPct val="107000"/>
              </a:lnSpc>
            </a:pPr>
            <a:r>
              <a:rPr lang="en-US" sz="2000" dirty="0">
                <a:effectLst/>
                <a:ea typeface="Calibri" panose="020F0502020204030204" pitchFamily="34" charset="0"/>
                <a:cs typeface="Times New Roman" panose="02020603050405020304" pitchFamily="18" charset="0"/>
              </a:rPr>
              <a:t>D. Engage in a research and development process to simulate how inventions and innovations have evolved through systematic tests and reﬁnements.</a:t>
            </a:r>
          </a:p>
          <a:p>
            <a:pPr lvl="1">
              <a:lnSpc>
                <a:spcPct val="107000"/>
              </a:lnSpc>
            </a:pPr>
            <a:r>
              <a:rPr lang="en-US" sz="2000" dirty="0">
                <a:effectLst/>
                <a:ea typeface="Calibri" panose="020F0502020204030204" pitchFamily="34" charset="0"/>
                <a:cs typeface="Times New Roman" panose="02020603050405020304" pitchFamily="18" charset="0"/>
              </a:rPr>
              <a:t>E. Verify how specialization of function has been at the heart of many technological improvements.</a:t>
            </a:r>
          </a:p>
          <a:p>
            <a:pPr marL="457200" marR="0">
              <a:lnSpc>
                <a:spcPct val="107000"/>
              </a:lnSpc>
              <a:spcAft>
                <a:spcPts val="800"/>
              </a:spcAft>
            </a:pPr>
            <a:r>
              <a:rPr lang="en-US"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3151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5250-805D-7C5D-7926-B0F803EB72C0}"/>
              </a:ext>
            </a:extLst>
          </p:cNvPr>
          <p:cNvSpPr>
            <a:spLocks noGrp="1"/>
          </p:cNvSpPr>
          <p:nvPr>
            <p:ph type="title"/>
          </p:nvPr>
        </p:nvSpPr>
        <p:spPr>
          <a:xfrm>
            <a:off x="838200" y="2789237"/>
            <a:ext cx="10515600" cy="1325563"/>
          </a:xfrm>
        </p:spPr>
        <p:txBody>
          <a:bodyPr>
            <a:noAutofit/>
          </a:bodyPr>
          <a:lstStyle/>
          <a:p>
            <a:r>
              <a:rPr lang="en-US" sz="2200" dirty="0"/>
              <a:t>You will individually develop and present an integrated STEM education design challenge that is directly connected to a piece of children’s literature used in the elementary or middle grades (2 grade or above).</a:t>
            </a:r>
            <a:br>
              <a:rPr lang="en-US" sz="2200" dirty="0"/>
            </a:br>
            <a:r>
              <a:rPr lang="en-US" sz="2200" dirty="0"/>
              <a:t> </a:t>
            </a:r>
            <a:br>
              <a:rPr lang="en-US" sz="2200" dirty="0"/>
            </a:br>
            <a:r>
              <a:rPr lang="en-US" sz="2200" dirty="0"/>
              <a:t>Step one - select a grade level  (2 grade or above) and a minimum of one science (life, earth/space, or physical), one mathematics, and one STEL (standard and benchmark).</a:t>
            </a:r>
            <a:br>
              <a:rPr lang="en-US" sz="2200" dirty="0"/>
            </a:br>
            <a:r>
              <a:rPr lang="en-US" sz="2200" dirty="0"/>
              <a:t> </a:t>
            </a:r>
            <a:br>
              <a:rPr lang="en-US" sz="2200" dirty="0"/>
            </a:br>
            <a:r>
              <a:rPr lang="en-US" sz="2200" dirty="0"/>
              <a:t>Step two - consider a children's book (picture book or chapter book) that could be used to guide an engineering design challenge.</a:t>
            </a:r>
            <a:br>
              <a:rPr lang="en-US" sz="2200" dirty="0"/>
            </a:br>
            <a:r>
              <a:rPr lang="en-US" sz="2200" dirty="0"/>
              <a:t> </a:t>
            </a:r>
            <a:br>
              <a:rPr lang="en-US" sz="2200" dirty="0"/>
            </a:br>
            <a:r>
              <a:rPr lang="en-US" sz="2200" dirty="0"/>
              <a:t>Before getting started, confirm that your book selection and design challenge is an original idea. Please do not develop an activity that is commonly found in schools such as a foil/penny boat challenge, egg drop, 3 Little Pigs – blowing a structure with a hairdryer, 3 Billie Goats Gruff - bridge, or other common design challenge. If you can do a web search for the name of your book and design challenge (STEM challenge, engineering design challenge, etc.) and the idea can be found, it is not original. If your first choice doesn't work, find another book.</a:t>
            </a:r>
            <a:br>
              <a:rPr lang="en-US" sz="2200" dirty="0"/>
            </a:br>
            <a:r>
              <a:rPr lang="en-US" sz="2200" dirty="0"/>
              <a:t> </a:t>
            </a:r>
            <a:br>
              <a:rPr lang="en-US" sz="2200" dirty="0"/>
            </a:br>
            <a:r>
              <a:rPr lang="en-US" sz="2200" dirty="0"/>
              <a:t>Step three - Reading </a:t>
            </a:r>
            <a:r>
              <a:rPr lang="en-US" sz="2200" u="sng" dirty="0">
                <a:hlinkClick r:id="rId2"/>
              </a:rPr>
              <a:t>Writing a STEM Design Brief </a:t>
            </a:r>
            <a:r>
              <a:rPr lang="en-US" sz="2200" dirty="0"/>
              <a:t>and </a:t>
            </a:r>
            <a:r>
              <a:rPr lang="en-US" sz="2200" u="sng" dirty="0">
                <a:hlinkClick r:id="rId3"/>
              </a:rPr>
              <a:t>Developing Big Ideas and Essential Questions</a:t>
            </a:r>
            <a:br>
              <a:rPr lang="en-US" sz="2200" dirty="0"/>
            </a:br>
            <a:r>
              <a:rPr lang="en-US" sz="2200" dirty="0"/>
              <a:t> </a:t>
            </a:r>
            <a:br>
              <a:rPr lang="en-US" sz="2200" dirty="0"/>
            </a:br>
            <a:r>
              <a:rPr lang="en-US" sz="2200" dirty="0"/>
              <a:t>Step four - Complete the </a:t>
            </a:r>
            <a:r>
              <a:rPr lang="en-US" sz="2200" u="sng" dirty="0">
                <a:hlinkClick r:id="rId4"/>
              </a:rPr>
              <a:t>Lit-based Curr. Rough Draft – Part 1</a:t>
            </a:r>
            <a:r>
              <a:rPr lang="en-US" sz="2200" dirty="0"/>
              <a:t> - no more than one two pages</a:t>
            </a:r>
          </a:p>
        </p:txBody>
      </p:sp>
    </p:spTree>
    <p:extLst>
      <p:ext uri="{BB962C8B-B14F-4D97-AF65-F5344CB8AC3E}">
        <p14:creationId xmlns:p14="http://schemas.microsoft.com/office/powerpoint/2010/main" val="1109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4264"/>
            <a:ext cx="8382000" cy="6986528"/>
          </a:xfrm>
          <a:prstGeom prst="rect">
            <a:avLst/>
          </a:prstGeom>
          <a:noFill/>
        </p:spPr>
        <p:txBody>
          <a:bodyPr wrap="square" rtlCol="0">
            <a:spAutoFit/>
          </a:bodyPr>
          <a:lstStyle/>
          <a:p>
            <a:r>
              <a:rPr lang="en-US" sz="2800" dirty="0"/>
              <a:t> </a:t>
            </a:r>
          </a:p>
          <a:p>
            <a:r>
              <a:rPr lang="en-US" sz="3200" b="1" dirty="0"/>
              <a:t>Curriculum Standards</a:t>
            </a:r>
          </a:p>
          <a:p>
            <a:r>
              <a:rPr lang="en-US" sz="3200" b="1" dirty="0"/>
              <a:t>Science</a:t>
            </a:r>
            <a:r>
              <a:rPr lang="en-US" sz="3200" dirty="0"/>
              <a:t> – </a:t>
            </a:r>
            <a:r>
              <a:rPr lang="en-US" sz="2400" dirty="0"/>
              <a:t>Structure and Properties of Matter</a:t>
            </a:r>
            <a:endParaRPr lang="en-US" sz="2400" b="1" dirty="0"/>
          </a:p>
          <a:p>
            <a:endParaRPr lang="en-US" sz="2400" dirty="0"/>
          </a:p>
          <a:p>
            <a:r>
              <a:rPr lang="en-US" sz="2400" dirty="0"/>
              <a:t>2-PS1-1 Plan and conduct an investigation to describe and classify different kinds of materials by their observable properties (color, texture, hardness, and flexibility)</a:t>
            </a:r>
          </a:p>
          <a:p>
            <a:endParaRPr lang="en-US" sz="2400" dirty="0"/>
          </a:p>
          <a:p>
            <a:r>
              <a:rPr lang="en-US" sz="2400" dirty="0"/>
              <a:t>2-PS1-2 Analyze data obtained from testing different materials to determine which materials have the properties that are best suited for an intended purpose</a:t>
            </a:r>
          </a:p>
          <a:p>
            <a:endParaRPr lang="en-US" sz="2400" dirty="0"/>
          </a:p>
          <a:p>
            <a:r>
              <a:rPr lang="en-US" sz="2400" b="1" dirty="0"/>
              <a:t>Another possibility - </a:t>
            </a:r>
          </a:p>
          <a:p>
            <a:endParaRPr lang="en-US" sz="2400" dirty="0"/>
          </a:p>
          <a:p>
            <a:r>
              <a:rPr lang="en-US" sz="2400" dirty="0"/>
              <a:t>2-PS1-4 Construct an argument with evidence that some changes caused by heating or cooling can be reversed and some cannot.</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067800" y="381000"/>
            <a:ext cx="2743200" cy="2826327"/>
          </a:xfrm>
          <a:prstGeom prst="rect">
            <a:avLst/>
          </a:prstGeom>
          <a:noFill/>
          <a:ln w="9525">
            <a:noFill/>
            <a:miter lim="800000"/>
            <a:headEnd/>
            <a:tailEnd/>
          </a:ln>
        </p:spPr>
      </p:pic>
    </p:spTree>
    <p:extLst>
      <p:ext uri="{BB962C8B-B14F-4D97-AF65-F5344CB8AC3E}">
        <p14:creationId xmlns:p14="http://schemas.microsoft.com/office/powerpoint/2010/main" val="144068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ttle Critter | Critter Wiki | Fandom">
            <a:extLst>
              <a:ext uri="{FF2B5EF4-FFF2-40B4-BE49-F238E27FC236}">
                <a16:creationId xmlns:a16="http://schemas.microsoft.com/office/drawing/2014/main" id="{DEA81E49-C506-2200-0702-811B0C2B4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8" t="8333" r="9155" b="14197"/>
          <a:stretch/>
        </p:blipFill>
        <p:spPr bwMode="auto">
          <a:xfrm>
            <a:off x="9178834" y="2971800"/>
            <a:ext cx="3048000" cy="2833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52400"/>
            <a:ext cx="9906000" cy="6955750"/>
          </a:xfrm>
          <a:prstGeom prst="rect">
            <a:avLst/>
          </a:prstGeom>
          <a:noFill/>
        </p:spPr>
        <p:txBody>
          <a:bodyPr wrap="square" rtlCol="0">
            <a:spAutoFit/>
          </a:bodyPr>
          <a:lstStyle/>
          <a:p>
            <a:r>
              <a:rPr lang="en-US" sz="2800" dirty="0"/>
              <a:t> </a:t>
            </a:r>
          </a:p>
          <a:p>
            <a:r>
              <a:rPr lang="en-US" sz="3200" b="1" dirty="0"/>
              <a:t>Curriculum Standards (cont.):</a:t>
            </a:r>
          </a:p>
          <a:p>
            <a:endParaRPr lang="en-US" sz="2800" dirty="0"/>
          </a:p>
          <a:p>
            <a:r>
              <a:rPr lang="en-US" sz="2400" b="1" dirty="0"/>
              <a:t>Technology and Engineering Education</a:t>
            </a:r>
          </a:p>
          <a:p>
            <a:endParaRPr lang="en-US" sz="2400" dirty="0"/>
          </a:p>
          <a:p>
            <a:r>
              <a:rPr lang="en-US" sz="2400" dirty="0"/>
              <a:t>Standard 2: Core Concepts of Technology and Engineering</a:t>
            </a:r>
          </a:p>
          <a:p>
            <a:pPr lvl="1"/>
            <a:r>
              <a:rPr lang="en-US" sz="2400" dirty="0"/>
              <a:t>b. Safely use tools to complete tasks.</a:t>
            </a:r>
          </a:p>
          <a:p>
            <a:pPr lvl="1"/>
            <a:r>
              <a:rPr lang="en-US" sz="2400" dirty="0"/>
              <a:t>c. Explain that materials are selected for use because they    </a:t>
            </a:r>
          </a:p>
          <a:p>
            <a:pPr lvl="1"/>
            <a:r>
              <a:rPr lang="en-US" sz="2400" dirty="0"/>
              <a:t>     possess desirable properties and characteristics.  </a:t>
            </a:r>
          </a:p>
          <a:p>
            <a:pPr lvl="1"/>
            <a:r>
              <a:rPr lang="en-US" sz="2400" dirty="0"/>
              <a:t>d. Develop a plan in order to complete a task.</a:t>
            </a:r>
          </a:p>
          <a:p>
            <a:pPr lvl="1"/>
            <a:r>
              <a:rPr lang="en-US" sz="2400" dirty="0"/>
              <a:t>e. Collaborate effectively as a member of a team. </a:t>
            </a:r>
          </a:p>
          <a:p>
            <a:pPr lvl="1"/>
            <a:endParaRPr lang="en-US" sz="2400" dirty="0"/>
          </a:p>
          <a:p>
            <a:pPr lvl="1"/>
            <a:endParaRPr lang="en-US" sz="2400" dirty="0"/>
          </a:p>
          <a:p>
            <a:r>
              <a:rPr lang="en-US" sz="2400" b="1" dirty="0"/>
              <a:t>Social Studies </a:t>
            </a:r>
            <a:r>
              <a:rPr lang="en-US" sz="2400" dirty="0"/>
              <a:t>- </a:t>
            </a:r>
            <a:r>
              <a:rPr lang="en-US" sz="2400" b="1" dirty="0"/>
              <a:t>Economics</a:t>
            </a:r>
          </a:p>
          <a:p>
            <a:endParaRPr lang="en-US" sz="2400" b="1" dirty="0"/>
          </a:p>
          <a:p>
            <a:r>
              <a:rPr lang="en-US" sz="2400" dirty="0"/>
              <a:t>E.1 Students will understand the impact of economic decision-making.</a:t>
            </a:r>
          </a:p>
          <a:p>
            <a:pPr lvl="1"/>
            <a:r>
              <a:rPr lang="en-US" sz="2400" dirty="0"/>
              <a:t>E.1.2.6 Explain the role of money in making exchange easier. </a:t>
            </a:r>
          </a:p>
          <a:p>
            <a:pPr lvl="1"/>
            <a:endParaRPr lang="en-US" sz="2200" dirty="0"/>
          </a:p>
        </p:txBody>
      </p:sp>
    </p:spTree>
    <p:extLst>
      <p:ext uri="{BB962C8B-B14F-4D97-AF65-F5344CB8AC3E}">
        <p14:creationId xmlns:p14="http://schemas.microsoft.com/office/powerpoint/2010/main" val="38290558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401</TotalTime>
  <Words>2304</Words>
  <Application>Microsoft Office PowerPoint</Application>
  <PresentationFormat>Widescreen</PresentationFormat>
  <Paragraphs>312</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Aptos Display</vt:lpstr>
      <vt:lpstr>Arial</vt:lpstr>
      <vt:lpstr>Calibri</vt:lpstr>
      <vt:lpstr>Symbol</vt:lpstr>
      <vt:lpstr>Times New Roman</vt:lpstr>
      <vt:lpstr>Wingdings</vt:lpstr>
      <vt:lpstr>Office Theme</vt:lpstr>
      <vt:lpstr>Integrating Literacy  and Engineering Instruction   </vt:lpstr>
      <vt:lpstr>PowerPoint Presentation</vt:lpstr>
      <vt:lpstr>PowerPoint Presentation</vt:lpstr>
      <vt:lpstr>PowerPoint Presentation</vt:lpstr>
      <vt:lpstr>PowerPoint Presentation</vt:lpstr>
      <vt:lpstr>PowerPoint Presentation</vt:lpstr>
      <vt:lpstr>You will individually develop and present an integrated STEM education design challenge that is directly connected to a piece of children’s literature used in the elementary or middle grades (2 grade or above).   Step one - select a grade level  (2 grade or above) and a minimum of one science (life, earth/space, or physical), one mathematics, and one STEL (standard and benchmark).   Step two - consider a children's book (picture book or chapter book) that could be used to guide an engineering design challenge.   Before getting started, confirm that your book selection and design challenge is an original idea. Please do not develop an activity that is commonly found in schools such as a foil/penny boat challenge, egg drop, 3 Little Pigs – blowing a structure with a hairdryer, 3 Billie Goats Gruff - bridge, or other common design challenge. If you can do a web search for the name of your book and design challenge (STEM challenge, engineering design challenge, etc.) and the idea can be found, it is not original. If your first choice doesn't work, find another book.   Step three - Reading Writing a STEM Design Brief and Developing Big Ideas and Essential Questions   Step four - Complete the Lit-based Curr. Rough Draft – Part 1 - no more than one two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Education &amp;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Vinson Carter</dc:creator>
  <cp:lastModifiedBy>Vinson Carter</cp:lastModifiedBy>
  <cp:revision>45</cp:revision>
  <dcterms:created xsi:type="dcterms:W3CDTF">2011-03-09T14:54:26Z</dcterms:created>
  <dcterms:modified xsi:type="dcterms:W3CDTF">2026-02-10T22:25:00Z</dcterms:modified>
</cp:coreProperties>
</file>