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64" r:id="rId5"/>
    <p:sldId id="265" r:id="rId6"/>
    <p:sldId id="266" r:id="rId7"/>
    <p:sldId id="267" r:id="rId8"/>
    <p:sldId id="257" r:id="rId9"/>
    <p:sldId id="258" r:id="rId10"/>
    <p:sldId id="259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714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2D792-1F25-4925-A161-1613844EE53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72423-5141-4142-B095-ACFE4F0AA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415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2D792-1F25-4925-A161-1613844EE53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72423-5141-4142-B095-ACFE4F0AA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957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2D792-1F25-4925-A161-1613844EE53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72423-5141-4142-B095-ACFE4F0AA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20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2D792-1F25-4925-A161-1613844EE53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72423-5141-4142-B095-ACFE4F0AA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34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2D792-1F25-4925-A161-1613844EE53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72423-5141-4142-B095-ACFE4F0AA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164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2D792-1F25-4925-A161-1613844EE53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72423-5141-4142-B095-ACFE4F0AA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155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2D792-1F25-4925-A161-1613844EE53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72423-5141-4142-B095-ACFE4F0AA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5499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2D792-1F25-4925-A161-1613844EE53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72423-5141-4142-B095-ACFE4F0AA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408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2D792-1F25-4925-A161-1613844EE53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72423-5141-4142-B095-ACFE4F0AA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535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2D792-1F25-4925-A161-1613844EE53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72423-5141-4142-B095-ACFE4F0AA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374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D2D792-1F25-4925-A161-1613844EE53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72423-5141-4142-B095-ACFE4F0AA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5902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2D792-1F25-4925-A161-1613844EE537}" type="datetimeFigureOut">
              <a:rPr lang="en-US" smtClean="0"/>
              <a:t>4/22/2026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72423-5141-4142-B095-ACFE4F0AA6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634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gif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p/CY2dJEhgZUn/" TargetMode="External"/><Relationship Id="rId7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BPHlYt1-J-s?feature=oembed" TargetMode="External"/><Relationship Id="rId6" Type="http://schemas.openxmlformats.org/officeDocument/2006/relationships/image" Target="../media/image31.png"/><Relationship Id="rId5" Type="http://schemas.openxmlformats.org/officeDocument/2006/relationships/hyperlink" Target="https://www.instagram.com/p/CY2caEQgqcn/" TargetMode="Externa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7" Type="http://schemas.openxmlformats.org/officeDocument/2006/relationships/image" Target="../media/image14.jpe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4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cmhouston.org/classroom-curriculum/cardboard-automata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eb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00261" y="1385383"/>
            <a:ext cx="9144000" cy="2387600"/>
          </a:xfrm>
        </p:spPr>
        <p:txBody>
          <a:bodyPr/>
          <a:lstStyle/>
          <a:p>
            <a:r>
              <a:rPr lang="en-US" b="1" dirty="0">
                <a:solidFill>
                  <a:srgbClr val="C00000"/>
                </a:solidFill>
              </a:rPr>
              <a:t>The Final Project</a:t>
            </a:r>
          </a:p>
        </p:txBody>
      </p:sp>
      <p:pic>
        <p:nvPicPr>
          <p:cNvPr id="1026" name="Picture 2" descr="Automata">
            <a:extLst>
              <a:ext uri="{FF2B5EF4-FFF2-40B4-BE49-F238E27FC236}">
                <a16:creationId xmlns:a16="http://schemas.microsoft.com/office/drawing/2014/main" id="{9313FDE2-27D2-4BD1-8F30-148263F06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641" y="4225327"/>
            <a:ext cx="2078787" cy="207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utomata - Room 19 State Report">
            <a:extLst>
              <a:ext uri="{FF2B5EF4-FFF2-40B4-BE49-F238E27FC236}">
                <a16:creationId xmlns:a16="http://schemas.microsoft.com/office/drawing/2014/main" id="{632672A1-5BA5-48C9-A0DF-0B394A341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6747" y="4118109"/>
            <a:ext cx="3267314" cy="229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n on Laser cut">
            <a:extLst>
              <a:ext uri="{FF2B5EF4-FFF2-40B4-BE49-F238E27FC236}">
                <a16:creationId xmlns:a16="http://schemas.microsoft.com/office/drawing/2014/main" id="{51F400F0-F662-42D5-8A62-BD81FC1A32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359" y="4169962"/>
            <a:ext cx="3442283" cy="229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Exploring Animation And Interaction Techniques With WebGL ...">
            <a:extLst>
              <a:ext uri="{FF2B5EF4-FFF2-40B4-BE49-F238E27FC236}">
                <a16:creationId xmlns:a16="http://schemas.microsoft.com/office/drawing/2014/main" id="{053594F4-B8F6-4FE1-BC83-FFC9BD979F5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93" y="321769"/>
            <a:ext cx="2514452" cy="237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utomata Crank Mechanism GIFs - Find &amp; Share on GIPHY">
            <a:extLst>
              <a:ext uri="{FF2B5EF4-FFF2-40B4-BE49-F238E27FC236}">
                <a16:creationId xmlns:a16="http://schemas.microsoft.com/office/drawing/2014/main" id="{2E88D45B-6A15-4538-BBBE-2C7014DAEFA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06" y="544903"/>
            <a:ext cx="3416860" cy="192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angnam Style | Papercraftsquare - free papercraft download">
            <a:extLst>
              <a:ext uri="{FF2B5EF4-FFF2-40B4-BE49-F238E27FC236}">
                <a16:creationId xmlns:a16="http://schemas.microsoft.com/office/drawing/2014/main" id="{3972D553-0D7B-439C-84F9-91F5CFE83D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407" y="354929"/>
            <a:ext cx="2619994" cy="2304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PAGES-ArtProjects+ThinkGymInformation/Gifs: Animal+People ...">
            <a:extLst>
              <a:ext uri="{FF2B5EF4-FFF2-40B4-BE49-F238E27FC236}">
                <a16:creationId xmlns:a16="http://schemas.microsoft.com/office/drawing/2014/main" id="{30AF1284-B37C-487D-9D7F-5BB60BDDC97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93" y="3998680"/>
            <a:ext cx="1687422" cy="2510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viva la beea — Papercraft T-Rex automata eats caveman">
            <a:extLst>
              <a:ext uri="{FF2B5EF4-FFF2-40B4-BE49-F238E27FC236}">
                <a16:creationId xmlns:a16="http://schemas.microsoft.com/office/drawing/2014/main" id="{338101AA-81CA-47C0-B5CB-481FEBC8261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692" y="532091"/>
            <a:ext cx="2430736" cy="193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27417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5650EAD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7126" y="1440923"/>
            <a:ext cx="9130852" cy="517414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54022" y="353683"/>
            <a:ext cx="9957345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733" b="1" dirty="0">
                <a:solidFill>
                  <a:srgbClr val="C00000"/>
                </a:solidFill>
              </a:rPr>
              <a:t>One Solution to the STEM Challenge</a:t>
            </a:r>
            <a:br>
              <a:rPr lang="en-US" sz="3733" b="1" dirty="0">
                <a:solidFill>
                  <a:srgbClr val="C00000"/>
                </a:solidFill>
              </a:rPr>
            </a:br>
            <a:endParaRPr lang="en-US" sz="3733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96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E7CBCC9-9D60-B209-FC28-59D5374F1032}"/>
              </a:ext>
            </a:extLst>
          </p:cNvPr>
          <p:cNvSpPr txBox="1"/>
          <p:nvPr/>
        </p:nvSpPr>
        <p:spPr>
          <a:xfrm>
            <a:off x="8126602" y="3830336"/>
            <a:ext cx="396437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3"/>
              </a:rPr>
              <a:t>https://www.instagram.com/p/CY2dJEhgZUn/</a:t>
            </a:r>
            <a:endParaRPr lang="en-US" sz="1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8FACFC-AFDA-BE25-4D71-4E629D9B16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9786" y="234104"/>
            <a:ext cx="3518005" cy="34873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A2C2CF-F022-BFC8-82D6-D5EED75ADB66}"/>
              </a:ext>
            </a:extLst>
          </p:cNvPr>
          <p:cNvSpPr txBox="1"/>
          <p:nvPr/>
        </p:nvSpPr>
        <p:spPr>
          <a:xfrm>
            <a:off x="4081786" y="5307217"/>
            <a:ext cx="44975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5"/>
              </a:rPr>
              <a:t>https://www.instagram.com/p/CY2caEQgqcn/</a:t>
            </a:r>
            <a:endParaRPr lang="en-US" sz="1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7CB3B32-DC8A-423A-C587-3BD8EBDC97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95790" y="2361518"/>
            <a:ext cx="4151580" cy="2937636"/>
          </a:xfrm>
          <a:prstGeom prst="rect">
            <a:avLst/>
          </a:prstGeom>
        </p:spPr>
      </p:pic>
      <p:pic>
        <p:nvPicPr>
          <p:cNvPr id="11" name="Online Media 10" title="IMG 6779">
            <a:hlinkClick r:id="" action="ppaction://media"/>
            <a:extLst>
              <a:ext uri="{FF2B5EF4-FFF2-40B4-BE49-F238E27FC236}">
                <a16:creationId xmlns:a16="http://schemas.microsoft.com/office/drawing/2014/main" id="{D9D4D868-A1E4-75A1-1974-92E1A085183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506497" y="874450"/>
            <a:ext cx="2886877" cy="5109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71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Dancing Diplodocus">
            <a:extLst>
              <a:ext uri="{FF2B5EF4-FFF2-40B4-BE49-F238E27FC236}">
                <a16:creationId xmlns:a16="http://schemas.microsoft.com/office/drawing/2014/main" id="{E0FD2AAD-7C6B-6126-8096-8D65FE0C3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21" y="494434"/>
            <a:ext cx="238125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ranky Contraptions | Exploratorium">
            <a:extLst>
              <a:ext uri="{FF2B5EF4-FFF2-40B4-BE49-F238E27FC236}">
                <a16:creationId xmlns:a16="http://schemas.microsoft.com/office/drawing/2014/main" id="{E565026F-FF32-2065-926F-5FFB15597C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3" t="-698" r="32945" b="698"/>
          <a:stretch/>
        </p:blipFill>
        <p:spPr bwMode="auto">
          <a:xfrm>
            <a:off x="591993" y="2720109"/>
            <a:ext cx="2022764" cy="2314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Automaton Gallery – 60212: INTERACTIVITY &amp; COMPUTATION">
            <a:extLst>
              <a:ext uri="{FF2B5EF4-FFF2-40B4-BE49-F238E27FC236}">
                <a16:creationId xmlns:a16="http://schemas.microsoft.com/office/drawing/2014/main" id="{4C9CB52A-10F1-5376-E8ED-8DB28EACA0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0537" y="656936"/>
            <a:ext cx="3667863" cy="2063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Pin em pussle">
            <a:extLst>
              <a:ext uri="{FF2B5EF4-FFF2-40B4-BE49-F238E27FC236}">
                <a16:creationId xmlns:a16="http://schemas.microsoft.com/office/drawing/2014/main" id="{C9D06D40-52E9-679A-3B66-D1D34CE64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2014" y="2961843"/>
            <a:ext cx="2857500" cy="309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Sign in | Giocattoli di legno, Giocattoli di carta, Giocattoli">
            <a:extLst>
              <a:ext uri="{FF2B5EF4-FFF2-40B4-BE49-F238E27FC236}">
                <a16:creationId xmlns:a16="http://schemas.microsoft.com/office/drawing/2014/main" id="{94C20C11-20DA-F920-1D35-D736526F2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5632" y="392544"/>
            <a:ext cx="2686336" cy="358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25CEDF9E-9967-E30F-280C-5DECB1B92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8436" y="4675105"/>
            <a:ext cx="5883564" cy="1790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0525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CA4627A3-410C-BA61-2DED-2ED8766C0180}"/>
              </a:ext>
            </a:extLst>
          </p:cNvPr>
          <p:cNvGrpSpPr/>
          <p:nvPr/>
        </p:nvGrpSpPr>
        <p:grpSpPr>
          <a:xfrm>
            <a:off x="7762398" y="163902"/>
            <a:ext cx="4221957" cy="6323162"/>
            <a:chOff x="7762398" y="0"/>
            <a:chExt cx="4221957" cy="6323162"/>
          </a:xfrm>
        </p:grpSpPr>
        <p:pic>
          <p:nvPicPr>
            <p:cNvPr id="1026" name="Picture 2" descr="Cams Positions and Motions in Automata">
              <a:extLst>
                <a:ext uri="{FF2B5EF4-FFF2-40B4-BE49-F238E27FC236}">
                  <a16:creationId xmlns:a16="http://schemas.microsoft.com/office/drawing/2014/main" id="{2B377754-872B-5803-1178-FAF64BBFB0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62398" y="0"/>
              <a:ext cx="4221957" cy="6172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44C7339-5939-2D62-69E0-EE4A924CE3BC}"/>
                </a:ext>
              </a:extLst>
            </p:cNvPr>
            <p:cNvSpPr/>
            <p:nvPr/>
          </p:nvSpPr>
          <p:spPr>
            <a:xfrm>
              <a:off x="8928340" y="5995358"/>
              <a:ext cx="3056015" cy="3278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 descr="Build a Bird Automaton - Simple Machines STEM Project">
            <a:extLst>
              <a:ext uri="{FF2B5EF4-FFF2-40B4-BE49-F238E27FC236}">
                <a16:creationId xmlns:a16="http://schemas.microsoft.com/office/drawing/2014/main" id="{4AB1B6F2-0034-D9B9-CD05-04FCD4A853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3059" b="8335"/>
          <a:stretch>
            <a:fillRect/>
          </a:stretch>
        </p:blipFill>
        <p:spPr bwMode="auto">
          <a:xfrm>
            <a:off x="207645" y="1147314"/>
            <a:ext cx="7288531" cy="34172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3C43F8C-D30D-D5DA-8B00-2322F16DBFF1}"/>
              </a:ext>
            </a:extLst>
          </p:cNvPr>
          <p:cNvSpPr txBox="1"/>
          <p:nvPr/>
        </p:nvSpPr>
        <p:spPr>
          <a:xfrm>
            <a:off x="207645" y="5934670"/>
            <a:ext cx="102820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Arial Black" panose="020B0A04020102020204" pitchFamily="34" charset="0"/>
              </a:rPr>
              <a:t>Check out the video at the Houston Children’s Museum:</a:t>
            </a:r>
          </a:p>
          <a:p>
            <a:r>
              <a:rPr lang="en-US" dirty="0">
                <a:latin typeface="Arial Black" panose="020B0A04020102020204" pitchFamily="34" charset="0"/>
                <a:hlinkClick r:id="rId4"/>
              </a:rPr>
              <a:t>https://www.cmhouston.org/classroom-curriculum/cardboard-automata</a:t>
            </a:r>
            <a:endParaRPr lang="en-US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9368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History of the Automata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8157308" cy="4351338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dirty="0"/>
              <a:t>An automata is a moving mechanical device. It can be complicated, like a robot, or simple, like a flag raising and lowering</a:t>
            </a:r>
          </a:p>
          <a:p>
            <a:pPr lvl="0"/>
            <a:r>
              <a:rPr lang="en-US" dirty="0"/>
              <a:t>Almost anyone can make a simple automata using dowels, cardboard boxes, foam board, hot glue guns and plastic straws (and feathers, googly eyes, colored paper and other items for decorating).</a:t>
            </a:r>
          </a:p>
          <a:p>
            <a:pPr lvl="0"/>
            <a:r>
              <a:rPr lang="en-US" dirty="0"/>
              <a:t>Automata use simple machine elements such as cams, levers, and linkages to create cardboard or paper mechanical sculptures.</a:t>
            </a:r>
          </a:p>
          <a:p>
            <a:pPr lvl="0"/>
            <a:r>
              <a:rPr lang="en-US" dirty="0"/>
              <a:t>Automata have been designed for thousands of years. One of the earliest was a wooden version of a pigeon, built by </a:t>
            </a:r>
            <a:r>
              <a:rPr lang="en-US" dirty="0" err="1"/>
              <a:t>Archytas</a:t>
            </a:r>
            <a:r>
              <a:rPr lang="en-US" dirty="0"/>
              <a:t> of Tarentum in about 400 </a:t>
            </a:r>
            <a:r>
              <a:rPr lang="en-US" dirty="0" err="1"/>
              <a:t>bc</a:t>
            </a:r>
            <a:r>
              <a:rPr lang="en-US" dirty="0"/>
              <a:t>. He was a friend of the philosopher Plato.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638" y="1825625"/>
            <a:ext cx="2784393" cy="4176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0169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History of the Automata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852508" cy="4351338"/>
          </a:xfrm>
        </p:spPr>
        <p:txBody>
          <a:bodyPr>
            <a:normAutofit fontScale="92500"/>
          </a:bodyPr>
          <a:lstStyle/>
          <a:p>
            <a:pPr lvl="0"/>
            <a:r>
              <a:rPr lang="en-US" dirty="0"/>
              <a:t>The Han Dynasty in China created automata that included a mechanical orchestra constructed for the Emperor. During the Sui Dynasty, automata had become very common. From the </a:t>
            </a:r>
            <a:r>
              <a:rPr lang="en-US" dirty="0" err="1"/>
              <a:t>T'ang</a:t>
            </a:r>
            <a:r>
              <a:rPr lang="en-US" dirty="0"/>
              <a:t> period there are accounts of flying birds and characters that performed, ranging from girls singing to a monk begging </a:t>
            </a:r>
          </a:p>
          <a:p>
            <a:r>
              <a:rPr lang="en-US" dirty="0"/>
              <a:t>One of the most famous designer of automata was Jacques de </a:t>
            </a:r>
            <a:r>
              <a:rPr lang="en-US" dirty="0" err="1"/>
              <a:t>Vaucanson</a:t>
            </a:r>
            <a:r>
              <a:rPr lang="en-US" dirty="0"/>
              <a:t> (1709–82). He designed robotic devices that used modern industrial techniques. In 1738 he constructed an automaton, ‘The Flute Player’, followed by ‘The Tambourine Player.’</a:t>
            </a:r>
          </a:p>
          <a:p>
            <a:pPr lvl="0"/>
            <a:endParaRPr lang="en-US" dirty="0"/>
          </a:p>
        </p:txBody>
      </p:sp>
      <p:pic>
        <p:nvPicPr>
          <p:cNvPr id="4" name="Picture 3" descr="Photo of South-pointing charioy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6185" y="1690688"/>
            <a:ext cx="2424576" cy="2000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185" y="3691198"/>
            <a:ext cx="2424576" cy="303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110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History of the Automata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6406662" cy="4351338"/>
          </a:xfrm>
        </p:spPr>
        <p:txBody>
          <a:bodyPr>
            <a:normAutofit/>
          </a:bodyPr>
          <a:lstStyle/>
          <a:p>
            <a:pPr lvl="0"/>
            <a:r>
              <a:rPr lang="en-US" dirty="0"/>
              <a:t>During the European Renaissance, sophisticated fountains involving sensational and secret effects became fashionable among the nobility. For example, the mid-sixteenth-century waterworks and fountains erected in the gardens of the Villa </a:t>
            </a:r>
            <a:r>
              <a:rPr lang="en-US" dirty="0" err="1"/>
              <a:t>d'Este</a:t>
            </a:r>
            <a:r>
              <a:rPr lang="en-US" dirty="0"/>
              <a:t> at Tivoli, near Rome.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643" y="4290646"/>
            <a:ext cx="3270226" cy="23832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6956" y="1802637"/>
            <a:ext cx="3228879" cy="235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670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rgbClr val="C00000"/>
                </a:solidFill>
              </a:rPr>
              <a:t>History of the Automata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The term </a:t>
            </a:r>
            <a:r>
              <a:rPr lang="en-US" i="1" dirty="0"/>
              <a:t>robot</a:t>
            </a:r>
            <a:r>
              <a:rPr lang="en-US" dirty="0"/>
              <a:t> was derived from the Czech word </a:t>
            </a:r>
            <a:r>
              <a:rPr lang="en-US" i="1" dirty="0" err="1"/>
              <a:t>rabit</a:t>
            </a:r>
            <a:r>
              <a:rPr lang="en-US" dirty="0"/>
              <a:t> (work) and came into popular use after 1923 to describe automata that was mechanical or so ingenious as to be almost human.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466" y="3480154"/>
            <a:ext cx="3885714" cy="283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26250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6" r="4000"/>
          <a:stretch/>
        </p:blipFill>
        <p:spPr>
          <a:xfrm rot="5400000">
            <a:off x="4827882" y="2931373"/>
            <a:ext cx="3358335" cy="387241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1" t="5619" r="25609"/>
          <a:stretch/>
        </p:blipFill>
        <p:spPr>
          <a:xfrm>
            <a:off x="8732323" y="1338484"/>
            <a:ext cx="3298000" cy="45541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90452" y="0"/>
            <a:ext cx="107293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tx2">
                    <a:lumMod val="75000"/>
                  </a:schemeClr>
                </a:solidFill>
              </a:rPr>
              <a:t>Using axles, cams, and cam followers to turn rotary motion into reciprocating motion</a:t>
            </a:r>
          </a:p>
        </p:txBody>
      </p:sp>
      <p:pic>
        <p:nvPicPr>
          <p:cNvPr id="6" name="Picture 5" descr="Related imag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559" y="1750861"/>
            <a:ext cx="2647783" cy="335833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876505" y="6146638"/>
            <a:ext cx="34270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Making the cam from dense foam</a:t>
            </a:r>
          </a:p>
        </p:txBody>
      </p:sp>
    </p:spTree>
    <p:extLst>
      <p:ext uri="{BB962C8B-B14F-4D97-AF65-F5344CB8AC3E}">
        <p14:creationId xmlns:p14="http://schemas.microsoft.com/office/powerpoint/2010/main" val="2161165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1" t="12402" r="25217" b="5293"/>
          <a:stretch/>
        </p:blipFill>
        <p:spPr>
          <a:xfrm>
            <a:off x="1404591" y="3657699"/>
            <a:ext cx="2101397" cy="30235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5" t="9403" r="17197" b="5554"/>
          <a:stretch/>
        </p:blipFill>
        <p:spPr>
          <a:xfrm>
            <a:off x="6149788" y="1617280"/>
            <a:ext cx="5872587" cy="49743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35" t="2644" r="12696" b="22844"/>
          <a:stretch/>
        </p:blipFill>
        <p:spPr>
          <a:xfrm rot="5400000">
            <a:off x="3258625" y="4081470"/>
            <a:ext cx="3023583" cy="21760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81954" y="1418478"/>
            <a:ext cx="44644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Using multiple cams and cam followers to create the illusion of life</a:t>
            </a:r>
          </a:p>
        </p:txBody>
      </p:sp>
      <p:sp>
        <p:nvSpPr>
          <p:cNvPr id="2" name="Rectangle 1"/>
          <p:cNvSpPr/>
          <p:nvPr/>
        </p:nvSpPr>
        <p:spPr>
          <a:xfrm>
            <a:off x="1381270" y="0"/>
            <a:ext cx="10641105" cy="748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67" b="1" dirty="0">
                <a:solidFill>
                  <a:srgbClr val="C00000"/>
                </a:solidFill>
              </a:rPr>
              <a:t>Solutions to the STEM Problem</a:t>
            </a:r>
          </a:p>
        </p:txBody>
      </p:sp>
    </p:spTree>
    <p:extLst>
      <p:ext uri="{BB962C8B-B14F-4D97-AF65-F5344CB8AC3E}">
        <p14:creationId xmlns:p14="http://schemas.microsoft.com/office/powerpoint/2010/main" val="37921211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82</TotalTime>
  <Words>403</Words>
  <Application>Microsoft Office PowerPoint</Application>
  <PresentationFormat>Widescreen</PresentationFormat>
  <Paragraphs>22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Arial Black</vt:lpstr>
      <vt:lpstr>Calibri</vt:lpstr>
      <vt:lpstr>Calibri Light</vt:lpstr>
      <vt:lpstr>Office Theme</vt:lpstr>
      <vt:lpstr>The Final Project</vt:lpstr>
      <vt:lpstr>PowerPoint Presentation</vt:lpstr>
      <vt:lpstr>PowerPoint Presentation</vt:lpstr>
      <vt:lpstr>History of the Automata</vt:lpstr>
      <vt:lpstr>History of the Automata</vt:lpstr>
      <vt:lpstr>History of the Automata</vt:lpstr>
      <vt:lpstr>History of the Automata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Last Assignment</dc:title>
  <dc:creator>Vinson R. Carter</dc:creator>
  <cp:lastModifiedBy>Vinson Carter</cp:lastModifiedBy>
  <cp:revision>6</cp:revision>
  <dcterms:created xsi:type="dcterms:W3CDTF">2021-11-23T16:45:44Z</dcterms:created>
  <dcterms:modified xsi:type="dcterms:W3CDTF">2026-04-22T15:40:25Z</dcterms:modified>
</cp:coreProperties>
</file>