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4" r:id="rId2"/>
    <p:sldId id="297" r:id="rId3"/>
    <p:sldId id="299" r:id="rId4"/>
    <p:sldId id="298" r:id="rId5"/>
    <p:sldId id="295" r:id="rId6"/>
    <p:sldId id="296" r:id="rId7"/>
    <p:sldId id="256" r:id="rId8"/>
    <p:sldId id="261" r:id="rId9"/>
    <p:sldId id="271" r:id="rId10"/>
    <p:sldId id="272" r:id="rId11"/>
    <p:sldId id="278" r:id="rId12"/>
    <p:sldId id="279" r:id="rId13"/>
    <p:sldId id="280" r:id="rId14"/>
    <p:sldId id="281" r:id="rId15"/>
    <p:sldId id="282" r:id="rId16"/>
    <p:sldId id="283" r:id="rId17"/>
    <p:sldId id="285" r:id="rId18"/>
    <p:sldId id="284" r:id="rId19"/>
    <p:sldId id="286" r:id="rId20"/>
    <p:sldId id="287" r:id="rId21"/>
    <p:sldId id="288" r:id="rId22"/>
    <p:sldId id="289" r:id="rId23"/>
    <p:sldId id="290" r:id="rId24"/>
    <p:sldId id="259" r:id="rId25"/>
    <p:sldId id="277" r:id="rId26"/>
    <p:sldId id="274" r:id="rId27"/>
    <p:sldId id="292" r:id="rId28"/>
    <p:sldId id="276" r:id="rId29"/>
    <p:sldId id="291" r:id="rId30"/>
    <p:sldId id="301" r:id="rId31"/>
    <p:sldId id="29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3C654CE-0F42-4B46-AB17-884B42D65101}"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4012885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C654CE-0F42-4B46-AB17-884B42D65101}"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1447363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C654CE-0F42-4B46-AB17-884B42D65101}"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428581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C654CE-0F42-4B46-AB17-884B42D65101}"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1533665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3C654CE-0F42-4B46-AB17-884B42D65101}"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3408583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C654CE-0F42-4B46-AB17-884B42D65101}"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412465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C654CE-0F42-4B46-AB17-884B42D65101}" type="datetimeFigureOut">
              <a:rPr lang="en-US" smtClean="0"/>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104791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C654CE-0F42-4B46-AB17-884B42D65101}" type="datetimeFigureOut">
              <a:rPr lang="en-US" smtClean="0"/>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3384805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C654CE-0F42-4B46-AB17-884B42D65101}" type="datetimeFigureOut">
              <a:rPr lang="en-US" smtClean="0"/>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17921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C654CE-0F42-4B46-AB17-884B42D65101}"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3426330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C654CE-0F42-4B46-AB17-884B42D65101}"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811EAB-24EC-43FE-AD65-B6488F439888}" type="slidenum">
              <a:rPr lang="en-US" smtClean="0"/>
              <a:t>‹#›</a:t>
            </a:fld>
            <a:endParaRPr lang="en-US"/>
          </a:p>
        </p:txBody>
      </p:sp>
    </p:spTree>
    <p:extLst>
      <p:ext uri="{BB962C8B-B14F-4D97-AF65-F5344CB8AC3E}">
        <p14:creationId xmlns:p14="http://schemas.microsoft.com/office/powerpoint/2010/main" val="3884072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C654CE-0F42-4B46-AB17-884B42D65101}" type="datetimeFigureOut">
              <a:rPr lang="en-US" smtClean="0"/>
              <a:t>8/31/2026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811EAB-24EC-43FE-AD65-B6488F439888}" type="slidenum">
              <a:rPr lang="en-US" smtClean="0"/>
              <a:t>‹#›</a:t>
            </a:fld>
            <a:endParaRPr lang="en-US"/>
          </a:p>
        </p:txBody>
      </p:sp>
    </p:spTree>
    <p:extLst>
      <p:ext uri="{BB962C8B-B14F-4D97-AF65-F5344CB8AC3E}">
        <p14:creationId xmlns:p14="http://schemas.microsoft.com/office/powerpoint/2010/main" val="3378044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ol School: Holub, Joan, Dean, James: 9780545685207: Amazon.com: Books">
            <a:extLst>
              <a:ext uri="{FF2B5EF4-FFF2-40B4-BE49-F238E27FC236}">
                <a16:creationId xmlns:a16="http://schemas.microsoft.com/office/drawing/2014/main" id="{6A2146A0-08D5-F2C6-0858-843BD6329C1D}"/>
              </a:ext>
            </a:extLst>
          </p:cNvPr>
          <p:cNvPicPr>
            <a:picLocks noChangeAspect="1"/>
          </p:cNvPicPr>
          <p:nvPr/>
        </p:nvPicPr>
        <p:blipFill>
          <a:blip r:embed="rId2"/>
          <a:stretch>
            <a:fillRect/>
          </a:stretch>
        </p:blipFill>
        <p:spPr>
          <a:xfrm>
            <a:off x="8206082" y="434556"/>
            <a:ext cx="3456102" cy="4465248"/>
          </a:xfrm>
          <a:prstGeom prst="rect">
            <a:avLst/>
          </a:prstGeom>
        </p:spPr>
      </p:pic>
      <p:sp>
        <p:nvSpPr>
          <p:cNvPr id="4" name="TextBox 3">
            <a:extLst>
              <a:ext uri="{FF2B5EF4-FFF2-40B4-BE49-F238E27FC236}">
                <a16:creationId xmlns:a16="http://schemas.microsoft.com/office/drawing/2014/main" id="{DA63F3BA-E537-3DC1-1E93-D998CAAD5050}"/>
              </a:ext>
            </a:extLst>
          </p:cNvPr>
          <p:cNvSpPr txBox="1"/>
          <p:nvPr/>
        </p:nvSpPr>
        <p:spPr>
          <a:xfrm>
            <a:off x="407598" y="296533"/>
            <a:ext cx="6735074" cy="6186309"/>
          </a:xfrm>
          <a:prstGeom prst="rect">
            <a:avLst/>
          </a:prstGeom>
          <a:noFill/>
        </p:spPr>
        <p:txBody>
          <a:bodyPr wrap="square">
            <a:spAutoFit/>
          </a:bodyPr>
          <a:lstStyle/>
          <a:p>
            <a:r>
              <a:rPr lang="en-US" sz="2000" dirty="0"/>
              <a:t>Each tool has a different capability. Early in the story, they learn and play together, but when they are given a building task, each decides to work independently. The problem is that no single tool can complete the job alone.</a:t>
            </a:r>
          </a:p>
          <a:p>
            <a:endParaRPr lang="en-US" sz="2000" dirty="0"/>
          </a:p>
          <a:p>
            <a:r>
              <a:rPr lang="en-US" sz="2000" b="1" dirty="0"/>
              <a:t>A successful project requires different tools working together</a:t>
            </a:r>
            <a:r>
              <a:rPr lang="en-US" sz="2000" dirty="0"/>
              <a:t>. </a:t>
            </a:r>
          </a:p>
          <a:p>
            <a:endParaRPr lang="en-US" sz="2000" dirty="0"/>
          </a:p>
          <a:p>
            <a:r>
              <a:rPr lang="en-US" sz="2000" b="1" dirty="0"/>
              <a:t>Big Ideas:</a:t>
            </a:r>
          </a:p>
          <a:p>
            <a:endParaRPr lang="en-US" sz="2000" dirty="0"/>
          </a:p>
          <a:p>
            <a:pPr marL="342900" lvl="0" indent="-342900">
              <a:buFont typeface="+mj-lt"/>
              <a:buAutoNum type="arabicPeriod"/>
            </a:pPr>
            <a:r>
              <a:rPr lang="en-US" sz="2000" b="1" dirty="0"/>
              <a:t>Tools have specific purposes.</a:t>
            </a:r>
            <a:r>
              <a:rPr lang="en-US" sz="2000" dirty="0"/>
              <a:t> Different tools are designed to perform different jobs. </a:t>
            </a:r>
          </a:p>
          <a:p>
            <a:pPr marL="342900" lvl="0" indent="-342900">
              <a:buFont typeface="+mj-lt"/>
              <a:buAutoNum type="arabicPeriod"/>
            </a:pPr>
            <a:r>
              <a:rPr lang="en-US" sz="2000" b="1" dirty="0"/>
              <a:t>Choose the right tool for the task.</a:t>
            </a:r>
            <a:r>
              <a:rPr lang="en-US" sz="2000" dirty="0"/>
              <a:t> Understanding what a tool can and cannot do is part of solving a problem. </a:t>
            </a:r>
          </a:p>
          <a:p>
            <a:pPr marL="342900" lvl="0" indent="-342900">
              <a:buFont typeface="+mj-lt"/>
              <a:buAutoNum type="arabicPeriod"/>
            </a:pPr>
            <a:r>
              <a:rPr lang="en-US" sz="2000" b="1" dirty="0"/>
              <a:t>Complex problems often require multiple tools and skills.</a:t>
            </a:r>
            <a:r>
              <a:rPr lang="en-US" sz="2000" dirty="0"/>
              <a:t> No one tool can do everything. </a:t>
            </a:r>
          </a:p>
          <a:p>
            <a:pPr marL="342900" lvl="0" indent="-342900">
              <a:buFont typeface="+mj-lt"/>
              <a:buAutoNum type="arabicPeriod"/>
            </a:pPr>
            <a:r>
              <a:rPr lang="en-US" sz="2000" b="1" dirty="0"/>
              <a:t>Collaboration makes us more capable.</a:t>
            </a:r>
          </a:p>
          <a:p>
            <a:pPr marL="342900" lvl="0" indent="-342900">
              <a:buFont typeface="+mj-lt"/>
              <a:buAutoNum type="arabicPeriod"/>
            </a:pPr>
            <a:endParaRPr lang="en-US" sz="2000" b="1" dirty="0"/>
          </a:p>
          <a:p>
            <a:endParaRPr lang="en-US" sz="2000" dirty="0"/>
          </a:p>
          <a:p>
            <a:endParaRPr lang="en-US" dirty="0"/>
          </a:p>
          <a:p>
            <a:endParaRPr lang="en-US" dirty="0"/>
          </a:p>
        </p:txBody>
      </p:sp>
      <p:sp>
        <p:nvSpPr>
          <p:cNvPr id="7" name="TextBox 6">
            <a:extLst>
              <a:ext uri="{FF2B5EF4-FFF2-40B4-BE49-F238E27FC236}">
                <a16:creationId xmlns:a16="http://schemas.microsoft.com/office/drawing/2014/main" id="{67171840-9AD0-5422-33AA-AD3B4CC811CC}"/>
              </a:ext>
            </a:extLst>
          </p:cNvPr>
          <p:cNvSpPr txBox="1"/>
          <p:nvPr/>
        </p:nvSpPr>
        <p:spPr>
          <a:xfrm>
            <a:off x="407598" y="5545804"/>
            <a:ext cx="11524183" cy="1015663"/>
          </a:xfrm>
          <a:prstGeom prst="rect">
            <a:avLst/>
          </a:prstGeom>
          <a:noFill/>
        </p:spPr>
        <p:txBody>
          <a:bodyPr wrap="square">
            <a:spAutoFit/>
          </a:bodyPr>
          <a:lstStyle/>
          <a:p>
            <a:r>
              <a:rPr lang="en-US" sz="2000" b="1" dirty="0"/>
              <a:t>Integrated STEM/Engineering Design Challenges require that students go through a similar process seen in the book when they create, design or build something:</a:t>
            </a:r>
          </a:p>
          <a:p>
            <a:pPr algn="ctr"/>
            <a:r>
              <a:rPr lang="en-US" sz="2000" b="1" dirty="0"/>
              <a:t>tool selection → planning → building → collaborating → evaluating</a:t>
            </a:r>
          </a:p>
        </p:txBody>
      </p:sp>
    </p:spTree>
    <p:extLst>
      <p:ext uri="{BB962C8B-B14F-4D97-AF65-F5344CB8AC3E}">
        <p14:creationId xmlns:p14="http://schemas.microsoft.com/office/powerpoint/2010/main" val="2453886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895601" y="457200"/>
            <a:ext cx="6314009" cy="5954216"/>
          </a:xfrm>
          <a:prstGeom prst="rect">
            <a:avLst/>
          </a:prstGeom>
        </p:spPr>
      </p:pic>
    </p:spTree>
    <p:extLst>
      <p:ext uri="{BB962C8B-B14F-4D97-AF65-F5344CB8AC3E}">
        <p14:creationId xmlns:p14="http://schemas.microsoft.com/office/powerpoint/2010/main" val="154028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85DF30-89FA-B645-3B9E-FE39245F3D8C}"/>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872951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6BD11F-DCCD-3841-A0DE-7051DEB17E04}"/>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956282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1DCEE-7A1E-6F5A-1D24-BC2386B5237C}"/>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96361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70FC5F-E2D4-D413-1C64-11CAB68D5210}"/>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325511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4D40BF-7169-30AF-7BD0-DEF3BF40CFC0}"/>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265687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EF28CA-7001-2370-7E7A-9B7BECEBDDA4}"/>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906564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CC1D08-B625-5655-BAA8-7AEB74A260F2}"/>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893052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91E5B8-875A-D858-A77E-74A60BD1B48F}"/>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252585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94EEBD-0603-DD10-FF0E-A0C82FF7E3E2}"/>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4078503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80BEC53-AE2B-B1EA-EEB7-A7C5D9DA22E9}"/>
              </a:ext>
            </a:extLst>
          </p:cNvPr>
          <p:cNvSpPr>
            <a:spLocks noChangeArrowheads="1"/>
          </p:cNvSpPr>
          <p:nvPr/>
        </p:nvSpPr>
        <p:spPr bwMode="auto">
          <a:xfrm>
            <a:off x="342900" y="361950"/>
            <a:ext cx="987212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Madeline’s Treehouse Engineering Design Challenge</a:t>
            </a:r>
            <a:endParaRPr kumimoji="0" lang="en-US" altLang="en-US"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pic>
        <p:nvPicPr>
          <p:cNvPr id="2049" name="Picture 1" descr="Madeline - Wikipedia">
            <a:extLst>
              <a:ext uri="{FF2B5EF4-FFF2-40B4-BE49-F238E27FC236}">
                <a16:creationId xmlns:a16="http://schemas.microsoft.com/office/drawing/2014/main" id="{544E6EA4-1DD9-D26C-2B85-D43EA9023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3237" y="1147847"/>
            <a:ext cx="1901825" cy="25527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3C3F0BBA-8374-8EDB-B7CD-C01C8AB4FEBA}"/>
              </a:ext>
            </a:extLst>
          </p:cNvPr>
          <p:cNvSpPr>
            <a:spLocks noChangeArrowheads="1"/>
          </p:cNvSpPr>
          <p:nvPr/>
        </p:nvSpPr>
        <p:spPr bwMode="auto">
          <a:xfrm>
            <a:off x="506938" y="779034"/>
            <a:ext cx="9065687" cy="4578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Scenario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In </a:t>
            </a:r>
            <a:r>
              <a:rPr kumimoji="0" lang="en-US" altLang="en-US" sz="24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Madeline</a:t>
            </a:r>
            <a:r>
              <a:rPr kumimoji="0" lang="en-US" altLang="en-US" sz="24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by Ludwig Bemelmans, Madeline is a brave little girl who lives in Paris with eleven other girls and Miss Clavel. One night, Madeline becomes very sick and must go to the hospital to have her appendix removed. Her friends miss her while she is away and are excited for her to come home.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Madeline’s friends want to do something special for her. They have decided to build a treehouse where Madeline and her friends can play, read, imagine, and spend time together.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Today, you are an ENGINEER who will help Madeline’s friends begin building their treehouse.</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pic>
        <p:nvPicPr>
          <p:cNvPr id="4" name="Picture 3" descr="Madeline, Ludwig Bemelmans, and ME -creating illustrations for series of  new MADELINE picture books — steven salerno">
            <a:extLst>
              <a:ext uri="{FF2B5EF4-FFF2-40B4-BE49-F238E27FC236}">
                <a16:creationId xmlns:a16="http://schemas.microsoft.com/office/drawing/2014/main" id="{36337228-C5E5-76C6-D161-4F8998435FF1}"/>
              </a:ext>
            </a:extLst>
          </p:cNvPr>
          <p:cNvPicPr>
            <a:picLocks noChangeAspect="1"/>
          </p:cNvPicPr>
          <p:nvPr/>
        </p:nvPicPr>
        <p:blipFill>
          <a:blip r:embed="rId3"/>
          <a:stretch>
            <a:fillRect/>
          </a:stretch>
        </p:blipFill>
        <p:spPr>
          <a:xfrm>
            <a:off x="9783237" y="3924300"/>
            <a:ext cx="1969277" cy="2571750"/>
          </a:xfrm>
          <a:prstGeom prst="rect">
            <a:avLst/>
          </a:prstGeom>
        </p:spPr>
      </p:pic>
    </p:spTree>
    <p:extLst>
      <p:ext uri="{BB962C8B-B14F-4D97-AF65-F5344CB8AC3E}">
        <p14:creationId xmlns:p14="http://schemas.microsoft.com/office/powerpoint/2010/main" val="3615144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E309DB-A4A7-2412-F093-2171CADC383F}"/>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174453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2521C9-07C9-7B50-9FBF-0048D23FC1D3}"/>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886991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1917FD-3F72-4EBB-0315-838A08E1D3DF}"/>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3104096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D95CA2-5F97-9202-DD34-24A379C41C35}"/>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451773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lgn="ctr"/>
            <a:r>
              <a:rPr lang="en-US" b="1" dirty="0">
                <a:solidFill>
                  <a:srgbClr val="C00000"/>
                </a:solidFill>
              </a:rPr>
              <a:t>Three Simple Steps to Add Fractions</a:t>
            </a:r>
            <a:endParaRPr lang="en-US" dirty="0">
              <a:solidFill>
                <a:srgbClr val="C00000"/>
              </a:solidFill>
            </a:endParaRPr>
          </a:p>
        </p:txBody>
      </p:sp>
      <p:sp>
        <p:nvSpPr>
          <p:cNvPr id="3" name="Content Placeholder 2"/>
          <p:cNvSpPr>
            <a:spLocks noGrp="1"/>
          </p:cNvSpPr>
          <p:nvPr>
            <p:ph idx="1"/>
          </p:nvPr>
        </p:nvSpPr>
        <p:spPr>
          <a:xfrm>
            <a:off x="838200" y="2571749"/>
            <a:ext cx="10515600" cy="3605213"/>
          </a:xfrm>
        </p:spPr>
        <p:txBody>
          <a:bodyPr/>
          <a:lstStyle/>
          <a:p>
            <a:r>
              <a:rPr lang="en-US" sz="4000" dirty="0"/>
              <a:t>Step 1: Make sure the bottom numbers (the denominators) are the same.</a:t>
            </a:r>
          </a:p>
          <a:p>
            <a:r>
              <a:rPr lang="en-US" sz="4000" dirty="0"/>
              <a:t>Step 2: </a:t>
            </a:r>
            <a:r>
              <a:rPr lang="en-US" sz="4000" b="1" dirty="0"/>
              <a:t>Add</a:t>
            </a:r>
            <a:r>
              <a:rPr lang="en-US" sz="4000" dirty="0"/>
              <a:t> the top numbers (the numerators), put that answer over the denominator.</a:t>
            </a:r>
          </a:p>
          <a:p>
            <a:r>
              <a:rPr lang="en-US" sz="4000" dirty="0"/>
              <a:t>Step 3: Simplify the </a:t>
            </a:r>
            <a:r>
              <a:rPr lang="en-US" sz="4000" b="1" dirty="0"/>
              <a:t>fraction</a:t>
            </a:r>
            <a:r>
              <a:rPr lang="en-US" sz="4000" dirty="0"/>
              <a:t> (if needed)</a:t>
            </a:r>
          </a:p>
          <a:p>
            <a:endParaRPr lang="en-US" dirty="0"/>
          </a:p>
        </p:txBody>
      </p:sp>
    </p:spTree>
    <p:extLst>
      <p:ext uri="{BB962C8B-B14F-4D97-AF65-F5344CB8AC3E}">
        <p14:creationId xmlns:p14="http://schemas.microsoft.com/office/powerpoint/2010/main" val="453044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381000"/>
            <a:ext cx="5334000" cy="1107996"/>
          </a:xfrm>
          <a:prstGeom prst="rect">
            <a:avLst/>
          </a:prstGeom>
        </p:spPr>
        <p:txBody>
          <a:bodyPr wrap="square">
            <a:spAutoFit/>
          </a:bodyPr>
          <a:lstStyle/>
          <a:p>
            <a:r>
              <a:rPr lang="en-US" sz="6600" b="1" u="sng" dirty="0"/>
              <a:t>Processes</a:t>
            </a:r>
          </a:p>
        </p:txBody>
      </p:sp>
      <p:sp>
        <p:nvSpPr>
          <p:cNvPr id="6" name="AutoShape 4" descr="Image result for scissors"/>
          <p:cNvSpPr>
            <a:spLocks noChangeAspect="1" noChangeArrowheads="1"/>
          </p:cNvSpPr>
          <p:nvPr/>
        </p:nvSpPr>
        <p:spPr bwMode="auto">
          <a:xfrm>
            <a:off x="1905000" y="18288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7778" t="34444" r="48889" b="16667"/>
          <a:stretch/>
        </p:blipFill>
        <p:spPr>
          <a:xfrm>
            <a:off x="6248400" y="2133601"/>
            <a:ext cx="2286000" cy="3352800"/>
          </a:xfrm>
          <a:prstGeom prst="rect">
            <a:avLst/>
          </a:prstGeom>
        </p:spPr>
      </p:pic>
      <p:sp>
        <p:nvSpPr>
          <p:cNvPr id="3" name="Rectangle 2">
            <a:extLst>
              <a:ext uri="{FF2B5EF4-FFF2-40B4-BE49-F238E27FC236}">
                <a16:creationId xmlns:a16="http://schemas.microsoft.com/office/drawing/2014/main" id="{C08475C8-F61A-9A92-BC20-8A03E948A7DC}"/>
              </a:ext>
            </a:extLst>
          </p:cNvPr>
          <p:cNvSpPr/>
          <p:nvPr/>
        </p:nvSpPr>
        <p:spPr>
          <a:xfrm>
            <a:off x="2144024" y="1823051"/>
            <a:ext cx="6934200" cy="4401205"/>
          </a:xfrm>
          <a:prstGeom prst="rect">
            <a:avLst/>
          </a:prstGeom>
        </p:spPr>
        <p:txBody>
          <a:bodyPr wrap="square">
            <a:spAutoFit/>
          </a:bodyPr>
          <a:lstStyle/>
          <a:p>
            <a:pPr marL="457200" indent="-457200">
              <a:buFont typeface="Arial" panose="020B0604020202020204" pitchFamily="34" charset="0"/>
              <a:buChar char="•"/>
            </a:pPr>
            <a:r>
              <a:rPr lang="en-US" sz="4000" b="1" dirty="0"/>
              <a:t>Measuring</a:t>
            </a:r>
          </a:p>
          <a:p>
            <a:pPr marL="457200" indent="-457200">
              <a:buFont typeface="Arial" panose="020B0604020202020204" pitchFamily="34" charset="0"/>
              <a:buChar char="•"/>
            </a:pPr>
            <a:r>
              <a:rPr lang="en-US" sz="4000" b="1" dirty="0"/>
              <a:t>Cutting</a:t>
            </a:r>
          </a:p>
          <a:p>
            <a:pPr marL="457200" indent="-457200">
              <a:buFont typeface="Arial" panose="020B0604020202020204" pitchFamily="34" charset="0"/>
              <a:buChar char="•"/>
            </a:pPr>
            <a:r>
              <a:rPr lang="en-US" sz="4000" b="1" dirty="0"/>
              <a:t>Drilling</a:t>
            </a:r>
          </a:p>
          <a:p>
            <a:pPr marL="457200" indent="-457200">
              <a:buFont typeface="Arial" panose="020B0604020202020204" pitchFamily="34" charset="0"/>
              <a:buChar char="•"/>
            </a:pPr>
            <a:r>
              <a:rPr lang="en-US" sz="4000" b="1" dirty="0"/>
              <a:t>Gluing</a:t>
            </a:r>
          </a:p>
          <a:p>
            <a:pPr marL="457200" indent="-457200">
              <a:buFont typeface="Arial" panose="020B0604020202020204" pitchFamily="34" charset="0"/>
              <a:buChar char="•"/>
            </a:pPr>
            <a:r>
              <a:rPr lang="en-US" sz="4000" b="1" dirty="0"/>
              <a:t>Sanding</a:t>
            </a:r>
          </a:p>
          <a:p>
            <a:pPr marL="457200" indent="-457200">
              <a:buFont typeface="Arial" panose="020B0604020202020204" pitchFamily="34" charset="0"/>
              <a:buChar char="•"/>
            </a:pPr>
            <a:r>
              <a:rPr lang="en-US" sz="4000" b="1" dirty="0"/>
              <a:t>Clamping</a:t>
            </a:r>
            <a:endParaRPr lang="en-US" sz="4000" dirty="0"/>
          </a:p>
          <a:p>
            <a:pPr marL="457200" indent="-457200">
              <a:buFont typeface="Arial" panose="020B0604020202020204" pitchFamily="34" charset="0"/>
              <a:buChar char="•"/>
            </a:pPr>
            <a:endParaRPr lang="en-US" sz="4000" b="1" dirty="0"/>
          </a:p>
        </p:txBody>
      </p:sp>
    </p:spTree>
    <p:extLst>
      <p:ext uri="{BB962C8B-B14F-4D97-AF65-F5344CB8AC3E}">
        <p14:creationId xmlns:p14="http://schemas.microsoft.com/office/powerpoint/2010/main" val="718416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189421"/>
            <a:ext cx="2971800" cy="1107996"/>
          </a:xfrm>
          <a:prstGeom prst="rect">
            <a:avLst/>
          </a:prstGeom>
        </p:spPr>
        <p:txBody>
          <a:bodyPr wrap="square">
            <a:spAutoFit/>
          </a:bodyPr>
          <a:lstStyle/>
          <a:p>
            <a:r>
              <a:rPr lang="en-US" sz="6600" b="1" u="sng" dirty="0"/>
              <a:t>Tools</a:t>
            </a:r>
          </a:p>
        </p:txBody>
      </p:sp>
      <p:sp>
        <p:nvSpPr>
          <p:cNvPr id="6" name="AutoShape 4" descr="Image result for scissors"/>
          <p:cNvSpPr>
            <a:spLocks noChangeAspect="1" noChangeArrowheads="1"/>
          </p:cNvSpPr>
          <p:nvPr/>
        </p:nvSpPr>
        <p:spPr bwMode="auto">
          <a:xfrm>
            <a:off x="1905000" y="28346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992517" y="2266875"/>
            <a:ext cx="1047750" cy="785813"/>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3492355"/>
            <a:ext cx="2217918" cy="1123745"/>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5483" y="1905000"/>
            <a:ext cx="1524000" cy="1524000"/>
          </a:xfrm>
          <a:prstGeom prst="rect">
            <a:avLst/>
          </a:prstGeom>
        </p:spPr>
      </p:pic>
      <p:pic>
        <p:nvPicPr>
          <p:cNvPr id="1032" name="Picture 8" descr="BAHCO 268 Mini Hacksaw with 24 Teeth Per Inch"/>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10580" y="5247919"/>
            <a:ext cx="1412875" cy="58775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rotWithShape="1">
          <a:blip r:embed="rId6">
            <a:extLst>
              <a:ext uri="{28A0092B-C50C-407E-A947-70E740481C1C}">
                <a14:useLocalDpi xmlns:a14="http://schemas.microsoft.com/office/drawing/2010/main" val="0"/>
              </a:ext>
            </a:extLst>
          </a:blip>
          <a:srcRect b="30611"/>
          <a:stretch/>
        </p:blipFill>
        <p:spPr>
          <a:xfrm>
            <a:off x="6464591" y="4381633"/>
            <a:ext cx="2095500" cy="1454042"/>
          </a:xfrm>
          <a:prstGeom prst="rect">
            <a:avLst/>
          </a:prstGeom>
        </p:spPr>
      </p:pic>
      <p:sp>
        <p:nvSpPr>
          <p:cNvPr id="11" name="Rectangle 10"/>
          <p:cNvSpPr/>
          <p:nvPr/>
        </p:nvSpPr>
        <p:spPr>
          <a:xfrm>
            <a:off x="3234768" y="2371670"/>
            <a:ext cx="1623900" cy="584775"/>
          </a:xfrm>
          <a:prstGeom prst="rect">
            <a:avLst/>
          </a:prstGeom>
        </p:spPr>
        <p:txBody>
          <a:bodyPr wrap="square">
            <a:spAutoFit/>
          </a:bodyPr>
          <a:lstStyle/>
          <a:p>
            <a:r>
              <a:rPr lang="en-US" sz="3200" b="1" dirty="0"/>
              <a:t>Scissors</a:t>
            </a:r>
          </a:p>
        </p:txBody>
      </p:sp>
      <p:sp>
        <p:nvSpPr>
          <p:cNvPr id="13" name="Rectangle 12"/>
          <p:cNvSpPr/>
          <p:nvPr/>
        </p:nvSpPr>
        <p:spPr>
          <a:xfrm>
            <a:off x="3264921" y="4131762"/>
            <a:ext cx="1992879" cy="584775"/>
          </a:xfrm>
          <a:prstGeom prst="rect">
            <a:avLst/>
          </a:prstGeom>
        </p:spPr>
        <p:txBody>
          <a:bodyPr wrap="square">
            <a:spAutoFit/>
          </a:bodyPr>
          <a:lstStyle/>
          <a:p>
            <a:r>
              <a:rPr lang="en-US" sz="3200" b="1" dirty="0"/>
              <a:t>Miter Box</a:t>
            </a:r>
          </a:p>
        </p:txBody>
      </p:sp>
      <p:sp>
        <p:nvSpPr>
          <p:cNvPr id="15" name="Rectangle 14"/>
          <p:cNvSpPr/>
          <p:nvPr/>
        </p:nvSpPr>
        <p:spPr>
          <a:xfrm>
            <a:off x="4206405" y="3373327"/>
            <a:ext cx="1992879" cy="584775"/>
          </a:xfrm>
          <a:prstGeom prst="rect">
            <a:avLst/>
          </a:prstGeom>
        </p:spPr>
        <p:txBody>
          <a:bodyPr wrap="square">
            <a:spAutoFit/>
          </a:bodyPr>
          <a:lstStyle/>
          <a:p>
            <a:r>
              <a:rPr lang="en-US" sz="3200" b="1" dirty="0"/>
              <a:t>Razor Saw</a:t>
            </a:r>
          </a:p>
        </p:txBody>
      </p:sp>
      <p:sp>
        <p:nvSpPr>
          <p:cNvPr id="16" name="Rectangle 15"/>
          <p:cNvSpPr/>
          <p:nvPr/>
        </p:nvSpPr>
        <p:spPr>
          <a:xfrm>
            <a:off x="8472031" y="3067778"/>
            <a:ext cx="1992879" cy="584775"/>
          </a:xfrm>
          <a:prstGeom prst="rect">
            <a:avLst/>
          </a:prstGeom>
        </p:spPr>
        <p:txBody>
          <a:bodyPr wrap="square">
            <a:spAutoFit/>
          </a:bodyPr>
          <a:lstStyle/>
          <a:p>
            <a:r>
              <a:rPr lang="en-US" sz="3200" b="1" dirty="0"/>
              <a:t>C-clamp</a:t>
            </a:r>
          </a:p>
        </p:txBody>
      </p:sp>
      <p:sp>
        <p:nvSpPr>
          <p:cNvPr id="19" name="Rectangle 18"/>
          <p:cNvSpPr/>
          <p:nvPr/>
        </p:nvSpPr>
        <p:spPr>
          <a:xfrm>
            <a:off x="3636778" y="5255507"/>
            <a:ext cx="1992879" cy="584775"/>
          </a:xfrm>
          <a:prstGeom prst="rect">
            <a:avLst/>
          </a:prstGeom>
        </p:spPr>
        <p:txBody>
          <a:bodyPr wrap="square">
            <a:spAutoFit/>
          </a:bodyPr>
          <a:lstStyle/>
          <a:p>
            <a:r>
              <a:rPr lang="en-US" sz="3200" b="1" dirty="0"/>
              <a:t>Hack Saw</a:t>
            </a:r>
          </a:p>
        </p:txBody>
      </p:sp>
      <p:sp>
        <p:nvSpPr>
          <p:cNvPr id="20" name="Rectangle 19"/>
          <p:cNvSpPr/>
          <p:nvPr/>
        </p:nvSpPr>
        <p:spPr>
          <a:xfrm>
            <a:off x="8590095" y="4670905"/>
            <a:ext cx="3056096" cy="584775"/>
          </a:xfrm>
          <a:prstGeom prst="rect">
            <a:avLst/>
          </a:prstGeom>
        </p:spPr>
        <p:txBody>
          <a:bodyPr wrap="square">
            <a:spAutoFit/>
          </a:bodyPr>
          <a:lstStyle/>
          <a:p>
            <a:r>
              <a:rPr lang="en-US" sz="3200" b="1" dirty="0"/>
              <a:t>Sanding Sponge</a:t>
            </a:r>
          </a:p>
        </p:txBody>
      </p:sp>
    </p:spTree>
    <p:extLst>
      <p:ext uri="{BB962C8B-B14F-4D97-AF65-F5344CB8AC3E}">
        <p14:creationId xmlns:p14="http://schemas.microsoft.com/office/powerpoint/2010/main" val="3968437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FD49C0-C3A9-DCCB-2DF3-41BEC9ECA2DA}"/>
              </a:ext>
            </a:extLst>
          </p:cNvPr>
          <p:cNvSpPr txBox="1"/>
          <p:nvPr/>
        </p:nvSpPr>
        <p:spPr>
          <a:xfrm>
            <a:off x="905771" y="2051028"/>
            <a:ext cx="10377578" cy="2554545"/>
          </a:xfrm>
          <a:prstGeom prst="rect">
            <a:avLst/>
          </a:prstGeom>
          <a:noFill/>
        </p:spPr>
        <p:txBody>
          <a:bodyPr wrap="square">
            <a:spAutoFit/>
          </a:bodyPr>
          <a:lstStyle/>
          <a:p>
            <a:r>
              <a:rPr lang="en-US" sz="3200" b="0" i="0" dirty="0">
                <a:solidFill>
                  <a:srgbClr val="001D35"/>
                </a:solidFill>
                <a:effectLst/>
                <a:latin typeface="Google Sans"/>
              </a:rPr>
              <a:t>Teaching children to use tools helps develop critical cognitive, physical, and social-emotional skills, including fine and gross motor coordination, problem-solving, patience, self-control, and independence. </a:t>
            </a:r>
          </a:p>
          <a:p>
            <a:endParaRPr lang="en-US" sz="3200" dirty="0">
              <a:solidFill>
                <a:srgbClr val="001D35"/>
              </a:solidFill>
              <a:latin typeface="Google Sans"/>
            </a:endParaRPr>
          </a:p>
        </p:txBody>
      </p:sp>
      <p:sp>
        <p:nvSpPr>
          <p:cNvPr id="4" name="Rectangle 3">
            <a:extLst>
              <a:ext uri="{FF2B5EF4-FFF2-40B4-BE49-F238E27FC236}">
                <a16:creationId xmlns:a16="http://schemas.microsoft.com/office/drawing/2014/main" id="{F571A879-DD72-0812-B3C4-D00085925698}"/>
              </a:ext>
            </a:extLst>
          </p:cNvPr>
          <p:cNvSpPr/>
          <p:nvPr/>
        </p:nvSpPr>
        <p:spPr>
          <a:xfrm>
            <a:off x="280356" y="250109"/>
            <a:ext cx="11628407" cy="1754326"/>
          </a:xfrm>
          <a:prstGeom prst="rect">
            <a:avLst/>
          </a:prstGeom>
        </p:spPr>
        <p:txBody>
          <a:bodyPr wrap="square">
            <a:spAutoFit/>
          </a:bodyPr>
          <a:lstStyle/>
          <a:p>
            <a:r>
              <a:rPr lang="en-US" sz="5400" b="1" dirty="0"/>
              <a:t>Why should we provide opportunities for children to use tools?</a:t>
            </a:r>
          </a:p>
        </p:txBody>
      </p:sp>
      <p:sp>
        <p:nvSpPr>
          <p:cNvPr id="5" name="TextBox 4">
            <a:extLst>
              <a:ext uri="{FF2B5EF4-FFF2-40B4-BE49-F238E27FC236}">
                <a16:creationId xmlns:a16="http://schemas.microsoft.com/office/drawing/2014/main" id="{B76327B1-8640-6EB6-A94B-A188E291CE01}"/>
              </a:ext>
            </a:extLst>
          </p:cNvPr>
          <p:cNvSpPr txBox="1"/>
          <p:nvPr/>
        </p:nvSpPr>
        <p:spPr>
          <a:xfrm>
            <a:off x="905771" y="3712168"/>
            <a:ext cx="10377578" cy="2554545"/>
          </a:xfrm>
          <a:prstGeom prst="rect">
            <a:avLst/>
          </a:prstGeom>
          <a:noFill/>
        </p:spPr>
        <p:txBody>
          <a:bodyPr wrap="square">
            <a:spAutoFit/>
          </a:bodyPr>
          <a:lstStyle/>
          <a:p>
            <a:endParaRPr lang="en-US" sz="3200" dirty="0">
              <a:solidFill>
                <a:srgbClr val="001D35"/>
              </a:solidFill>
              <a:latin typeface="Google Sans"/>
            </a:endParaRPr>
          </a:p>
          <a:p>
            <a:r>
              <a:rPr lang="en-US" sz="3200" b="0" i="0" dirty="0">
                <a:solidFill>
                  <a:srgbClr val="001D35"/>
                </a:solidFill>
                <a:effectLst/>
                <a:latin typeface="Google Sans"/>
              </a:rPr>
              <a:t>Tool use also fosters a sense of agency, boosts confidence, encourages creativity, and provides practical life skills, while safely introducing them to risk assessment and real-world applications. </a:t>
            </a:r>
            <a:endParaRPr lang="en-US" sz="3200" dirty="0"/>
          </a:p>
        </p:txBody>
      </p:sp>
    </p:spTree>
    <p:extLst>
      <p:ext uri="{BB962C8B-B14F-4D97-AF65-F5344CB8AC3E}">
        <p14:creationId xmlns:p14="http://schemas.microsoft.com/office/powerpoint/2010/main" val="347256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70732" y="7937"/>
            <a:ext cx="3991600" cy="1107996"/>
          </a:xfrm>
          <a:prstGeom prst="rect">
            <a:avLst/>
          </a:prstGeom>
        </p:spPr>
        <p:txBody>
          <a:bodyPr wrap="square">
            <a:spAutoFit/>
          </a:bodyPr>
          <a:lstStyle/>
          <a:p>
            <a:r>
              <a:rPr lang="en-US" sz="6600" b="1" u="sng" dirty="0"/>
              <a:t>Materials</a:t>
            </a:r>
          </a:p>
        </p:txBody>
      </p:sp>
      <p:sp>
        <p:nvSpPr>
          <p:cNvPr id="6" name="AutoShape 4" descr="Image result for scissors"/>
          <p:cNvSpPr>
            <a:spLocks noChangeAspect="1" noChangeArrowheads="1"/>
          </p:cNvSpPr>
          <p:nvPr/>
        </p:nvSpPr>
        <p:spPr bwMode="auto">
          <a:xfrm>
            <a:off x="1905000" y="18288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wood glu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1401" y="1325203"/>
            <a:ext cx="1616798" cy="1616798"/>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4319" y="1828801"/>
            <a:ext cx="2676525" cy="1704975"/>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7776" y="4038601"/>
            <a:ext cx="2345199" cy="1817529"/>
          </a:xfrm>
          <a:prstGeom prst="rect">
            <a:avLst/>
          </a:prstGeom>
        </p:spPr>
      </p:pic>
      <p:pic>
        <p:nvPicPr>
          <p:cNvPr id="20" name="Picture 19"/>
          <p:cNvPicPr>
            <a:picLocks noChangeAspect="1"/>
          </p:cNvPicPr>
          <p:nvPr/>
        </p:nvPicPr>
        <p:blipFill rotWithShape="1">
          <a:blip r:embed="rId5" cstate="print">
            <a:extLst>
              <a:ext uri="{28A0092B-C50C-407E-A947-70E740481C1C}">
                <a14:useLocalDpi xmlns:a14="http://schemas.microsoft.com/office/drawing/2010/main" val="0"/>
              </a:ext>
            </a:extLst>
          </a:blip>
          <a:srcRect l="2667" r="4000"/>
          <a:stretch/>
        </p:blipFill>
        <p:spPr>
          <a:xfrm>
            <a:off x="8043828" y="3989393"/>
            <a:ext cx="1773730" cy="1137087"/>
          </a:xfrm>
          <a:prstGeom prst="rect">
            <a:avLst/>
          </a:prstGeom>
        </p:spPr>
      </p:pic>
      <p:sp>
        <p:nvSpPr>
          <p:cNvPr id="27" name="Rectangle 26"/>
          <p:cNvSpPr/>
          <p:nvPr/>
        </p:nvSpPr>
        <p:spPr>
          <a:xfrm>
            <a:off x="1164377" y="2913100"/>
            <a:ext cx="2362200" cy="584775"/>
          </a:xfrm>
          <a:prstGeom prst="rect">
            <a:avLst/>
          </a:prstGeom>
        </p:spPr>
        <p:txBody>
          <a:bodyPr wrap="square">
            <a:spAutoFit/>
          </a:bodyPr>
          <a:lstStyle/>
          <a:p>
            <a:r>
              <a:rPr lang="en-US" sz="3200" b="1" dirty="0"/>
              <a:t>Wood Glue</a:t>
            </a:r>
          </a:p>
        </p:txBody>
      </p:sp>
      <p:sp>
        <p:nvSpPr>
          <p:cNvPr id="29" name="Rectangle 28"/>
          <p:cNvSpPr/>
          <p:nvPr/>
        </p:nvSpPr>
        <p:spPr>
          <a:xfrm>
            <a:off x="1810774" y="5781132"/>
            <a:ext cx="2362200" cy="584775"/>
          </a:xfrm>
          <a:prstGeom prst="rect">
            <a:avLst/>
          </a:prstGeom>
        </p:spPr>
        <p:txBody>
          <a:bodyPr wrap="square">
            <a:spAutoFit/>
          </a:bodyPr>
          <a:lstStyle/>
          <a:p>
            <a:r>
              <a:rPr lang="en-US" sz="3200" b="1" dirty="0"/>
              <a:t>Dowel Rods</a:t>
            </a:r>
          </a:p>
        </p:txBody>
      </p:sp>
      <p:sp>
        <p:nvSpPr>
          <p:cNvPr id="31" name="Rectangle 30"/>
          <p:cNvSpPr/>
          <p:nvPr/>
        </p:nvSpPr>
        <p:spPr>
          <a:xfrm>
            <a:off x="7197207" y="3162800"/>
            <a:ext cx="3744611" cy="584775"/>
          </a:xfrm>
          <a:prstGeom prst="rect">
            <a:avLst/>
          </a:prstGeom>
        </p:spPr>
        <p:txBody>
          <a:bodyPr wrap="square">
            <a:spAutoFit/>
          </a:bodyPr>
          <a:lstStyle/>
          <a:p>
            <a:r>
              <a:rPr lang="en-US" sz="3200" b="1" dirty="0"/>
              <a:t>Wood </a:t>
            </a:r>
            <a:r>
              <a:rPr lang="en-US" sz="2000" b="1" dirty="0"/>
              <a:t>(Dimensional Lumber)</a:t>
            </a:r>
          </a:p>
        </p:txBody>
      </p:sp>
      <p:sp>
        <p:nvSpPr>
          <p:cNvPr id="32" name="Rectangle 31"/>
          <p:cNvSpPr/>
          <p:nvPr/>
        </p:nvSpPr>
        <p:spPr>
          <a:xfrm>
            <a:off x="7099865" y="5117446"/>
            <a:ext cx="3939293" cy="584775"/>
          </a:xfrm>
          <a:prstGeom prst="rect">
            <a:avLst/>
          </a:prstGeom>
        </p:spPr>
        <p:txBody>
          <a:bodyPr wrap="square">
            <a:spAutoFit/>
          </a:bodyPr>
          <a:lstStyle/>
          <a:p>
            <a:r>
              <a:rPr lang="en-US" sz="3200" b="1" dirty="0"/>
              <a:t>Notecard/Cardstock</a:t>
            </a:r>
          </a:p>
        </p:txBody>
      </p:sp>
      <p:pic>
        <p:nvPicPr>
          <p:cNvPr id="1028" name="Picture 4" descr="Elmer's Glue All - 4 oz.">
            <a:extLst>
              <a:ext uri="{FF2B5EF4-FFF2-40B4-BE49-F238E27FC236}">
                <a16:creationId xmlns:a16="http://schemas.microsoft.com/office/drawing/2014/main" id="{E1AEFDF2-9FE2-2F28-FF85-CC5CFB2B49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9769" y="1010890"/>
            <a:ext cx="2582563" cy="2582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502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0833" b="10833"/>
          <a:stretch/>
        </p:blipFill>
        <p:spPr>
          <a:xfrm>
            <a:off x="1835285" y="91440"/>
            <a:ext cx="8521430" cy="6675120"/>
          </a:xfrm>
          <a:prstGeom prst="rect">
            <a:avLst/>
          </a:prstGeom>
        </p:spPr>
      </p:pic>
    </p:spTree>
    <p:extLst>
      <p:ext uri="{BB962C8B-B14F-4D97-AF65-F5344CB8AC3E}">
        <p14:creationId xmlns:p14="http://schemas.microsoft.com/office/powerpoint/2010/main" val="349537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E378E3-FCE5-3E39-CF6F-8DE79226BBB4}"/>
              </a:ext>
            </a:extLst>
          </p:cNvPr>
          <p:cNvSpPr txBox="1"/>
          <p:nvPr/>
        </p:nvSpPr>
        <p:spPr>
          <a:xfrm>
            <a:off x="1005840" y="771499"/>
            <a:ext cx="10871200" cy="5143139"/>
          </a:xfrm>
          <a:prstGeom prst="rect">
            <a:avLst/>
          </a:prstGeom>
          <a:noFill/>
        </p:spPr>
        <p:txBody>
          <a:bodyPr wrap="square">
            <a:spAutoFit/>
          </a:bodyPr>
          <a:lstStyle/>
          <a:p>
            <a:pPr marL="0" marR="0">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What do we know about Madeline that should matter to us as designers?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What would you want Madeline to feel when she sees the treehouse her friends built for her?</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369231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530C3-FA4C-7CD5-E10D-FE62565539D6}"/>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78CCE802-B7F6-111E-CBDB-1CCC66C7DE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3532" y="1571181"/>
            <a:ext cx="2857500" cy="2857500"/>
          </a:xfrm>
          <a:prstGeom prst="rect">
            <a:avLst/>
          </a:prstGeom>
        </p:spPr>
      </p:pic>
      <p:sp>
        <p:nvSpPr>
          <p:cNvPr id="2" name="Rectangle 1">
            <a:extLst>
              <a:ext uri="{FF2B5EF4-FFF2-40B4-BE49-F238E27FC236}">
                <a16:creationId xmlns:a16="http://schemas.microsoft.com/office/drawing/2014/main" id="{5544B52E-95EE-9CAD-0D82-51ED95DEC28F}"/>
              </a:ext>
            </a:extLst>
          </p:cNvPr>
          <p:cNvSpPr/>
          <p:nvPr/>
        </p:nvSpPr>
        <p:spPr>
          <a:xfrm>
            <a:off x="1905000" y="189421"/>
            <a:ext cx="4912360" cy="1107996"/>
          </a:xfrm>
          <a:prstGeom prst="rect">
            <a:avLst/>
          </a:prstGeom>
        </p:spPr>
        <p:txBody>
          <a:bodyPr wrap="square">
            <a:spAutoFit/>
          </a:bodyPr>
          <a:lstStyle/>
          <a:p>
            <a:r>
              <a:rPr lang="en-US" sz="6600" b="1" u="sng" dirty="0"/>
              <a:t>More Tools</a:t>
            </a:r>
          </a:p>
        </p:txBody>
      </p:sp>
      <p:sp>
        <p:nvSpPr>
          <p:cNvPr id="6" name="AutoShape 4" descr="Image result for scissors">
            <a:extLst>
              <a:ext uri="{FF2B5EF4-FFF2-40B4-BE49-F238E27FC236}">
                <a16:creationId xmlns:a16="http://schemas.microsoft.com/office/drawing/2014/main" id="{F527A00B-F611-FC89-3133-6AAC05126AD3}"/>
              </a:ext>
            </a:extLst>
          </p:cNvPr>
          <p:cNvSpPr>
            <a:spLocks noChangeAspect="1" noChangeArrowheads="1"/>
          </p:cNvSpPr>
          <p:nvPr/>
        </p:nvSpPr>
        <p:spPr bwMode="auto">
          <a:xfrm>
            <a:off x="1905000" y="18288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0F9B9988-112D-A34E-6597-ABEC3243FB02}"/>
              </a:ext>
            </a:extLst>
          </p:cNvPr>
          <p:cNvPicPr>
            <a:picLocks noChangeAspect="1"/>
          </p:cNvPicPr>
          <p:nvPr/>
        </p:nvPicPr>
        <p:blipFill>
          <a:blip r:embed="rId3"/>
          <a:stretch>
            <a:fillRect/>
          </a:stretch>
        </p:blipFill>
        <p:spPr>
          <a:xfrm>
            <a:off x="7172377" y="1926636"/>
            <a:ext cx="2002628" cy="2709438"/>
          </a:xfrm>
          <a:prstGeom prst="rect">
            <a:avLst/>
          </a:prstGeom>
        </p:spPr>
      </p:pic>
      <p:sp>
        <p:nvSpPr>
          <p:cNvPr id="17" name="Rectangle 16">
            <a:extLst>
              <a:ext uri="{FF2B5EF4-FFF2-40B4-BE49-F238E27FC236}">
                <a16:creationId xmlns:a16="http://schemas.microsoft.com/office/drawing/2014/main" id="{CDA1E32B-8314-151C-5B21-F55074D2E8F9}"/>
              </a:ext>
            </a:extLst>
          </p:cNvPr>
          <p:cNvSpPr/>
          <p:nvPr/>
        </p:nvSpPr>
        <p:spPr>
          <a:xfrm>
            <a:off x="7151036" y="4529710"/>
            <a:ext cx="1992879" cy="584775"/>
          </a:xfrm>
          <a:prstGeom prst="rect">
            <a:avLst/>
          </a:prstGeom>
        </p:spPr>
        <p:txBody>
          <a:bodyPr wrap="square">
            <a:spAutoFit/>
          </a:bodyPr>
          <a:lstStyle/>
          <a:p>
            <a:r>
              <a:rPr lang="en-US" sz="3200" b="1" dirty="0"/>
              <a:t>Drill Press</a:t>
            </a:r>
          </a:p>
        </p:txBody>
      </p:sp>
      <p:sp>
        <p:nvSpPr>
          <p:cNvPr id="18" name="Rectangle 17">
            <a:extLst>
              <a:ext uri="{FF2B5EF4-FFF2-40B4-BE49-F238E27FC236}">
                <a16:creationId xmlns:a16="http://schemas.microsoft.com/office/drawing/2014/main" id="{3EC9DB70-3577-3074-3066-78FAD1807357}"/>
              </a:ext>
            </a:extLst>
          </p:cNvPr>
          <p:cNvSpPr/>
          <p:nvPr/>
        </p:nvSpPr>
        <p:spPr>
          <a:xfrm>
            <a:off x="2172425" y="3718359"/>
            <a:ext cx="1992879" cy="584775"/>
          </a:xfrm>
          <a:prstGeom prst="rect">
            <a:avLst/>
          </a:prstGeom>
        </p:spPr>
        <p:txBody>
          <a:bodyPr wrap="square">
            <a:spAutoFit/>
          </a:bodyPr>
          <a:lstStyle/>
          <a:p>
            <a:r>
              <a:rPr lang="en-US" sz="3200" b="1" dirty="0"/>
              <a:t>Hand Drill</a:t>
            </a:r>
          </a:p>
        </p:txBody>
      </p:sp>
    </p:spTree>
    <p:extLst>
      <p:ext uri="{BB962C8B-B14F-4D97-AF65-F5344CB8AC3E}">
        <p14:creationId xmlns:p14="http://schemas.microsoft.com/office/powerpoint/2010/main" val="505570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ompSaw (with Hole Punch &amp; Scoring Tool)">
            <a:extLst>
              <a:ext uri="{FF2B5EF4-FFF2-40B4-BE49-F238E27FC236}">
                <a16:creationId xmlns:a16="http://schemas.microsoft.com/office/drawing/2014/main" id="{1E9917AB-85BE-525C-5FA9-0EE475A9D677}"/>
              </a:ext>
            </a:extLst>
          </p:cNvPr>
          <p:cNvPicPr>
            <a:picLocks noChangeAspect="1"/>
          </p:cNvPicPr>
          <p:nvPr/>
        </p:nvPicPr>
        <p:blipFill>
          <a:blip r:embed="rId2"/>
          <a:stretch>
            <a:fillRect/>
          </a:stretch>
        </p:blipFill>
        <p:spPr>
          <a:xfrm>
            <a:off x="8365476" y="2868440"/>
            <a:ext cx="3657600" cy="3657600"/>
          </a:xfrm>
          <a:prstGeom prst="rect">
            <a:avLst/>
          </a:prstGeom>
        </p:spPr>
      </p:pic>
      <p:sp>
        <p:nvSpPr>
          <p:cNvPr id="4" name="Rectangle 3">
            <a:extLst>
              <a:ext uri="{FF2B5EF4-FFF2-40B4-BE49-F238E27FC236}">
                <a16:creationId xmlns:a16="http://schemas.microsoft.com/office/drawing/2014/main" id="{CBCF089D-28F2-05D7-A5CF-F12578DA4CCA}"/>
              </a:ext>
            </a:extLst>
          </p:cNvPr>
          <p:cNvSpPr/>
          <p:nvPr/>
        </p:nvSpPr>
        <p:spPr>
          <a:xfrm>
            <a:off x="343618" y="103156"/>
            <a:ext cx="7299385" cy="1107996"/>
          </a:xfrm>
          <a:prstGeom prst="rect">
            <a:avLst/>
          </a:prstGeom>
        </p:spPr>
        <p:txBody>
          <a:bodyPr wrap="square">
            <a:spAutoFit/>
          </a:bodyPr>
          <a:lstStyle/>
          <a:p>
            <a:r>
              <a:rPr lang="en-US" sz="6600" b="1" u="sng" dirty="0"/>
              <a:t>Tools for Cardboard</a:t>
            </a:r>
          </a:p>
        </p:txBody>
      </p:sp>
      <p:sp>
        <p:nvSpPr>
          <p:cNvPr id="6" name="Rectangle 5">
            <a:extLst>
              <a:ext uri="{FF2B5EF4-FFF2-40B4-BE49-F238E27FC236}">
                <a16:creationId xmlns:a16="http://schemas.microsoft.com/office/drawing/2014/main" id="{70D003B3-919B-66E0-B899-E3C6EB73E101}"/>
              </a:ext>
            </a:extLst>
          </p:cNvPr>
          <p:cNvSpPr/>
          <p:nvPr/>
        </p:nvSpPr>
        <p:spPr>
          <a:xfrm>
            <a:off x="5633817" y="5287697"/>
            <a:ext cx="2795097" cy="584775"/>
          </a:xfrm>
          <a:prstGeom prst="rect">
            <a:avLst/>
          </a:prstGeom>
        </p:spPr>
        <p:txBody>
          <a:bodyPr wrap="square">
            <a:spAutoFit/>
          </a:bodyPr>
          <a:lstStyle/>
          <a:p>
            <a:pPr algn="ctr"/>
            <a:r>
              <a:rPr lang="en-US" sz="3200" b="1" dirty="0" err="1">
                <a:effectLst>
                  <a:outerShdw blurRad="38100" dist="38100" dir="2700000" algn="tl">
                    <a:srgbClr val="000000">
                      <a:alpha val="43137"/>
                    </a:srgbClr>
                  </a:outerShdw>
                </a:effectLst>
              </a:rPr>
              <a:t>ChompSaw</a:t>
            </a:r>
            <a:endParaRPr lang="en-US" sz="3200" b="1" dirty="0">
              <a:effectLst>
                <a:outerShdw blurRad="38100" dist="38100" dir="2700000" algn="tl">
                  <a:srgbClr val="000000">
                    <a:alpha val="43137"/>
                  </a:srgbClr>
                </a:outerShdw>
              </a:effectLst>
            </a:endParaRPr>
          </a:p>
        </p:txBody>
      </p:sp>
      <p:pic>
        <p:nvPicPr>
          <p:cNvPr id="8" name="Picture 8" descr="Cardboard Recycling Guide 2025">
            <a:extLst>
              <a:ext uri="{FF2B5EF4-FFF2-40B4-BE49-F238E27FC236}">
                <a16:creationId xmlns:a16="http://schemas.microsoft.com/office/drawing/2014/main" id="{676136BC-BC43-1236-1F86-F642986869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2611" y="220042"/>
            <a:ext cx="4500465" cy="25315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group of people making a cardboard sculpture&#10;&#10;Description automatically generated">
            <a:extLst>
              <a:ext uri="{FF2B5EF4-FFF2-40B4-BE49-F238E27FC236}">
                <a16:creationId xmlns:a16="http://schemas.microsoft.com/office/drawing/2014/main" id="{88BFB54E-83E6-318E-8779-55F818FF85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9863" y="1211152"/>
            <a:ext cx="1457458" cy="3120894"/>
          </a:xfrm>
          <a:prstGeom prst="rect">
            <a:avLst/>
          </a:prstGeom>
        </p:spPr>
      </p:pic>
      <p:pic>
        <p:nvPicPr>
          <p:cNvPr id="12" name="Picture 3" descr="A group of tools on a table&#10;&#10;Description automatically generated">
            <a:extLst>
              <a:ext uri="{FF2B5EF4-FFF2-40B4-BE49-F238E27FC236}">
                <a16:creationId xmlns:a16="http://schemas.microsoft.com/office/drawing/2014/main" id="{3CC8A675-0048-C956-E365-C2AB33DD42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523" r="13277"/>
          <a:stretch>
            <a:fillRect/>
          </a:stretch>
        </p:blipFill>
        <p:spPr bwMode="auto">
          <a:xfrm>
            <a:off x="856393" y="2269325"/>
            <a:ext cx="3988604" cy="3639238"/>
          </a:xfrm>
          <a:prstGeom prst="rect">
            <a:avLst/>
          </a:prstGeom>
          <a:noFill/>
          <a:extLst>
            <a:ext uri="{909E8E84-426E-40DD-AFC4-6F175D3DCCD1}">
              <a14:hiddenFill xmlns:a14="http://schemas.microsoft.com/office/drawing/2010/main">
                <a:solidFill>
                  <a:srgbClr val="FFFFFF"/>
                </a:solidFill>
              </a14:hiddenFill>
            </a:ext>
          </a:extLst>
        </p:spPr>
      </p:pic>
      <p:sp>
        <p:nvSpPr>
          <p:cNvPr id="13" name="Arrow: Right 12">
            <a:extLst>
              <a:ext uri="{FF2B5EF4-FFF2-40B4-BE49-F238E27FC236}">
                <a16:creationId xmlns:a16="http://schemas.microsoft.com/office/drawing/2014/main" id="{F853C09C-2472-EB77-DBB3-E6904BEA10FF}"/>
              </a:ext>
            </a:extLst>
          </p:cNvPr>
          <p:cNvSpPr/>
          <p:nvPr/>
        </p:nvSpPr>
        <p:spPr>
          <a:xfrm>
            <a:off x="8061121" y="5454949"/>
            <a:ext cx="608710" cy="331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A3F9619-DA26-E667-B09D-208E2BED181C}"/>
              </a:ext>
            </a:extLst>
          </p:cNvPr>
          <p:cNvSpPr/>
          <p:nvPr/>
        </p:nvSpPr>
        <p:spPr>
          <a:xfrm>
            <a:off x="3252321" y="2356708"/>
            <a:ext cx="2795097" cy="584775"/>
          </a:xfrm>
          <a:prstGeom prst="rect">
            <a:avLst/>
          </a:prstGeom>
        </p:spPr>
        <p:txBody>
          <a:bodyPr wrap="square">
            <a:spAutoFit/>
          </a:bodyPr>
          <a:lstStyle/>
          <a:p>
            <a:pPr algn="ctr"/>
            <a:r>
              <a:rPr lang="en-US" sz="3200" b="1" dirty="0" err="1">
                <a:effectLst>
                  <a:outerShdw blurRad="38100" dist="38100" dir="2700000" algn="tl">
                    <a:srgbClr val="000000">
                      <a:alpha val="43137"/>
                    </a:srgbClr>
                  </a:outerShdw>
                </a:effectLst>
              </a:rPr>
              <a:t>MakeDo</a:t>
            </a:r>
            <a:endParaRPr lang="en-US" sz="3200" b="1" dirty="0">
              <a:effectLst>
                <a:outerShdw blurRad="38100" dist="38100" dir="2700000" algn="tl">
                  <a:srgbClr val="000000">
                    <a:alpha val="43137"/>
                  </a:srgbClr>
                </a:outerShdw>
              </a:effectLst>
            </a:endParaRPr>
          </a:p>
        </p:txBody>
      </p:sp>
      <p:sp>
        <p:nvSpPr>
          <p:cNvPr id="15" name="Rectangle 14">
            <a:extLst>
              <a:ext uri="{FF2B5EF4-FFF2-40B4-BE49-F238E27FC236}">
                <a16:creationId xmlns:a16="http://schemas.microsoft.com/office/drawing/2014/main" id="{BFA6F33F-0C87-7269-354C-CBC295F29B1D}"/>
              </a:ext>
            </a:extLst>
          </p:cNvPr>
          <p:cNvSpPr/>
          <p:nvPr/>
        </p:nvSpPr>
        <p:spPr>
          <a:xfrm>
            <a:off x="343618" y="1507096"/>
            <a:ext cx="5115440" cy="584775"/>
          </a:xfrm>
          <a:prstGeom prst="rect">
            <a:avLst/>
          </a:prstGeom>
        </p:spPr>
        <p:txBody>
          <a:bodyPr wrap="square">
            <a:spAutoFit/>
          </a:bodyPr>
          <a:lstStyle/>
          <a:p>
            <a:pPr algn="ctr"/>
            <a:r>
              <a:rPr lang="en-US" sz="3200" b="1" dirty="0">
                <a:effectLst>
                  <a:outerShdw blurRad="38100" dist="38100" dir="2700000" algn="tl">
                    <a:srgbClr val="000000">
                      <a:alpha val="43137"/>
                    </a:srgbClr>
                  </a:outerShdw>
                </a:effectLst>
              </a:rPr>
              <a:t>Canary Cutters and Shears</a:t>
            </a:r>
          </a:p>
        </p:txBody>
      </p:sp>
      <p:sp>
        <p:nvSpPr>
          <p:cNvPr id="16" name="Arrow: Right 15">
            <a:extLst>
              <a:ext uri="{FF2B5EF4-FFF2-40B4-BE49-F238E27FC236}">
                <a16:creationId xmlns:a16="http://schemas.microsoft.com/office/drawing/2014/main" id="{B4517C36-F4CC-536D-2AE1-0BE7A2508162}"/>
              </a:ext>
            </a:extLst>
          </p:cNvPr>
          <p:cNvSpPr/>
          <p:nvPr/>
        </p:nvSpPr>
        <p:spPr>
          <a:xfrm rot="8898529">
            <a:off x="4540642" y="2953417"/>
            <a:ext cx="608710" cy="331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982EACA9-6853-5480-C24F-A6D76AF951D9}"/>
              </a:ext>
            </a:extLst>
          </p:cNvPr>
          <p:cNvSpPr/>
          <p:nvPr/>
        </p:nvSpPr>
        <p:spPr>
          <a:xfrm rot="2367829">
            <a:off x="1014408" y="2512418"/>
            <a:ext cx="608710" cy="331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4BB60B7-3768-204D-1BD8-86C92DD3A793}"/>
              </a:ext>
            </a:extLst>
          </p:cNvPr>
          <p:cNvSpPr/>
          <p:nvPr/>
        </p:nvSpPr>
        <p:spPr>
          <a:xfrm>
            <a:off x="261388" y="6011080"/>
            <a:ext cx="2795097" cy="584775"/>
          </a:xfrm>
          <a:prstGeom prst="rect">
            <a:avLst/>
          </a:prstGeom>
        </p:spPr>
        <p:txBody>
          <a:bodyPr wrap="square">
            <a:spAutoFit/>
          </a:bodyPr>
          <a:lstStyle/>
          <a:p>
            <a:pPr algn="ctr"/>
            <a:r>
              <a:rPr lang="en-US" sz="3200" b="1" dirty="0">
                <a:effectLst>
                  <a:outerShdw blurRad="38100" dist="38100" dir="2700000" algn="tl">
                    <a:srgbClr val="000000">
                      <a:alpha val="43137"/>
                    </a:srgbClr>
                  </a:outerShdw>
                </a:effectLst>
              </a:rPr>
              <a:t>Crop-a-Dile</a:t>
            </a:r>
          </a:p>
        </p:txBody>
      </p:sp>
      <p:sp>
        <p:nvSpPr>
          <p:cNvPr id="19" name="Arrow: Right 18">
            <a:extLst>
              <a:ext uri="{FF2B5EF4-FFF2-40B4-BE49-F238E27FC236}">
                <a16:creationId xmlns:a16="http://schemas.microsoft.com/office/drawing/2014/main" id="{EF61E9BE-E403-7189-1201-79DA440707E6}"/>
              </a:ext>
            </a:extLst>
          </p:cNvPr>
          <p:cNvSpPr/>
          <p:nvPr/>
        </p:nvSpPr>
        <p:spPr>
          <a:xfrm rot="16200000">
            <a:off x="1022200" y="5364203"/>
            <a:ext cx="608710" cy="331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8B75E02-A7D1-8484-2996-7E7EDE1C6A7A}"/>
              </a:ext>
            </a:extLst>
          </p:cNvPr>
          <p:cNvSpPr/>
          <p:nvPr/>
        </p:nvSpPr>
        <p:spPr>
          <a:xfrm>
            <a:off x="3056485" y="5872472"/>
            <a:ext cx="3988604" cy="584775"/>
          </a:xfrm>
          <a:prstGeom prst="rect">
            <a:avLst/>
          </a:prstGeom>
        </p:spPr>
        <p:txBody>
          <a:bodyPr wrap="square">
            <a:spAutoFit/>
          </a:bodyPr>
          <a:lstStyle/>
          <a:p>
            <a:pPr algn="ctr"/>
            <a:r>
              <a:rPr lang="en-US" sz="3200" b="1" dirty="0">
                <a:effectLst>
                  <a:outerShdw blurRad="38100" dist="38100" dir="2700000" algn="tl">
                    <a:srgbClr val="000000">
                      <a:alpha val="43137"/>
                    </a:srgbClr>
                  </a:outerShdw>
                </a:effectLst>
              </a:rPr>
              <a:t>Drywall Fasteners</a:t>
            </a:r>
          </a:p>
        </p:txBody>
      </p:sp>
      <p:sp>
        <p:nvSpPr>
          <p:cNvPr id="21" name="Arrow: Right 20">
            <a:extLst>
              <a:ext uri="{FF2B5EF4-FFF2-40B4-BE49-F238E27FC236}">
                <a16:creationId xmlns:a16="http://schemas.microsoft.com/office/drawing/2014/main" id="{91537830-A99F-CB22-335B-D7D17E6C80FB}"/>
              </a:ext>
            </a:extLst>
          </p:cNvPr>
          <p:cNvSpPr/>
          <p:nvPr/>
        </p:nvSpPr>
        <p:spPr>
          <a:xfrm rot="12880649">
            <a:off x="3426880" y="5568344"/>
            <a:ext cx="608710" cy="331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3756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21065F-746F-2BD4-9F6C-FEDF63BC50BB}"/>
              </a:ext>
            </a:extLst>
          </p:cNvPr>
          <p:cNvSpPr txBox="1"/>
          <p:nvPr/>
        </p:nvSpPr>
        <p:spPr>
          <a:xfrm>
            <a:off x="606725" y="245512"/>
            <a:ext cx="7236796" cy="5796459"/>
          </a:xfrm>
          <a:prstGeom prst="rect">
            <a:avLst/>
          </a:prstGeom>
          <a:noFill/>
        </p:spPr>
        <p:txBody>
          <a:bodyPr wrap="square">
            <a:spAutoFit/>
          </a:bodyPr>
          <a:lstStyle/>
          <a:p>
            <a:pPr marL="0" marR="0">
              <a:lnSpc>
                <a:spcPct val="100000"/>
              </a:lnSpc>
              <a:spcAft>
                <a:spcPts val="800"/>
              </a:spcAft>
              <a:buNone/>
            </a:pPr>
            <a:r>
              <a:rPr lang="en-US" sz="3600" b="1" kern="100" dirty="0">
                <a:effectLst/>
                <a:latin typeface="+mn-lt"/>
                <a:ea typeface="Aptos" panose="020B0004020202020204" pitchFamily="34" charset="0"/>
                <a:cs typeface="Times New Roman" panose="02020603050405020304" pitchFamily="18" charset="0"/>
              </a:rPr>
              <a:t>Challenge</a:t>
            </a:r>
            <a:endParaRPr lang="en-US" sz="3600" kern="100" dirty="0">
              <a:effectLst/>
              <a:latin typeface="+mn-lt"/>
              <a:ea typeface="Aptos" panose="020B0004020202020204" pitchFamily="34" charset="0"/>
              <a:cs typeface="Times New Roman" panose="02020603050405020304" pitchFamily="18" charset="0"/>
            </a:endParaRPr>
          </a:p>
          <a:p>
            <a:pPr marL="0" marR="0">
              <a:lnSpc>
                <a:spcPct val="100000"/>
              </a:lnSpc>
              <a:spcAft>
                <a:spcPts val="800"/>
              </a:spcAft>
              <a:buNone/>
            </a:pPr>
            <a:r>
              <a:rPr lang="en-US" sz="2800" kern="100" dirty="0">
                <a:effectLst/>
                <a:latin typeface="+mn-lt"/>
                <a:ea typeface="Aptos" panose="020B0004020202020204" pitchFamily="34" charset="0"/>
                <a:cs typeface="Times New Roman" panose="02020603050405020304" pitchFamily="18" charset="0"/>
              </a:rPr>
              <a:t>Let’s help Madeline and her friends!</a:t>
            </a:r>
          </a:p>
          <a:p>
            <a:pPr marL="0" marR="0">
              <a:lnSpc>
                <a:spcPct val="100000"/>
              </a:lnSpc>
              <a:spcAft>
                <a:spcPts val="800"/>
              </a:spcAft>
              <a:buNone/>
            </a:pPr>
            <a:r>
              <a:rPr lang="en-US" sz="2800" kern="100" dirty="0">
                <a:effectLst/>
                <a:latin typeface="+mn-lt"/>
                <a:ea typeface="Aptos" panose="020B0004020202020204" pitchFamily="34" charset="0"/>
                <a:cs typeface="Times New Roman" panose="02020603050405020304" pitchFamily="18" charset="0"/>
              </a:rPr>
              <a:t>Working individually, design and build a 6" × 6" frame (Your space frame) that could be used as part of Madeline’s treehouse.</a:t>
            </a:r>
          </a:p>
          <a:p>
            <a:pPr marL="0" marR="0">
              <a:lnSpc>
                <a:spcPct val="100000"/>
              </a:lnSpc>
              <a:spcAft>
                <a:spcPts val="800"/>
              </a:spcAft>
              <a:buNone/>
            </a:pPr>
            <a:r>
              <a:rPr lang="en-US" sz="2800" kern="100" dirty="0">
                <a:effectLst/>
                <a:latin typeface="+mn-lt"/>
                <a:ea typeface="Aptos" panose="020B0004020202020204" pitchFamily="34" charset="0"/>
                <a:cs typeface="Times New Roman" panose="02020603050405020304" pitchFamily="18" charset="0"/>
              </a:rPr>
              <a:t>Your frame must be carefully measured, cut, and assembled so that it is square, sturdy, and ready to become part of a larger structure.</a:t>
            </a:r>
          </a:p>
          <a:p>
            <a:pPr marL="0" marR="0">
              <a:lnSpc>
                <a:spcPct val="100000"/>
              </a:lnSpc>
              <a:spcAft>
                <a:spcPts val="800"/>
              </a:spcAft>
              <a:buNone/>
            </a:pPr>
            <a:r>
              <a:rPr lang="en-US" sz="2800" kern="100" dirty="0">
                <a:effectLst/>
                <a:latin typeface="+mn-lt"/>
                <a:ea typeface="Aptos" panose="020B0004020202020204" pitchFamily="34" charset="0"/>
                <a:cs typeface="Times New Roman" panose="02020603050405020304" pitchFamily="18" charset="0"/>
              </a:rPr>
              <a:t>As you work, remember who you are designing for: How can careful engineering help Madeline’s friends create a safe and welcoming place for her?</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FFE493FE-6523-C397-31BE-93F1999A2AF5}"/>
              </a:ext>
            </a:extLst>
          </p:cNvPr>
          <p:cNvPicPr>
            <a:picLocks noChangeAspect="1"/>
          </p:cNvPicPr>
          <p:nvPr/>
        </p:nvPicPr>
        <p:blipFill>
          <a:blip r:embed="rId2"/>
          <a:stretch>
            <a:fillRect/>
          </a:stretch>
        </p:blipFill>
        <p:spPr>
          <a:xfrm>
            <a:off x="8196395" y="1866118"/>
            <a:ext cx="3687153" cy="2949722"/>
          </a:xfrm>
          <a:prstGeom prst="rect">
            <a:avLst/>
          </a:prstGeom>
        </p:spPr>
      </p:pic>
      <p:sp>
        <p:nvSpPr>
          <p:cNvPr id="5" name="Arrow: Left 4">
            <a:extLst>
              <a:ext uri="{FF2B5EF4-FFF2-40B4-BE49-F238E27FC236}">
                <a16:creationId xmlns:a16="http://schemas.microsoft.com/office/drawing/2014/main" id="{E3860198-1498-8BB7-F9AE-7DEDFD7C563F}"/>
              </a:ext>
            </a:extLst>
          </p:cNvPr>
          <p:cNvSpPr/>
          <p:nvPr/>
        </p:nvSpPr>
        <p:spPr>
          <a:xfrm rot="20232311">
            <a:off x="7701281" y="1070510"/>
            <a:ext cx="1442720" cy="64008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2005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507D4B-63F0-4EBD-C7C3-2D109F04F1FF}"/>
              </a:ext>
            </a:extLst>
          </p:cNvPr>
          <p:cNvPicPr>
            <a:picLocks noChangeAspect="1"/>
          </p:cNvPicPr>
          <p:nvPr/>
        </p:nvPicPr>
        <p:blipFill>
          <a:blip r:embed="rId2"/>
          <a:srcRect/>
          <a:stretch>
            <a:fillRect/>
          </a:stretch>
        </p:blipFill>
        <p:spPr>
          <a:xfrm>
            <a:off x="196711" y="177647"/>
            <a:ext cx="3702430" cy="2261582"/>
          </a:xfrm>
          <a:prstGeom prst="rect">
            <a:avLst/>
          </a:prstGeom>
        </p:spPr>
      </p:pic>
      <p:sp>
        <p:nvSpPr>
          <p:cNvPr id="5" name="Rectangle 4">
            <a:extLst>
              <a:ext uri="{FF2B5EF4-FFF2-40B4-BE49-F238E27FC236}">
                <a16:creationId xmlns:a16="http://schemas.microsoft.com/office/drawing/2014/main" id="{691F5CCA-3D3A-52F9-7634-EEE54E5A5A8C}"/>
              </a:ext>
            </a:extLst>
          </p:cNvPr>
          <p:cNvSpPr/>
          <p:nvPr/>
        </p:nvSpPr>
        <p:spPr>
          <a:xfrm>
            <a:off x="4286250" y="685800"/>
            <a:ext cx="5334000" cy="1107996"/>
          </a:xfrm>
          <a:prstGeom prst="rect">
            <a:avLst/>
          </a:prstGeom>
        </p:spPr>
        <p:txBody>
          <a:bodyPr wrap="square">
            <a:spAutoFit/>
          </a:bodyPr>
          <a:lstStyle/>
          <a:p>
            <a:r>
              <a:rPr lang="en-US" sz="6600" b="1" u="sng" dirty="0"/>
              <a:t>Processes</a:t>
            </a:r>
          </a:p>
        </p:txBody>
      </p:sp>
      <p:sp>
        <p:nvSpPr>
          <p:cNvPr id="7" name="Rectangle 6">
            <a:extLst>
              <a:ext uri="{FF2B5EF4-FFF2-40B4-BE49-F238E27FC236}">
                <a16:creationId xmlns:a16="http://schemas.microsoft.com/office/drawing/2014/main" id="{E803FEA2-0D36-A45D-51E6-3C49D3581BF7}"/>
              </a:ext>
            </a:extLst>
          </p:cNvPr>
          <p:cNvSpPr/>
          <p:nvPr/>
        </p:nvSpPr>
        <p:spPr>
          <a:xfrm>
            <a:off x="4438650" y="2133601"/>
            <a:ext cx="6934200" cy="4401205"/>
          </a:xfrm>
          <a:prstGeom prst="rect">
            <a:avLst/>
          </a:prstGeom>
        </p:spPr>
        <p:txBody>
          <a:bodyPr wrap="square">
            <a:spAutoFit/>
          </a:bodyPr>
          <a:lstStyle/>
          <a:p>
            <a:pPr marL="457200" indent="-457200">
              <a:buFont typeface="Arial" panose="020B0604020202020204" pitchFamily="34" charset="0"/>
              <a:buChar char="•"/>
            </a:pPr>
            <a:r>
              <a:rPr lang="en-US" sz="4000" b="1" dirty="0"/>
              <a:t>Measuring</a:t>
            </a:r>
          </a:p>
          <a:p>
            <a:pPr marL="457200" indent="-457200">
              <a:buFont typeface="Arial" panose="020B0604020202020204" pitchFamily="34" charset="0"/>
              <a:buChar char="•"/>
            </a:pPr>
            <a:r>
              <a:rPr lang="en-US" sz="4000" b="1" dirty="0"/>
              <a:t>Cutting</a:t>
            </a:r>
          </a:p>
          <a:p>
            <a:pPr marL="457200" indent="-457200">
              <a:buFont typeface="Arial" panose="020B0604020202020204" pitchFamily="34" charset="0"/>
              <a:buChar char="•"/>
            </a:pPr>
            <a:r>
              <a:rPr lang="en-US" sz="4000" b="1" dirty="0"/>
              <a:t>Drilling</a:t>
            </a:r>
          </a:p>
          <a:p>
            <a:pPr marL="457200" indent="-457200">
              <a:buFont typeface="Arial" panose="020B0604020202020204" pitchFamily="34" charset="0"/>
              <a:buChar char="•"/>
            </a:pPr>
            <a:r>
              <a:rPr lang="en-US" sz="4000" b="1" dirty="0"/>
              <a:t>Gluing</a:t>
            </a:r>
          </a:p>
          <a:p>
            <a:pPr marL="457200" indent="-457200">
              <a:buFont typeface="Arial" panose="020B0604020202020204" pitchFamily="34" charset="0"/>
              <a:buChar char="•"/>
            </a:pPr>
            <a:r>
              <a:rPr lang="en-US" sz="4000" b="1" dirty="0"/>
              <a:t>Sanding</a:t>
            </a:r>
          </a:p>
          <a:p>
            <a:pPr marL="457200" indent="-457200">
              <a:buFont typeface="Arial" panose="020B0604020202020204" pitchFamily="34" charset="0"/>
              <a:buChar char="•"/>
            </a:pPr>
            <a:r>
              <a:rPr lang="en-US" sz="4000" b="1" dirty="0"/>
              <a:t>Clamping</a:t>
            </a:r>
            <a:endParaRPr lang="en-US" sz="4000" dirty="0"/>
          </a:p>
          <a:p>
            <a:pPr marL="457200" indent="-457200">
              <a:buFont typeface="Arial" panose="020B0604020202020204" pitchFamily="34" charset="0"/>
              <a:buChar char="•"/>
            </a:pPr>
            <a:endParaRPr lang="en-US" sz="4000" b="1" dirty="0"/>
          </a:p>
        </p:txBody>
      </p:sp>
      <p:pic>
        <p:nvPicPr>
          <p:cNvPr id="9" name="Picture 8">
            <a:extLst>
              <a:ext uri="{FF2B5EF4-FFF2-40B4-BE49-F238E27FC236}">
                <a16:creationId xmlns:a16="http://schemas.microsoft.com/office/drawing/2014/main" id="{9848108C-3E68-DD69-9F49-81FB33319004}"/>
              </a:ext>
            </a:extLst>
          </p:cNvPr>
          <p:cNvPicPr>
            <a:picLocks noChangeAspect="1"/>
          </p:cNvPicPr>
          <p:nvPr/>
        </p:nvPicPr>
        <p:blipFill rotWithShape="1">
          <a:blip r:embed="rId3">
            <a:extLst>
              <a:ext uri="{28A0092B-C50C-407E-A947-70E740481C1C}">
                <a14:useLocalDpi xmlns:a14="http://schemas.microsoft.com/office/drawing/2010/main" val="0"/>
              </a:ext>
            </a:extLst>
          </a:blip>
          <a:srcRect l="17778" t="34444" r="48889" b="16667"/>
          <a:stretch/>
        </p:blipFill>
        <p:spPr>
          <a:xfrm>
            <a:off x="8629650" y="2438401"/>
            <a:ext cx="2286000" cy="3352800"/>
          </a:xfrm>
          <a:prstGeom prst="rect">
            <a:avLst/>
          </a:prstGeom>
        </p:spPr>
      </p:pic>
    </p:spTree>
    <p:extLst>
      <p:ext uri="{BB962C8B-B14F-4D97-AF65-F5344CB8AC3E}">
        <p14:creationId xmlns:p14="http://schemas.microsoft.com/office/powerpoint/2010/main" val="3357499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Westcott Hole Punched Wood Ruler, English, Metric, Metal Edge, 12&quot;">
            <a:extLst>
              <a:ext uri="{FF2B5EF4-FFF2-40B4-BE49-F238E27FC236}">
                <a16:creationId xmlns:a16="http://schemas.microsoft.com/office/drawing/2014/main" id="{7A575FF4-F037-2DED-D9BA-098658DD0337}"/>
              </a:ext>
            </a:extLst>
          </p:cNvPr>
          <p:cNvPicPr>
            <a:picLocks noChangeAspect="1"/>
          </p:cNvPicPr>
          <p:nvPr/>
        </p:nvPicPr>
        <p:blipFill>
          <a:blip r:embed="rId2"/>
          <a:stretch>
            <a:fillRect/>
          </a:stretch>
        </p:blipFill>
        <p:spPr>
          <a:xfrm>
            <a:off x="1304925" y="805249"/>
            <a:ext cx="5143500" cy="5143500"/>
          </a:xfrm>
          <a:prstGeom prst="rect">
            <a:avLst/>
          </a:prstGeom>
        </p:spPr>
      </p:pic>
      <p:pic>
        <p:nvPicPr>
          <p:cNvPr id="3" name="Picture 2">
            <a:extLst>
              <a:ext uri="{FF2B5EF4-FFF2-40B4-BE49-F238E27FC236}">
                <a16:creationId xmlns:a16="http://schemas.microsoft.com/office/drawing/2014/main" id="{B40F7A40-8EFE-5330-4ABB-E4BCE9466D7A}"/>
              </a:ext>
            </a:extLst>
          </p:cNvPr>
          <p:cNvPicPr>
            <a:picLocks noChangeAspect="1"/>
          </p:cNvPicPr>
          <p:nvPr/>
        </p:nvPicPr>
        <p:blipFill>
          <a:blip r:embed="rId3"/>
          <a:srcRect/>
          <a:stretch>
            <a:fillRect/>
          </a:stretch>
        </p:blipFill>
        <p:spPr>
          <a:xfrm>
            <a:off x="82685" y="599083"/>
            <a:ext cx="3702430" cy="2261582"/>
          </a:xfrm>
          <a:prstGeom prst="rect">
            <a:avLst/>
          </a:prstGeom>
        </p:spPr>
      </p:pic>
      <p:pic>
        <p:nvPicPr>
          <p:cNvPr id="6" name="Picture 5" descr="Marked Measurement Rulers - 6 rulers">
            <a:extLst>
              <a:ext uri="{FF2B5EF4-FFF2-40B4-BE49-F238E27FC236}">
                <a16:creationId xmlns:a16="http://schemas.microsoft.com/office/drawing/2014/main" id="{F49A30BF-34CB-FE18-E65F-D6B87D87CEC3}"/>
              </a:ext>
            </a:extLst>
          </p:cNvPr>
          <p:cNvPicPr>
            <a:picLocks noChangeAspect="1"/>
          </p:cNvPicPr>
          <p:nvPr/>
        </p:nvPicPr>
        <p:blipFill>
          <a:blip r:embed="rId4"/>
          <a:stretch>
            <a:fillRect/>
          </a:stretch>
        </p:blipFill>
        <p:spPr>
          <a:xfrm>
            <a:off x="6320912" y="391517"/>
            <a:ext cx="5143500" cy="5143500"/>
          </a:xfrm>
          <a:prstGeom prst="rect">
            <a:avLst/>
          </a:prstGeom>
        </p:spPr>
      </p:pic>
      <p:sp>
        <p:nvSpPr>
          <p:cNvPr id="9" name="Title 4">
            <a:extLst>
              <a:ext uri="{FF2B5EF4-FFF2-40B4-BE49-F238E27FC236}">
                <a16:creationId xmlns:a16="http://schemas.microsoft.com/office/drawing/2014/main" id="{4F7EEE64-6EC0-466B-5D0A-41901205F832}"/>
              </a:ext>
            </a:extLst>
          </p:cNvPr>
          <p:cNvSpPr txBox="1">
            <a:spLocks/>
          </p:cNvSpPr>
          <p:nvPr/>
        </p:nvSpPr>
        <p:spPr>
          <a:xfrm>
            <a:off x="3876675" y="4488358"/>
            <a:ext cx="7829550" cy="16665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C00000"/>
                </a:solidFill>
              </a:rPr>
              <a:t>Design, creating, or building often</a:t>
            </a:r>
          </a:p>
          <a:p>
            <a:r>
              <a:rPr lang="en-US" b="1" dirty="0">
                <a:solidFill>
                  <a:srgbClr val="C00000"/>
                </a:solidFill>
              </a:rPr>
              <a:t>begins with </a:t>
            </a:r>
            <a:r>
              <a:rPr lang="en-US" b="1" u="sng" dirty="0">
                <a:solidFill>
                  <a:srgbClr val="C00000"/>
                </a:solidFill>
                <a:effectLst>
                  <a:outerShdw blurRad="38100" dist="38100" dir="2700000" algn="tl">
                    <a:srgbClr val="000000">
                      <a:alpha val="43137"/>
                    </a:srgbClr>
                  </a:outerShdw>
                </a:effectLst>
              </a:rPr>
              <a:t>MEASUREMENT</a:t>
            </a:r>
            <a:r>
              <a:rPr lang="en-US" b="1" dirty="0">
                <a:solidFill>
                  <a:srgbClr val="C00000"/>
                </a:solidFill>
              </a:rPr>
              <a:t>.</a:t>
            </a:r>
          </a:p>
        </p:txBody>
      </p:sp>
    </p:spTree>
    <p:extLst>
      <p:ext uri="{BB962C8B-B14F-4D97-AF65-F5344CB8AC3E}">
        <p14:creationId xmlns:p14="http://schemas.microsoft.com/office/powerpoint/2010/main" val="1100232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11335"/>
          <a:stretch/>
        </p:blipFill>
        <p:spPr>
          <a:xfrm>
            <a:off x="3049905" y="3646170"/>
            <a:ext cx="6092190" cy="2354580"/>
          </a:xfrm>
          <a:prstGeom prst="rect">
            <a:avLst/>
          </a:prstGeom>
        </p:spPr>
      </p:pic>
      <p:sp>
        <p:nvSpPr>
          <p:cNvPr id="5" name="Title 4"/>
          <p:cNvSpPr>
            <a:spLocks noGrp="1"/>
          </p:cNvSpPr>
          <p:nvPr>
            <p:ph type="ctrTitle"/>
          </p:nvPr>
        </p:nvSpPr>
        <p:spPr>
          <a:xfrm>
            <a:off x="1524000" y="1122363"/>
            <a:ext cx="9144000" cy="1666557"/>
          </a:xfrm>
        </p:spPr>
        <p:txBody>
          <a:bodyPr>
            <a:normAutofit/>
          </a:bodyPr>
          <a:lstStyle/>
          <a:p>
            <a:r>
              <a:rPr lang="en-US" b="1" dirty="0">
                <a:solidFill>
                  <a:srgbClr val="C00000"/>
                </a:solidFill>
              </a:rPr>
              <a:t>Measure Twice, Cut Once</a:t>
            </a:r>
          </a:p>
        </p:txBody>
      </p:sp>
    </p:spTree>
    <p:extLst>
      <p:ext uri="{BB962C8B-B14F-4D97-AF65-F5344CB8AC3E}">
        <p14:creationId xmlns:p14="http://schemas.microsoft.com/office/powerpoint/2010/main" val="499617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0833" b="10833"/>
          <a:stretch/>
        </p:blipFill>
        <p:spPr>
          <a:xfrm>
            <a:off x="1835285" y="91440"/>
            <a:ext cx="8521430" cy="6675120"/>
          </a:xfrm>
          <a:prstGeom prst="rect">
            <a:avLst/>
          </a:prstGeom>
        </p:spPr>
      </p:pic>
    </p:spTree>
    <p:extLst>
      <p:ext uri="{BB962C8B-B14F-4D97-AF65-F5344CB8AC3E}">
        <p14:creationId xmlns:p14="http://schemas.microsoft.com/office/powerpoint/2010/main" val="518171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95600" y="304800"/>
            <a:ext cx="6644376" cy="6085438"/>
          </a:xfrm>
          <a:prstGeom prst="rect">
            <a:avLst/>
          </a:prstGeom>
        </p:spPr>
      </p:pic>
    </p:spTree>
    <p:extLst>
      <p:ext uri="{BB962C8B-B14F-4D97-AF65-F5344CB8AC3E}">
        <p14:creationId xmlns:p14="http://schemas.microsoft.com/office/powerpoint/2010/main" val="3540729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479</TotalTime>
  <Words>596</Words>
  <Application>Microsoft Office PowerPoint</Application>
  <PresentationFormat>Widescreen</PresentationFormat>
  <Paragraphs>80</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Aptos</vt:lpstr>
      <vt:lpstr>Arial</vt:lpstr>
      <vt:lpstr>Calibri</vt:lpstr>
      <vt:lpstr>Calibri Light</vt:lpstr>
      <vt:lpstr>Google Sans</vt:lpstr>
      <vt:lpstr>Office Theme</vt:lpstr>
      <vt:lpstr>PowerPoint Presentation</vt:lpstr>
      <vt:lpstr>PowerPoint Presentation</vt:lpstr>
      <vt:lpstr>PowerPoint Presentation</vt:lpstr>
      <vt:lpstr>PowerPoint Presentation</vt:lpstr>
      <vt:lpstr>PowerPoint Presentation</vt:lpstr>
      <vt:lpstr>PowerPoint Presentation</vt:lpstr>
      <vt:lpstr>Measure Twice, Cut Once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Three Simple Steps to Add Fractions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College of Education &amp; Health Professions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Daugherty</dc:creator>
  <cp:lastModifiedBy>Vinson Carter</cp:lastModifiedBy>
  <cp:revision>25</cp:revision>
  <dcterms:created xsi:type="dcterms:W3CDTF">2019-01-22T20:04:41Z</dcterms:created>
  <dcterms:modified xsi:type="dcterms:W3CDTF">2026-08-31T18:03:34Z</dcterms:modified>
</cp:coreProperties>
</file>