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24"/>
  </p:notesMasterIdLst>
  <p:handoutMasterIdLst>
    <p:handoutMasterId r:id="rId25"/>
  </p:handoutMasterIdLst>
  <p:sldIdLst>
    <p:sldId id="322" r:id="rId2"/>
    <p:sldId id="329" r:id="rId3"/>
    <p:sldId id="317" r:id="rId4"/>
    <p:sldId id="292" r:id="rId5"/>
    <p:sldId id="302" r:id="rId6"/>
    <p:sldId id="314" r:id="rId7"/>
    <p:sldId id="315" r:id="rId8"/>
    <p:sldId id="316" r:id="rId9"/>
    <p:sldId id="303" r:id="rId10"/>
    <p:sldId id="304" r:id="rId11"/>
    <p:sldId id="305" r:id="rId12"/>
    <p:sldId id="306" r:id="rId13"/>
    <p:sldId id="307" r:id="rId14"/>
    <p:sldId id="308" r:id="rId15"/>
    <p:sldId id="309" r:id="rId16"/>
    <p:sldId id="320" r:id="rId17"/>
    <p:sldId id="319" r:id="rId18"/>
    <p:sldId id="325" r:id="rId19"/>
    <p:sldId id="328" r:id="rId20"/>
    <p:sldId id="326" r:id="rId21"/>
    <p:sldId id="327" r:id="rId22"/>
    <p:sldId id="256" r:id="rId23"/>
  </p:sldIdLst>
  <p:sldSz cx="9144000" cy="6858000" type="screen4x3"/>
  <p:notesSz cx="6997700" cy="9271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9F05"/>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834" autoAdjust="0"/>
  </p:normalViewPr>
  <p:slideViewPr>
    <p:cSldViewPr>
      <p:cViewPr varScale="1">
        <p:scale>
          <a:sx n="98" d="100"/>
          <a:sy n="98" d="100"/>
        </p:scale>
        <p:origin x="197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4CD3C0C0-E356-417F-AC1C-C40C34EC94E5}"/>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eaLnBrk="1" hangingPunct="1">
              <a:defRPr sz="1200">
                <a:latin typeface="Arial" charset="0"/>
              </a:defRPr>
            </a:lvl1pPr>
          </a:lstStyle>
          <a:p>
            <a:pPr>
              <a:defRPr/>
            </a:pPr>
            <a:endParaRPr lang="en-US"/>
          </a:p>
        </p:txBody>
      </p:sp>
      <p:sp>
        <p:nvSpPr>
          <p:cNvPr id="166915" name="Rectangle 3">
            <a:extLst>
              <a:ext uri="{FF2B5EF4-FFF2-40B4-BE49-F238E27FC236}">
                <a16:creationId xmlns:a16="http://schemas.microsoft.com/office/drawing/2014/main" id="{3D606817-3D86-4011-9458-CD85A57EC5C9}"/>
              </a:ext>
            </a:extLst>
          </p:cNvPr>
          <p:cNvSpPr>
            <a:spLocks noGrp="1" noChangeArrowheads="1"/>
          </p:cNvSpPr>
          <p:nvPr>
            <p:ph type="dt" sz="quarter"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eaLnBrk="1" hangingPunct="1">
              <a:defRPr sz="1200">
                <a:latin typeface="Arial" charset="0"/>
              </a:defRPr>
            </a:lvl1pPr>
          </a:lstStyle>
          <a:p>
            <a:pPr>
              <a:defRPr/>
            </a:pPr>
            <a:endParaRPr lang="en-US"/>
          </a:p>
        </p:txBody>
      </p:sp>
      <p:sp>
        <p:nvSpPr>
          <p:cNvPr id="166916" name="Rectangle 4">
            <a:extLst>
              <a:ext uri="{FF2B5EF4-FFF2-40B4-BE49-F238E27FC236}">
                <a16:creationId xmlns:a16="http://schemas.microsoft.com/office/drawing/2014/main" id="{7AA140F0-85A4-45B9-A313-5EBEADE3FE5A}"/>
              </a:ext>
            </a:extLst>
          </p:cNvPr>
          <p:cNvSpPr>
            <a:spLocks noGrp="1" noChangeArrowheads="1"/>
          </p:cNvSpPr>
          <p:nvPr>
            <p:ph type="ftr" sz="quarter" idx="2"/>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eaLnBrk="1" hangingPunct="1">
              <a:defRPr sz="1200">
                <a:latin typeface="Arial" charset="0"/>
              </a:defRPr>
            </a:lvl1pPr>
          </a:lstStyle>
          <a:p>
            <a:pPr>
              <a:defRPr/>
            </a:pPr>
            <a:endParaRPr lang="en-US"/>
          </a:p>
        </p:txBody>
      </p:sp>
      <p:sp>
        <p:nvSpPr>
          <p:cNvPr id="166917" name="Rectangle 5">
            <a:extLst>
              <a:ext uri="{FF2B5EF4-FFF2-40B4-BE49-F238E27FC236}">
                <a16:creationId xmlns:a16="http://schemas.microsoft.com/office/drawing/2014/main" id="{9187B827-6DC3-44A2-931F-AD0DF3C1FA54}"/>
              </a:ext>
            </a:extLst>
          </p:cNvPr>
          <p:cNvSpPr>
            <a:spLocks noGrp="1" noChangeArrowheads="1"/>
          </p:cNvSpPr>
          <p:nvPr>
            <p:ph type="sldNum" sz="quarter" idx="3"/>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eaLnBrk="1" hangingPunct="1">
              <a:defRPr sz="1200"/>
            </a:lvl1pPr>
          </a:lstStyle>
          <a:p>
            <a:pPr>
              <a:defRPr/>
            </a:pPr>
            <a:fld id="{4BFAA35A-09F4-4D52-886E-5E78E473BD89}"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4B2A3A40-0F98-4C31-8173-5A015D4DF94A}"/>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defTabSz="930275" eaLnBrk="1" hangingPunct="1">
              <a:defRPr sz="1200">
                <a:latin typeface="Arial" charset="0"/>
              </a:defRPr>
            </a:lvl1pPr>
          </a:lstStyle>
          <a:p>
            <a:pPr>
              <a:defRPr/>
            </a:pPr>
            <a:endParaRPr lang="en-US"/>
          </a:p>
        </p:txBody>
      </p:sp>
      <p:sp>
        <p:nvSpPr>
          <p:cNvPr id="112643" name="Rectangle 3">
            <a:extLst>
              <a:ext uri="{FF2B5EF4-FFF2-40B4-BE49-F238E27FC236}">
                <a16:creationId xmlns:a16="http://schemas.microsoft.com/office/drawing/2014/main" id="{3A4DB1AE-011C-4F3C-9AF6-AE594F13A9AD}"/>
              </a:ext>
            </a:extLst>
          </p:cNvPr>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defTabSz="930275" eaLnBrk="1" hangingPunct="1">
              <a:defRPr sz="1200">
                <a:latin typeface="Arial" charset="0"/>
              </a:defRPr>
            </a:lvl1pPr>
          </a:lstStyle>
          <a:p>
            <a:pPr>
              <a:defRPr/>
            </a:pPr>
            <a:endParaRPr lang="en-US"/>
          </a:p>
        </p:txBody>
      </p:sp>
      <p:sp>
        <p:nvSpPr>
          <p:cNvPr id="2052" name="Rectangle 4">
            <a:extLst>
              <a:ext uri="{FF2B5EF4-FFF2-40B4-BE49-F238E27FC236}">
                <a16:creationId xmlns:a16="http://schemas.microsoft.com/office/drawing/2014/main" id="{00193656-E68C-49BA-9E3E-9A07B5878DF9}"/>
              </a:ext>
            </a:extLst>
          </p:cNvPr>
          <p:cNvSpPr>
            <a:spLocks noGrp="1" noRot="1" noChangeAspect="1" noChangeArrowheads="1" noTextEdit="1"/>
          </p:cNvSpPr>
          <p:nvPr>
            <p:ph type="sldImg" idx="2"/>
          </p:nvPr>
        </p:nvSpPr>
        <p:spPr bwMode="auto">
          <a:xfrm>
            <a:off x="1181100" y="695325"/>
            <a:ext cx="4635500" cy="34766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5" name="Rectangle 5">
            <a:extLst>
              <a:ext uri="{FF2B5EF4-FFF2-40B4-BE49-F238E27FC236}">
                <a16:creationId xmlns:a16="http://schemas.microsoft.com/office/drawing/2014/main" id="{F6BF4054-B447-4A1D-BF7B-DF0DACAC851D}"/>
              </a:ext>
            </a:extLst>
          </p:cNvPr>
          <p:cNvSpPr>
            <a:spLocks noGrp="1" noChangeArrowheads="1"/>
          </p:cNvSpPr>
          <p:nvPr>
            <p:ph type="body" sz="quarter" idx="3"/>
          </p:nvPr>
        </p:nvSpPr>
        <p:spPr bwMode="auto">
          <a:xfrm>
            <a:off x="700088" y="4403725"/>
            <a:ext cx="5597525" cy="4171950"/>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2646" name="Rectangle 6">
            <a:extLst>
              <a:ext uri="{FF2B5EF4-FFF2-40B4-BE49-F238E27FC236}">
                <a16:creationId xmlns:a16="http://schemas.microsoft.com/office/drawing/2014/main" id="{B67AB4B2-A55C-42FD-85B4-0112F72ABB55}"/>
              </a:ext>
            </a:extLst>
          </p:cNvPr>
          <p:cNvSpPr>
            <a:spLocks noGrp="1" noChangeArrowheads="1"/>
          </p:cNvSpPr>
          <p:nvPr>
            <p:ph type="ftr" sz="quarter" idx="4"/>
          </p:nvPr>
        </p:nvSpPr>
        <p:spPr bwMode="auto">
          <a:xfrm>
            <a:off x="0"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defTabSz="930275" eaLnBrk="1" hangingPunct="1">
              <a:defRPr sz="1200">
                <a:latin typeface="Arial" charset="0"/>
              </a:defRPr>
            </a:lvl1pPr>
          </a:lstStyle>
          <a:p>
            <a:pPr>
              <a:defRPr/>
            </a:pPr>
            <a:endParaRPr lang="en-US"/>
          </a:p>
        </p:txBody>
      </p:sp>
      <p:sp>
        <p:nvSpPr>
          <p:cNvPr id="112647" name="Rectangle 7">
            <a:extLst>
              <a:ext uri="{FF2B5EF4-FFF2-40B4-BE49-F238E27FC236}">
                <a16:creationId xmlns:a16="http://schemas.microsoft.com/office/drawing/2014/main" id="{BDE3464D-974D-46CD-A0A8-133695277EDF}"/>
              </a:ext>
            </a:extLst>
          </p:cNvPr>
          <p:cNvSpPr>
            <a:spLocks noGrp="1" noChangeArrowheads="1"/>
          </p:cNvSpPr>
          <p:nvPr>
            <p:ph type="sldNum" sz="quarter" idx="5"/>
          </p:nvPr>
        </p:nvSpPr>
        <p:spPr bwMode="auto">
          <a:xfrm>
            <a:off x="3963988" y="8805863"/>
            <a:ext cx="3032125" cy="463550"/>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defTabSz="930275" eaLnBrk="1" hangingPunct="1">
              <a:defRPr sz="1200"/>
            </a:lvl1pPr>
          </a:lstStyle>
          <a:p>
            <a:pPr>
              <a:defRPr/>
            </a:pPr>
            <a:fld id="{A57536EE-5EE7-4F02-ADA4-40038600D36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AE1B4DF6-848C-4C7B-AAF9-2B1B289D2AC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1A841F4E-6B6C-40AC-B7E8-F5FF2A7E5C79}" type="slidenum">
              <a:rPr lang="en-US" altLang="en-US" smtClean="0"/>
              <a:pPr/>
              <a:t>10</a:t>
            </a:fld>
            <a:endParaRPr lang="en-US" altLang="en-US"/>
          </a:p>
        </p:txBody>
      </p:sp>
      <p:sp>
        <p:nvSpPr>
          <p:cNvPr id="14339" name="Rectangle 2">
            <a:extLst>
              <a:ext uri="{FF2B5EF4-FFF2-40B4-BE49-F238E27FC236}">
                <a16:creationId xmlns:a16="http://schemas.microsoft.com/office/drawing/2014/main" id="{E1F4014C-684F-4E00-B5B1-64F6AFA4A95A}"/>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4761E917-4E72-4BF3-A5BC-AC6DA4AF3D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lphaLcPeriod"/>
            </a:pPr>
            <a:r>
              <a:rPr lang="en-US" altLang="en-US">
                <a:latin typeface="Arial" panose="020B0604020202020204" pitchFamily="34" charset="0"/>
              </a:rPr>
              <a:t>How have similar problems	been solved in past?</a:t>
            </a:r>
          </a:p>
          <a:p>
            <a:pPr marL="228600" indent="-228600" eaLnBrk="1" hangingPunct="1">
              <a:buFontTx/>
              <a:buAutoNum type="alphaLcPeriod"/>
            </a:pPr>
            <a:r>
              <a:rPr lang="en-US" altLang="en-US">
                <a:latin typeface="Arial" panose="020B0604020202020204" pitchFamily="34" charset="0"/>
              </a:rPr>
              <a:t>What materials are available? </a:t>
            </a:r>
          </a:p>
          <a:p>
            <a:pPr marL="228600" indent="-228600" eaLnBrk="1" hangingPunct="1">
              <a:buFontTx/>
              <a:buAutoNum type="alphaLcPeriod"/>
            </a:pPr>
            <a:r>
              <a:rPr lang="en-US" altLang="en-US">
                <a:latin typeface="Arial" panose="020B0604020202020204" pitchFamily="34" charset="0"/>
              </a:rPr>
              <a:t>Time constraints</a:t>
            </a:r>
          </a:p>
          <a:p>
            <a:pPr marL="228600" indent="-228600" eaLnBrk="1" hangingPunct="1"/>
            <a:r>
              <a:rPr lang="en-US" altLang="en-US">
                <a:latin typeface="Arial" panose="020B0604020202020204" pitchFamily="34" charset="0"/>
              </a:rPr>
              <a:t>d. Technical constraints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9013954C-59D6-4647-BC51-CCB1B27395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0275">
              <a:defRPr>
                <a:solidFill>
                  <a:schemeClr val="tx1"/>
                </a:solidFill>
                <a:latin typeface="Arial" panose="020B0604020202020204" pitchFamily="34" charset="0"/>
              </a:defRPr>
            </a:lvl1pPr>
            <a:lvl2pPr marL="742950" indent="-285750" defTabSz="930275">
              <a:defRPr>
                <a:solidFill>
                  <a:schemeClr val="tx1"/>
                </a:solidFill>
                <a:latin typeface="Arial" panose="020B0604020202020204" pitchFamily="34" charset="0"/>
              </a:defRPr>
            </a:lvl2pPr>
            <a:lvl3pPr marL="1143000" indent="-228600" defTabSz="930275">
              <a:defRPr>
                <a:solidFill>
                  <a:schemeClr val="tx1"/>
                </a:solidFill>
                <a:latin typeface="Arial" panose="020B0604020202020204" pitchFamily="34" charset="0"/>
              </a:defRPr>
            </a:lvl3pPr>
            <a:lvl4pPr marL="1600200" indent="-228600" defTabSz="930275">
              <a:defRPr>
                <a:solidFill>
                  <a:schemeClr val="tx1"/>
                </a:solidFill>
                <a:latin typeface="Arial" panose="020B0604020202020204" pitchFamily="34" charset="0"/>
              </a:defRPr>
            </a:lvl4pPr>
            <a:lvl5pPr marL="2057400" indent="-228600" defTabSz="930275">
              <a:defRPr>
                <a:solidFill>
                  <a:schemeClr val="tx1"/>
                </a:solidFill>
                <a:latin typeface="Arial" panose="020B0604020202020204" pitchFamily="34" charset="0"/>
              </a:defRPr>
            </a:lvl5pPr>
            <a:lvl6pPr marL="2514600" indent="-228600" defTabSz="930275" eaLnBrk="0" fontAlgn="base" hangingPunct="0">
              <a:spcBef>
                <a:spcPct val="0"/>
              </a:spcBef>
              <a:spcAft>
                <a:spcPct val="0"/>
              </a:spcAft>
              <a:defRPr>
                <a:solidFill>
                  <a:schemeClr val="tx1"/>
                </a:solidFill>
                <a:latin typeface="Arial" panose="020B0604020202020204" pitchFamily="34" charset="0"/>
              </a:defRPr>
            </a:lvl6pPr>
            <a:lvl7pPr marL="2971800" indent="-228600" defTabSz="930275" eaLnBrk="0" fontAlgn="base" hangingPunct="0">
              <a:spcBef>
                <a:spcPct val="0"/>
              </a:spcBef>
              <a:spcAft>
                <a:spcPct val="0"/>
              </a:spcAft>
              <a:defRPr>
                <a:solidFill>
                  <a:schemeClr val="tx1"/>
                </a:solidFill>
                <a:latin typeface="Arial" panose="020B0604020202020204" pitchFamily="34" charset="0"/>
              </a:defRPr>
            </a:lvl7pPr>
            <a:lvl8pPr marL="3429000" indent="-228600" defTabSz="930275" eaLnBrk="0" fontAlgn="base" hangingPunct="0">
              <a:spcBef>
                <a:spcPct val="0"/>
              </a:spcBef>
              <a:spcAft>
                <a:spcPct val="0"/>
              </a:spcAft>
              <a:defRPr>
                <a:solidFill>
                  <a:schemeClr val="tx1"/>
                </a:solidFill>
                <a:latin typeface="Arial" panose="020B0604020202020204" pitchFamily="34" charset="0"/>
              </a:defRPr>
            </a:lvl8pPr>
            <a:lvl9pPr marL="3886200" indent="-228600" defTabSz="930275" eaLnBrk="0" fontAlgn="base" hangingPunct="0">
              <a:spcBef>
                <a:spcPct val="0"/>
              </a:spcBef>
              <a:spcAft>
                <a:spcPct val="0"/>
              </a:spcAft>
              <a:defRPr>
                <a:solidFill>
                  <a:schemeClr val="tx1"/>
                </a:solidFill>
                <a:latin typeface="Arial" panose="020B0604020202020204" pitchFamily="34" charset="0"/>
              </a:defRPr>
            </a:lvl9pPr>
          </a:lstStyle>
          <a:p>
            <a:fld id="{AC170587-914B-493B-AF6C-ED88D3BF9FD6}" type="slidenum">
              <a:rPr lang="en-US" altLang="en-US" smtClean="0"/>
              <a:pPr/>
              <a:t>11</a:t>
            </a:fld>
            <a:endParaRPr lang="en-US" altLang="en-US"/>
          </a:p>
        </p:txBody>
      </p:sp>
      <p:sp>
        <p:nvSpPr>
          <p:cNvPr id="16387" name="Rectangle 2">
            <a:extLst>
              <a:ext uri="{FF2B5EF4-FFF2-40B4-BE49-F238E27FC236}">
                <a16:creationId xmlns:a16="http://schemas.microsoft.com/office/drawing/2014/main" id="{7E0BD4E7-597F-46A2-9031-63E26E7633BE}"/>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690BCB82-DE74-48A2-9C08-DA01D72DAE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Brainstorm potential solutions</a:t>
            </a:r>
          </a:p>
          <a:p>
            <a:pPr eaLnBrk="1" hangingPunct="1"/>
            <a:r>
              <a:rPr lang="en-US" altLang="en-US">
                <a:latin typeface="Arial" panose="020B0604020202020204" pitchFamily="34" charset="0"/>
              </a:rPr>
              <a:t>Prepare multiple sketches</a:t>
            </a:r>
          </a:p>
          <a:p>
            <a:pPr eaLnBrk="1" hangingPunct="1"/>
            <a:r>
              <a:rPr lang="en-US" altLang="en-US" u="sng">
                <a:latin typeface="Arial" panose="020B0604020202020204" pitchFamily="34" charset="0"/>
              </a:rPr>
              <a:t>Limits</a:t>
            </a:r>
            <a:r>
              <a:rPr lang="en-US" altLang="en-US">
                <a:latin typeface="Arial" panose="020B0604020202020204" pitchFamily="34" charset="0"/>
              </a:rPr>
              <a:t> may be personal, funds, time, skills, the market, human wants and needs, social constraints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04EE702B-A6C6-4ED3-B494-41AED8B7FD5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121E853-CA61-408F-9220-A665D0FBAB9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C2C6002-9813-4DC7-9A5D-0C0F3C3FD397}"/>
              </a:ext>
            </a:extLst>
          </p:cNvPr>
          <p:cNvSpPr>
            <a:spLocks noGrp="1"/>
          </p:cNvSpPr>
          <p:nvPr>
            <p:ph type="sldNum" sz="quarter" idx="12"/>
          </p:nvPr>
        </p:nvSpPr>
        <p:spPr/>
        <p:txBody>
          <a:bodyPr/>
          <a:lstStyle>
            <a:lvl1pPr>
              <a:defRPr/>
            </a:lvl1pPr>
          </a:lstStyle>
          <a:p>
            <a:pPr>
              <a:defRPr/>
            </a:pPr>
            <a:fld id="{E6F2172A-8E9B-46E3-8AFF-7D483563942E}" type="slidenum">
              <a:rPr lang="en-US" altLang="en-US"/>
              <a:pPr>
                <a:defRPr/>
              </a:pPr>
              <a:t>‹#›</a:t>
            </a:fld>
            <a:endParaRPr lang="en-US" altLang="en-US"/>
          </a:p>
        </p:txBody>
      </p:sp>
    </p:spTree>
    <p:extLst>
      <p:ext uri="{BB962C8B-B14F-4D97-AF65-F5344CB8AC3E}">
        <p14:creationId xmlns:p14="http://schemas.microsoft.com/office/powerpoint/2010/main" val="2530992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D8C6B-28A9-4BBD-9F7E-BDBC48A79C2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3EE74578-902C-48A5-A868-B8563073168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683432B-4F3B-4B2B-9023-7966821BA115}"/>
              </a:ext>
            </a:extLst>
          </p:cNvPr>
          <p:cNvSpPr>
            <a:spLocks noGrp="1"/>
          </p:cNvSpPr>
          <p:nvPr>
            <p:ph type="sldNum" sz="quarter" idx="12"/>
          </p:nvPr>
        </p:nvSpPr>
        <p:spPr/>
        <p:txBody>
          <a:bodyPr/>
          <a:lstStyle>
            <a:lvl1pPr>
              <a:defRPr/>
            </a:lvl1pPr>
          </a:lstStyle>
          <a:p>
            <a:pPr>
              <a:defRPr/>
            </a:pPr>
            <a:fld id="{CFB74ECB-D5D5-474D-8775-9C2AFBE30905}" type="slidenum">
              <a:rPr lang="en-US" altLang="en-US"/>
              <a:pPr>
                <a:defRPr/>
              </a:pPr>
              <a:t>‹#›</a:t>
            </a:fld>
            <a:endParaRPr lang="en-US" altLang="en-US"/>
          </a:p>
        </p:txBody>
      </p:sp>
    </p:spTree>
    <p:extLst>
      <p:ext uri="{BB962C8B-B14F-4D97-AF65-F5344CB8AC3E}">
        <p14:creationId xmlns:p14="http://schemas.microsoft.com/office/powerpoint/2010/main" val="37472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FA7615-D624-4029-A16B-CB34517F0C66}"/>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9E388A6-0A2A-4815-B668-26987A17345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4AE35CB-9E1B-4246-8D68-D5B1CAB53A0F}"/>
              </a:ext>
            </a:extLst>
          </p:cNvPr>
          <p:cNvSpPr>
            <a:spLocks noGrp="1"/>
          </p:cNvSpPr>
          <p:nvPr>
            <p:ph type="sldNum" sz="quarter" idx="12"/>
          </p:nvPr>
        </p:nvSpPr>
        <p:spPr/>
        <p:txBody>
          <a:bodyPr/>
          <a:lstStyle>
            <a:lvl1pPr>
              <a:defRPr/>
            </a:lvl1pPr>
          </a:lstStyle>
          <a:p>
            <a:pPr>
              <a:defRPr/>
            </a:pPr>
            <a:fld id="{3C925F72-D869-46EB-AC4C-F72AAE01BD67}" type="slidenum">
              <a:rPr lang="en-US" altLang="en-US"/>
              <a:pPr>
                <a:defRPr/>
              </a:pPr>
              <a:t>‹#›</a:t>
            </a:fld>
            <a:endParaRPr lang="en-US" altLang="en-US"/>
          </a:p>
        </p:txBody>
      </p:sp>
    </p:spTree>
    <p:extLst>
      <p:ext uri="{BB962C8B-B14F-4D97-AF65-F5344CB8AC3E}">
        <p14:creationId xmlns:p14="http://schemas.microsoft.com/office/powerpoint/2010/main" val="2125556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0F3AE661-B055-4836-9C94-1AF170E6D32D}"/>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3469205C-F2A6-45FC-A14B-5B329FD8B072}"/>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1CA5F40-21F3-4C1C-81AD-4A68C7F89F73}"/>
              </a:ext>
            </a:extLst>
          </p:cNvPr>
          <p:cNvSpPr>
            <a:spLocks noGrp="1"/>
          </p:cNvSpPr>
          <p:nvPr>
            <p:ph type="sldNum" sz="quarter" idx="12"/>
          </p:nvPr>
        </p:nvSpPr>
        <p:spPr/>
        <p:txBody>
          <a:bodyPr/>
          <a:lstStyle>
            <a:lvl1pPr>
              <a:defRPr/>
            </a:lvl1pPr>
          </a:lstStyle>
          <a:p>
            <a:pPr>
              <a:defRPr/>
            </a:pPr>
            <a:fld id="{013A234A-8875-4556-98F6-58FF9A68A6B6}" type="slidenum">
              <a:rPr lang="en-US" altLang="en-US"/>
              <a:pPr>
                <a:defRPr/>
              </a:pPr>
              <a:t>‹#›</a:t>
            </a:fld>
            <a:endParaRPr lang="en-US" altLang="en-US"/>
          </a:p>
        </p:txBody>
      </p:sp>
    </p:spTree>
    <p:extLst>
      <p:ext uri="{BB962C8B-B14F-4D97-AF65-F5344CB8AC3E}">
        <p14:creationId xmlns:p14="http://schemas.microsoft.com/office/powerpoint/2010/main" val="1407306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1710CFE-7C88-4917-9827-74EB84AFB0E0}"/>
              </a:ext>
            </a:extLst>
          </p:cNvPr>
          <p:cNvSpPr>
            <a:spLocks noGrp="1"/>
          </p:cNvSpPr>
          <p:nvPr>
            <p:ph type="dt" sz="half" idx="10"/>
          </p:nvPr>
        </p:nvSpPr>
        <p:spPr/>
        <p:txBody>
          <a:bodyPr/>
          <a:lstStyle>
            <a:lvl1pPr>
              <a:defRPr/>
            </a:lvl1pPr>
          </a:lstStyle>
          <a:p>
            <a:pPr>
              <a:defRPr/>
            </a:pPr>
            <a:endParaRPr lang="en-US"/>
          </a:p>
        </p:txBody>
      </p:sp>
      <p:sp>
        <p:nvSpPr>
          <p:cNvPr id="8" name="Footer Placeholder 4">
            <a:extLst>
              <a:ext uri="{FF2B5EF4-FFF2-40B4-BE49-F238E27FC236}">
                <a16:creationId xmlns:a16="http://schemas.microsoft.com/office/drawing/2014/main" id="{7A4B98EB-2F41-4882-A10E-24B498169595}"/>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572F7DB6-00BD-469C-AB70-B6F0B676CE1D}"/>
              </a:ext>
            </a:extLst>
          </p:cNvPr>
          <p:cNvSpPr>
            <a:spLocks noGrp="1"/>
          </p:cNvSpPr>
          <p:nvPr>
            <p:ph type="sldNum" sz="quarter" idx="12"/>
          </p:nvPr>
        </p:nvSpPr>
        <p:spPr/>
        <p:txBody>
          <a:bodyPr/>
          <a:lstStyle>
            <a:lvl1pPr>
              <a:defRPr/>
            </a:lvl1pPr>
          </a:lstStyle>
          <a:p>
            <a:pPr>
              <a:defRPr/>
            </a:pPr>
            <a:fld id="{2A36F7A3-27E9-4443-A99E-C0BD11897913}" type="slidenum">
              <a:rPr lang="en-US" altLang="en-US"/>
              <a:pPr>
                <a:defRPr/>
              </a:pPr>
              <a:t>‹#›</a:t>
            </a:fld>
            <a:endParaRPr lang="en-US" altLang="en-US"/>
          </a:p>
        </p:txBody>
      </p:sp>
    </p:spTree>
    <p:extLst>
      <p:ext uri="{BB962C8B-B14F-4D97-AF65-F5344CB8AC3E}">
        <p14:creationId xmlns:p14="http://schemas.microsoft.com/office/powerpoint/2010/main" val="3062891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85417BE0-D0AB-42D1-B80E-663EBAD8BC79}"/>
              </a:ext>
            </a:extLst>
          </p:cNvPr>
          <p:cNvSpPr>
            <a:spLocks noGrp="1"/>
          </p:cNvSpPr>
          <p:nvPr>
            <p:ph type="dt" sz="half" idx="10"/>
          </p:nvPr>
        </p:nvSpPr>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EF1048A9-1BD3-4CD9-90C1-41117B6B3269}"/>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53DF212-515A-4572-8E45-508823A8BF87}"/>
              </a:ext>
            </a:extLst>
          </p:cNvPr>
          <p:cNvSpPr>
            <a:spLocks noGrp="1"/>
          </p:cNvSpPr>
          <p:nvPr>
            <p:ph type="sldNum" sz="quarter" idx="12"/>
          </p:nvPr>
        </p:nvSpPr>
        <p:spPr/>
        <p:txBody>
          <a:bodyPr/>
          <a:lstStyle>
            <a:lvl1pPr>
              <a:defRPr/>
            </a:lvl1pPr>
          </a:lstStyle>
          <a:p>
            <a:pPr>
              <a:defRPr/>
            </a:pPr>
            <a:fld id="{034AA4F2-2590-49B7-B857-50BCA4AAA81E}" type="slidenum">
              <a:rPr lang="en-US" altLang="en-US"/>
              <a:pPr>
                <a:defRPr/>
              </a:pPr>
              <a:t>‹#›</a:t>
            </a:fld>
            <a:endParaRPr lang="en-US" altLang="en-US"/>
          </a:p>
        </p:txBody>
      </p:sp>
    </p:spTree>
    <p:extLst>
      <p:ext uri="{BB962C8B-B14F-4D97-AF65-F5344CB8AC3E}">
        <p14:creationId xmlns:p14="http://schemas.microsoft.com/office/powerpoint/2010/main" val="158697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EAAFFFD-FEA0-488C-A795-7A95D4C83070}"/>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4EFBB181-D3CC-4D49-9314-8D6B6878891A}"/>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01BDAA58-1210-49F6-9FB2-D310EE7236BA}"/>
              </a:ext>
            </a:extLst>
          </p:cNvPr>
          <p:cNvSpPr>
            <a:spLocks noGrp="1"/>
          </p:cNvSpPr>
          <p:nvPr>
            <p:ph type="sldNum" sz="quarter" idx="12"/>
          </p:nvPr>
        </p:nvSpPr>
        <p:spPr/>
        <p:txBody>
          <a:bodyPr/>
          <a:lstStyle>
            <a:lvl1pPr>
              <a:defRPr/>
            </a:lvl1pPr>
          </a:lstStyle>
          <a:p>
            <a:pPr>
              <a:defRPr/>
            </a:pPr>
            <a:fld id="{C882BC7C-9080-4E12-9293-5EA30016A00E}" type="slidenum">
              <a:rPr lang="en-US" altLang="en-US"/>
              <a:pPr>
                <a:defRPr/>
              </a:pPr>
              <a:t>‹#›</a:t>
            </a:fld>
            <a:endParaRPr lang="en-US" altLang="en-US"/>
          </a:p>
        </p:txBody>
      </p:sp>
    </p:spTree>
    <p:extLst>
      <p:ext uri="{BB962C8B-B14F-4D97-AF65-F5344CB8AC3E}">
        <p14:creationId xmlns:p14="http://schemas.microsoft.com/office/powerpoint/2010/main" val="2307511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B58A763-4B26-4B14-968C-90A4DE0DF94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9928D77-C7F5-41DD-8903-90CEF715400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49D3539-C425-4F47-B6F3-8E8955043B78}"/>
              </a:ext>
            </a:extLst>
          </p:cNvPr>
          <p:cNvSpPr>
            <a:spLocks noGrp="1"/>
          </p:cNvSpPr>
          <p:nvPr>
            <p:ph type="sldNum" sz="quarter" idx="12"/>
          </p:nvPr>
        </p:nvSpPr>
        <p:spPr/>
        <p:txBody>
          <a:bodyPr/>
          <a:lstStyle>
            <a:lvl1pPr>
              <a:defRPr/>
            </a:lvl1pPr>
          </a:lstStyle>
          <a:p>
            <a:pPr>
              <a:defRPr/>
            </a:pPr>
            <a:fld id="{CAAD81EE-3DC2-4400-B74D-B79472F105CE}" type="slidenum">
              <a:rPr lang="en-US" altLang="en-US"/>
              <a:pPr>
                <a:defRPr/>
              </a:pPr>
              <a:t>‹#›</a:t>
            </a:fld>
            <a:endParaRPr lang="en-US" altLang="en-US"/>
          </a:p>
        </p:txBody>
      </p:sp>
    </p:spTree>
    <p:extLst>
      <p:ext uri="{BB962C8B-B14F-4D97-AF65-F5344CB8AC3E}">
        <p14:creationId xmlns:p14="http://schemas.microsoft.com/office/powerpoint/2010/main" val="4235814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33FCF1F-B000-4A77-9949-A34699F6252F}"/>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A997361-F217-4BD0-8D99-4C60DF9AF4D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B8A3665-053F-4731-A0F7-C3CA757FAD4C}"/>
              </a:ext>
            </a:extLst>
          </p:cNvPr>
          <p:cNvSpPr>
            <a:spLocks noGrp="1"/>
          </p:cNvSpPr>
          <p:nvPr>
            <p:ph type="sldNum" sz="quarter" idx="12"/>
          </p:nvPr>
        </p:nvSpPr>
        <p:spPr/>
        <p:txBody>
          <a:bodyPr/>
          <a:lstStyle>
            <a:lvl1pPr>
              <a:defRPr/>
            </a:lvl1pPr>
          </a:lstStyle>
          <a:p>
            <a:pPr>
              <a:defRPr/>
            </a:pPr>
            <a:fld id="{0CA81E1A-B438-437D-8C57-1CC899F92A20}" type="slidenum">
              <a:rPr lang="en-US" altLang="en-US"/>
              <a:pPr>
                <a:defRPr/>
              </a:pPr>
              <a:t>‹#›</a:t>
            </a:fld>
            <a:endParaRPr lang="en-US" altLang="en-US"/>
          </a:p>
        </p:txBody>
      </p:sp>
    </p:spTree>
    <p:extLst>
      <p:ext uri="{BB962C8B-B14F-4D97-AF65-F5344CB8AC3E}">
        <p14:creationId xmlns:p14="http://schemas.microsoft.com/office/powerpoint/2010/main" val="1085542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ABCF59-CCF1-43D9-B249-4EF73D16282A}"/>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F74DC345-3226-4495-A83E-FA6F6F5AAC8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4418FBC-231C-4ECB-8E6D-CDEA031096C4}"/>
              </a:ext>
            </a:extLst>
          </p:cNvPr>
          <p:cNvSpPr>
            <a:spLocks noGrp="1"/>
          </p:cNvSpPr>
          <p:nvPr>
            <p:ph type="sldNum" sz="quarter" idx="12"/>
          </p:nvPr>
        </p:nvSpPr>
        <p:spPr/>
        <p:txBody>
          <a:bodyPr/>
          <a:lstStyle>
            <a:lvl1pPr>
              <a:defRPr/>
            </a:lvl1pPr>
          </a:lstStyle>
          <a:p>
            <a:pPr>
              <a:defRPr/>
            </a:pPr>
            <a:fld id="{38B7F465-3DFF-4408-969C-A8BD888B7F9F}" type="slidenum">
              <a:rPr lang="en-US" altLang="en-US"/>
              <a:pPr>
                <a:defRPr/>
              </a:pPr>
              <a:t>‹#›</a:t>
            </a:fld>
            <a:endParaRPr lang="en-US" altLang="en-US"/>
          </a:p>
        </p:txBody>
      </p:sp>
    </p:spTree>
    <p:extLst>
      <p:ext uri="{BB962C8B-B14F-4D97-AF65-F5344CB8AC3E}">
        <p14:creationId xmlns:p14="http://schemas.microsoft.com/office/powerpoint/2010/main" val="3612628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71E27-F3A4-45EC-BA50-28F3B99B93B7}"/>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E88B7E9E-5658-46EA-8148-439F93B3807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59DA57-0C6E-42D4-A1BC-04EF19599BCC}"/>
              </a:ext>
            </a:extLst>
          </p:cNvPr>
          <p:cNvSpPr>
            <a:spLocks noGrp="1"/>
          </p:cNvSpPr>
          <p:nvPr>
            <p:ph type="sldNum" sz="quarter" idx="12"/>
          </p:nvPr>
        </p:nvSpPr>
        <p:spPr/>
        <p:txBody>
          <a:bodyPr/>
          <a:lstStyle>
            <a:lvl1pPr>
              <a:defRPr/>
            </a:lvl1pPr>
          </a:lstStyle>
          <a:p>
            <a:pPr>
              <a:defRPr/>
            </a:pPr>
            <a:fld id="{4CA2C793-F30C-4983-BB9F-0591036729BD}" type="slidenum">
              <a:rPr lang="en-US" altLang="en-US"/>
              <a:pPr>
                <a:defRPr/>
              </a:pPr>
              <a:t>‹#›</a:t>
            </a:fld>
            <a:endParaRPr lang="en-US" altLang="en-US"/>
          </a:p>
        </p:txBody>
      </p:sp>
    </p:spTree>
    <p:extLst>
      <p:ext uri="{BB962C8B-B14F-4D97-AF65-F5344CB8AC3E}">
        <p14:creationId xmlns:p14="http://schemas.microsoft.com/office/powerpoint/2010/main" val="2255414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a:t>Click to edit Master title style</a:t>
            </a:r>
          </a:p>
        </p:txBody>
      </p:sp>
      <p:sp>
        <p:nvSpPr>
          <p:cNvPr id="3" name="Text Placeholder 2"/>
          <p:cNvSpPr>
            <a:spLocks noGrp="1"/>
          </p:cNvSpPr>
          <p:nvPr>
            <p:ph type="body" sz="half" idx="1"/>
          </p:nvPr>
        </p:nvSpPr>
        <p:spPr>
          <a:xfrm>
            <a:off x="301625" y="1676400"/>
            <a:ext cx="41941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1941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BF7BF360-948D-42B1-A572-63512C0AE16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9958D4AF-A8C3-495B-89B2-7E8607A54AC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2B8C12D-90DE-4A6B-BD3C-78633261C100}"/>
              </a:ext>
            </a:extLst>
          </p:cNvPr>
          <p:cNvSpPr>
            <a:spLocks noGrp="1"/>
          </p:cNvSpPr>
          <p:nvPr>
            <p:ph type="sldNum" sz="quarter" idx="12"/>
          </p:nvPr>
        </p:nvSpPr>
        <p:spPr/>
        <p:txBody>
          <a:bodyPr/>
          <a:lstStyle>
            <a:lvl1pPr>
              <a:defRPr/>
            </a:lvl1pPr>
          </a:lstStyle>
          <a:p>
            <a:pPr>
              <a:defRPr/>
            </a:pPr>
            <a:fld id="{0A61B4D1-4D0C-4AC1-A061-045CE0D3D70C}" type="slidenum">
              <a:rPr lang="en-US" altLang="en-US"/>
              <a:pPr>
                <a:defRPr/>
              </a:pPr>
              <a:t>‹#›</a:t>
            </a:fld>
            <a:endParaRPr lang="en-US" altLang="en-US"/>
          </a:p>
        </p:txBody>
      </p:sp>
    </p:spTree>
    <p:extLst>
      <p:ext uri="{BB962C8B-B14F-4D97-AF65-F5344CB8AC3E}">
        <p14:creationId xmlns:p14="http://schemas.microsoft.com/office/powerpoint/2010/main" val="1595712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a:t>Click to edit Master title style</a:t>
            </a:r>
          </a:p>
        </p:txBody>
      </p:sp>
      <p:sp>
        <p:nvSpPr>
          <p:cNvPr id="3" name="Text Placeholder 2"/>
          <p:cNvSpPr>
            <a:spLocks noGrp="1"/>
          </p:cNvSpPr>
          <p:nvPr>
            <p:ph type="body" sz="half" idx="1"/>
          </p:nvPr>
        </p:nvSpPr>
        <p:spPr>
          <a:xfrm>
            <a:off x="301625" y="1676400"/>
            <a:ext cx="41941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76400"/>
            <a:ext cx="4194175"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63988"/>
            <a:ext cx="4194175" cy="2135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B4BF4269-754E-492F-96F1-429F1C3C135F}"/>
              </a:ext>
            </a:extLst>
          </p:cNvPr>
          <p:cNvSpPr>
            <a:spLocks noGrp="1"/>
          </p:cNvSpPr>
          <p:nvPr>
            <p:ph type="dt" sz="half" idx="10"/>
          </p:nvPr>
        </p:nvSpPr>
        <p:spPr/>
        <p:txBody>
          <a:bodyPr/>
          <a:lstStyle>
            <a:lvl1pPr>
              <a:defRPr/>
            </a:lvl1pPr>
          </a:lstStyle>
          <a:p>
            <a:pPr>
              <a:defRPr/>
            </a:pPr>
            <a:endParaRPr lang="en-US"/>
          </a:p>
        </p:txBody>
      </p:sp>
      <p:sp>
        <p:nvSpPr>
          <p:cNvPr id="7" name="Footer Placeholder 4">
            <a:extLst>
              <a:ext uri="{FF2B5EF4-FFF2-40B4-BE49-F238E27FC236}">
                <a16:creationId xmlns:a16="http://schemas.microsoft.com/office/drawing/2014/main" id="{EE4A32B6-0D51-44DC-A404-8E2C8602D678}"/>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5">
            <a:extLst>
              <a:ext uri="{FF2B5EF4-FFF2-40B4-BE49-F238E27FC236}">
                <a16:creationId xmlns:a16="http://schemas.microsoft.com/office/drawing/2014/main" id="{CB52186B-9C6E-481F-BF5B-A4B24B21659A}"/>
              </a:ext>
            </a:extLst>
          </p:cNvPr>
          <p:cNvSpPr>
            <a:spLocks noGrp="1"/>
          </p:cNvSpPr>
          <p:nvPr>
            <p:ph type="sldNum" sz="quarter" idx="12"/>
          </p:nvPr>
        </p:nvSpPr>
        <p:spPr/>
        <p:txBody>
          <a:bodyPr/>
          <a:lstStyle>
            <a:lvl1pPr>
              <a:defRPr/>
            </a:lvl1pPr>
          </a:lstStyle>
          <a:p>
            <a:pPr>
              <a:defRPr/>
            </a:pPr>
            <a:fld id="{5FCB3905-55A5-4549-904D-33EC0AA4A7C8}" type="slidenum">
              <a:rPr lang="en-US" altLang="en-US"/>
              <a:pPr>
                <a:defRPr/>
              </a:pPr>
              <a:t>‹#›</a:t>
            </a:fld>
            <a:endParaRPr lang="en-US" altLang="en-US"/>
          </a:p>
        </p:txBody>
      </p:sp>
    </p:spTree>
    <p:extLst>
      <p:ext uri="{BB962C8B-B14F-4D97-AF65-F5344CB8AC3E}">
        <p14:creationId xmlns:p14="http://schemas.microsoft.com/office/powerpoint/2010/main" val="370273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014350D0-E064-4032-A758-25F1EAA8DC1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AB180E9-3F7E-4EA1-8098-D459F28EA4CE}"/>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5BBAEE9-57B2-44C1-A34C-FE779F512ABC}"/>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endParaRPr lang="en-US"/>
          </a:p>
        </p:txBody>
      </p:sp>
      <p:sp>
        <p:nvSpPr>
          <p:cNvPr id="5" name="Footer Placeholder 4">
            <a:extLst>
              <a:ext uri="{FF2B5EF4-FFF2-40B4-BE49-F238E27FC236}">
                <a16:creationId xmlns:a16="http://schemas.microsoft.com/office/drawing/2014/main" id="{C0BFD69D-30E7-47A6-80F2-3C0EDA2DF849}"/>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D5B7B0DF-620F-4B16-A62A-8B864BF755A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a:defRPr/>
            </a:pPr>
            <a:fld id="{0E68029B-E372-4932-98E5-0B021836957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jpe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png"/><Relationship Id="rId14"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a:extLst>
              <a:ext uri="{FF2B5EF4-FFF2-40B4-BE49-F238E27FC236}">
                <a16:creationId xmlns:a16="http://schemas.microsoft.com/office/drawing/2014/main" id="{A392282D-0BFB-481A-B147-641932FE3DAE}"/>
              </a:ext>
            </a:extLst>
          </p:cNvPr>
          <p:cNvSpPr>
            <a:spLocks noGrp="1" noRot="1"/>
          </p:cNvSpPr>
          <p:nvPr>
            <p:ph type="ctrTitle"/>
          </p:nvPr>
        </p:nvSpPr>
        <p:spPr>
          <a:xfrm>
            <a:off x="685800" y="152400"/>
            <a:ext cx="7772400" cy="1431925"/>
          </a:xfrm>
        </p:spPr>
        <p:txBody>
          <a:bodyPr/>
          <a:lstStyle/>
          <a:p>
            <a:pPr eaLnBrk="1" hangingPunct="1"/>
            <a:r>
              <a:rPr lang="en-US" altLang="en-US" dirty="0">
                <a:solidFill>
                  <a:srgbClr val="FF0000"/>
                </a:solidFill>
                <a:latin typeface="Copperplate Gothic Bold" panose="020E0705020206020404" pitchFamily="34" charset="0"/>
              </a:rPr>
              <a:t>The Design Process</a:t>
            </a:r>
          </a:p>
        </p:txBody>
      </p:sp>
      <p:sp>
        <p:nvSpPr>
          <p:cNvPr id="5124" name="Rectangle 3">
            <a:extLst>
              <a:ext uri="{FF2B5EF4-FFF2-40B4-BE49-F238E27FC236}">
                <a16:creationId xmlns:a16="http://schemas.microsoft.com/office/drawing/2014/main" id="{742339DA-1B39-48F3-8CBF-63E7C1CBBF45}"/>
              </a:ext>
            </a:extLst>
          </p:cNvPr>
          <p:cNvSpPr>
            <a:spLocks noGrp="1" noRot="1"/>
          </p:cNvSpPr>
          <p:nvPr>
            <p:ph type="subTitle" idx="1"/>
          </p:nvPr>
        </p:nvSpPr>
        <p:spPr>
          <a:xfrm>
            <a:off x="4763" y="5791200"/>
            <a:ext cx="8991600" cy="1295400"/>
          </a:xfrm>
        </p:spPr>
        <p:txBody>
          <a:bodyPr/>
          <a:lstStyle/>
          <a:p>
            <a:pPr eaLnBrk="1" hangingPunct="1"/>
            <a:r>
              <a:rPr lang="en-US" altLang="en-US">
                <a:solidFill>
                  <a:schemeClr val="hlink"/>
                </a:solidFill>
              </a:rPr>
              <a:t>Foundation Concepts for Teaching Problem Solving</a:t>
            </a:r>
          </a:p>
        </p:txBody>
      </p:sp>
      <p:pic>
        <p:nvPicPr>
          <p:cNvPr id="5125" name="Picture 4" descr="phone">
            <a:extLst>
              <a:ext uri="{FF2B5EF4-FFF2-40B4-BE49-F238E27FC236}">
                <a16:creationId xmlns:a16="http://schemas.microsoft.com/office/drawing/2014/main" id="{D7C826DB-5C33-46B0-AEEC-C0AAF347FE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00"/>
          <a:stretch>
            <a:fillRect/>
          </a:stretch>
        </p:blipFill>
        <p:spPr bwMode="auto">
          <a:xfrm>
            <a:off x="314325" y="1798638"/>
            <a:ext cx="35814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5">
            <a:extLst>
              <a:ext uri="{FF2B5EF4-FFF2-40B4-BE49-F238E27FC236}">
                <a16:creationId xmlns:a16="http://schemas.microsoft.com/office/drawing/2014/main" id="{84A65344-AF22-400F-B728-ACD563D21022}"/>
              </a:ext>
            </a:extLst>
          </p:cNvPr>
          <p:cNvSpPr txBox="1">
            <a:spLocks noChangeArrowheads="1"/>
          </p:cNvSpPr>
          <p:nvPr/>
        </p:nvSpPr>
        <p:spPr bwMode="auto">
          <a:xfrm>
            <a:off x="3962400" y="1981200"/>
            <a:ext cx="4724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buFontTx/>
              <a:buNone/>
            </a:pPr>
            <a:r>
              <a:rPr lang="en-US" altLang="en-US" sz="1600" i="1" dirty="0">
                <a:latin typeface="Arial" panose="020B0604020202020204" pitchFamily="34" charset="0"/>
              </a:rPr>
              <a:t>The Model #302 telephone was the standard for </a:t>
            </a:r>
            <a:r>
              <a:rPr lang="en-US" altLang="en-US" sz="1600" i="1" u="sng" dirty="0">
                <a:latin typeface="Arial" panose="020B0604020202020204" pitchFamily="34" charset="0"/>
              </a:rPr>
              <a:t>forty</a:t>
            </a:r>
            <a:r>
              <a:rPr lang="en-US" altLang="en-US" sz="1600" i="1" dirty="0">
                <a:latin typeface="Arial" panose="020B0604020202020204" pitchFamily="34" charset="0"/>
              </a:rPr>
              <a:t> years.</a:t>
            </a:r>
          </a:p>
        </p:txBody>
      </p:sp>
      <p:sp>
        <p:nvSpPr>
          <p:cNvPr id="5127" name="Line 7">
            <a:extLst>
              <a:ext uri="{FF2B5EF4-FFF2-40B4-BE49-F238E27FC236}">
                <a16:creationId xmlns:a16="http://schemas.microsoft.com/office/drawing/2014/main" id="{81A4FFBA-F81B-4710-8653-A215AFBE3DE4}"/>
              </a:ext>
            </a:extLst>
          </p:cNvPr>
          <p:cNvSpPr>
            <a:spLocks noChangeShapeType="1"/>
          </p:cNvSpPr>
          <p:nvPr/>
        </p:nvSpPr>
        <p:spPr bwMode="auto">
          <a:xfrm flipH="1">
            <a:off x="3962400" y="2584450"/>
            <a:ext cx="12954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8" name="Text Box 8">
            <a:extLst>
              <a:ext uri="{FF2B5EF4-FFF2-40B4-BE49-F238E27FC236}">
                <a16:creationId xmlns:a16="http://schemas.microsoft.com/office/drawing/2014/main" id="{35DF2BDE-5E13-4923-ABC3-87BBABC83CAF}"/>
              </a:ext>
            </a:extLst>
          </p:cNvPr>
          <p:cNvSpPr txBox="1">
            <a:spLocks noChangeArrowheads="1"/>
          </p:cNvSpPr>
          <p:nvPr/>
        </p:nvSpPr>
        <p:spPr bwMode="auto">
          <a:xfrm>
            <a:off x="2836864" y="5031582"/>
            <a:ext cx="2971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800" dirty="0">
                <a:latin typeface="Arial" panose="020B0604020202020204" pitchFamily="34" charset="0"/>
              </a:rPr>
              <a:t>How long will this one last?</a:t>
            </a:r>
          </a:p>
        </p:txBody>
      </p:sp>
      <p:pic>
        <p:nvPicPr>
          <p:cNvPr id="3" name="Picture 2" descr="A white and silver iphone&#10;&#10;Description automatically generated with medium confidence">
            <a:extLst>
              <a:ext uri="{FF2B5EF4-FFF2-40B4-BE49-F238E27FC236}">
                <a16:creationId xmlns:a16="http://schemas.microsoft.com/office/drawing/2014/main" id="{28B06CA2-BC49-4707-EA7F-4225DBD99AAB}"/>
              </a:ext>
            </a:extLst>
          </p:cNvPr>
          <p:cNvPicPr>
            <a:picLocks noChangeAspect="1"/>
          </p:cNvPicPr>
          <p:nvPr/>
        </p:nvPicPr>
        <p:blipFill rotWithShape="1">
          <a:blip r:embed="rId3">
            <a:extLst>
              <a:ext uri="{28A0092B-C50C-407E-A947-70E740481C1C}">
                <a14:useLocalDpi xmlns:a14="http://schemas.microsoft.com/office/drawing/2010/main" val="0"/>
              </a:ext>
            </a:extLst>
          </a:blip>
          <a:srcRect l="26666" r="27500"/>
          <a:stretch/>
        </p:blipFill>
        <p:spPr>
          <a:xfrm>
            <a:off x="5994402" y="2643187"/>
            <a:ext cx="2654297" cy="3257549"/>
          </a:xfrm>
          <a:prstGeom prst="rect">
            <a:avLst/>
          </a:prstGeom>
        </p:spPr>
      </p:pic>
      <p:sp>
        <p:nvSpPr>
          <p:cNvPr id="5129" name="Line 9">
            <a:extLst>
              <a:ext uri="{FF2B5EF4-FFF2-40B4-BE49-F238E27FC236}">
                <a16:creationId xmlns:a16="http://schemas.microsoft.com/office/drawing/2014/main" id="{B79622C8-714E-4A38-9CF7-0BE5D2843083}"/>
              </a:ext>
            </a:extLst>
          </p:cNvPr>
          <p:cNvSpPr>
            <a:spLocks noChangeShapeType="1"/>
          </p:cNvSpPr>
          <p:nvPr/>
        </p:nvSpPr>
        <p:spPr bwMode="auto">
          <a:xfrm flipV="1">
            <a:off x="5808664" y="5257800"/>
            <a:ext cx="787398"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lack bobby pins, one labeled 1920 and one labeled 2025. Silver safety pins, one labeled 1849 and one labeled 2025. Blue and white ballpoint pens, one labeled 1950 and one labeled 2025.">
            <a:extLst>
              <a:ext uri="{FF2B5EF4-FFF2-40B4-BE49-F238E27FC236}">
                <a16:creationId xmlns:a16="http://schemas.microsoft.com/office/drawing/2014/main" id="{10D4D3A9-149E-4A78-07DE-72B3DA83AB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190500"/>
            <a:ext cx="5143500" cy="647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46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teamchicago.files.wordpress.com/2014/02/science-and-engineering-practices.jpg">
            <a:extLst>
              <a:ext uri="{FF2B5EF4-FFF2-40B4-BE49-F238E27FC236}">
                <a16:creationId xmlns:a16="http://schemas.microsoft.com/office/drawing/2014/main" id="{596C44BF-54BE-4BB3-B3BD-1128786115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28650"/>
            <a:ext cx="7334250" cy="561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4" descr="https://encrypted-tbn0.gstatic.com/images?q=tbn:ANd9GcRvFXxxLm0Hj-eP6c3A5it-JGsIfVT8m6zQodi14eejaummEcH1">
            <a:extLst>
              <a:ext uri="{FF2B5EF4-FFF2-40B4-BE49-F238E27FC236}">
                <a16:creationId xmlns:a16="http://schemas.microsoft.com/office/drawing/2014/main" id="{F292202B-D018-4A18-9B47-12DF256154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697" t="14467" r="22601" b="13310"/>
          <a:stretch>
            <a:fillRect/>
          </a:stretch>
        </p:blipFill>
        <p:spPr bwMode="auto">
          <a:xfrm>
            <a:off x="7162800" y="5753100"/>
            <a:ext cx="1828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6" descr="http://ela-ccss.pds-hrd.wikispaces.net/space/showlogo/1404178450/logo.png">
            <a:extLst>
              <a:ext uri="{FF2B5EF4-FFF2-40B4-BE49-F238E27FC236}">
                <a16:creationId xmlns:a16="http://schemas.microsoft.com/office/drawing/2014/main" id="{4548722B-2828-4C92-9A53-77C339D38D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2659063"/>
            <a:ext cx="21748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CB53CF3D-C5B9-47CB-BC32-3D13A09CF858}"/>
              </a:ext>
            </a:extLst>
          </p:cNvPr>
          <p:cNvCxnSpPr/>
          <p:nvPr/>
        </p:nvCxnSpPr>
        <p:spPr>
          <a:xfrm flipH="1">
            <a:off x="5943600" y="3200400"/>
            <a:ext cx="762000" cy="2905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B0DD2836-CDD7-4D49-ADBB-5C556595EFF8}"/>
              </a:ext>
            </a:extLst>
          </p:cNvPr>
          <p:cNvCxnSpPr/>
          <p:nvPr/>
        </p:nvCxnSpPr>
        <p:spPr>
          <a:xfrm flipH="1">
            <a:off x="6705600" y="3438525"/>
            <a:ext cx="762000" cy="2905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2EDC572-7DCF-4210-A524-BB3CFBC70199}"/>
              </a:ext>
            </a:extLst>
          </p:cNvPr>
          <p:cNvCxnSpPr/>
          <p:nvPr/>
        </p:nvCxnSpPr>
        <p:spPr>
          <a:xfrm flipH="1">
            <a:off x="6477000" y="3438525"/>
            <a:ext cx="1600200" cy="1590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2CBC0FC-C33A-4CE5-9D01-037229E565EC}"/>
              </a:ext>
            </a:extLst>
          </p:cNvPr>
          <p:cNvCxnSpPr/>
          <p:nvPr/>
        </p:nvCxnSpPr>
        <p:spPr>
          <a:xfrm flipH="1">
            <a:off x="5957888" y="3438525"/>
            <a:ext cx="2805112" cy="22526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AB48F91-D5EA-44F5-BEF9-E1DDE61E650E}"/>
              </a:ext>
            </a:extLst>
          </p:cNvPr>
          <p:cNvSpPr>
            <a:spLocks noGrp="1" noRot="1"/>
          </p:cNvSpPr>
          <p:nvPr>
            <p:ph type="title"/>
          </p:nvPr>
        </p:nvSpPr>
        <p:spPr/>
        <p:txBody>
          <a:bodyPr/>
          <a:lstStyle/>
          <a:p>
            <a:pPr eaLnBrk="1" hangingPunct="1"/>
            <a:r>
              <a:rPr lang="en-US" altLang="en-US">
                <a:solidFill>
                  <a:srgbClr val="FF0000"/>
                </a:solidFill>
                <a:latin typeface="Copperplate Gothic Bold" panose="020E0705020206020404" pitchFamily="34" charset="0"/>
              </a:rPr>
              <a:t>Engineering Design</a:t>
            </a:r>
            <a:r>
              <a:rPr lang="en-US" altLang="en-US"/>
              <a:t> </a:t>
            </a:r>
          </a:p>
        </p:txBody>
      </p:sp>
      <p:sp>
        <p:nvSpPr>
          <p:cNvPr id="7171" name="Rectangle 3">
            <a:extLst>
              <a:ext uri="{FF2B5EF4-FFF2-40B4-BE49-F238E27FC236}">
                <a16:creationId xmlns:a16="http://schemas.microsoft.com/office/drawing/2014/main" id="{577FB468-4F0D-401F-92AA-1C5C7E52D892}"/>
              </a:ext>
            </a:extLst>
          </p:cNvPr>
          <p:cNvSpPr>
            <a:spLocks noGrp="1" noRot="1"/>
          </p:cNvSpPr>
          <p:nvPr>
            <p:ph type="body" sz="half" idx="1"/>
          </p:nvPr>
        </p:nvSpPr>
        <p:spPr>
          <a:xfrm>
            <a:off x="301625" y="1676400"/>
            <a:ext cx="8613775" cy="4422775"/>
          </a:xfrm>
        </p:spPr>
        <p:txBody>
          <a:bodyPr/>
          <a:lstStyle/>
          <a:p>
            <a:pPr marL="465138" indent="-465138" eaLnBrk="1" hangingPunct="1"/>
            <a:r>
              <a:rPr lang="en-US" altLang="en-US" sz="2800" dirty="0"/>
              <a:t>“Design” is to Technology &amp; Engineering as “Inquiry” is to Science and “Reading/Writing” are to Language Arts</a:t>
            </a:r>
            <a:endParaRPr lang="en-US" altLang="en-US" sz="2800" dirty="0">
              <a:solidFill>
                <a:srgbClr val="E41D08"/>
              </a:solidFill>
            </a:endParaRPr>
          </a:p>
          <a:p>
            <a:pPr marL="465138" indent="-465138" eaLnBrk="1" hangingPunct="1"/>
            <a:r>
              <a:rPr lang="en-US" altLang="en-US" sz="2800" dirty="0"/>
              <a:t>Design is the core problem solving process</a:t>
            </a:r>
          </a:p>
          <a:p>
            <a:pPr marL="465138" indent="-465138" eaLnBrk="1" hangingPunct="1"/>
            <a:r>
              <a:rPr lang="en-US" altLang="en-US" sz="2800" dirty="0"/>
              <a:t>Design problem solving extends learning beyond the classroom</a:t>
            </a:r>
          </a:p>
        </p:txBody>
      </p:sp>
      <p:pic>
        <p:nvPicPr>
          <p:cNvPr id="7172" name="Picture 4" descr="Mainpic1">
            <a:extLst>
              <a:ext uri="{FF2B5EF4-FFF2-40B4-BE49-F238E27FC236}">
                <a16:creationId xmlns:a16="http://schemas.microsoft.com/office/drawing/2014/main" id="{5219A1F3-510A-4567-962C-3B5B25F8CE89}"/>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09600" y="4876800"/>
            <a:ext cx="7927975" cy="1797050"/>
          </a:xfr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3FC63DAA-B2DA-4680-A0D2-FB1EF8D2B81A}"/>
              </a:ext>
            </a:extLst>
          </p:cNvPr>
          <p:cNvSpPr>
            <a:spLocks noGrp="1" noRot="1"/>
          </p:cNvSpPr>
          <p:nvPr>
            <p:ph type="title"/>
          </p:nvPr>
        </p:nvSpPr>
        <p:spPr/>
        <p:txBody>
          <a:bodyPr/>
          <a:lstStyle/>
          <a:p>
            <a:pPr eaLnBrk="1" hangingPunct="1"/>
            <a:r>
              <a:rPr lang="en-US" altLang="en-US">
                <a:solidFill>
                  <a:srgbClr val="FF0000"/>
                </a:solidFill>
                <a:latin typeface="Copperplate Gothic Bold" panose="020E0705020206020404" pitchFamily="34" charset="0"/>
              </a:rPr>
              <a:t>The Design Loop</a:t>
            </a:r>
          </a:p>
        </p:txBody>
      </p:sp>
      <p:sp>
        <p:nvSpPr>
          <p:cNvPr id="8195" name="Rectangle 3">
            <a:extLst>
              <a:ext uri="{FF2B5EF4-FFF2-40B4-BE49-F238E27FC236}">
                <a16:creationId xmlns:a16="http://schemas.microsoft.com/office/drawing/2014/main" id="{43C6352D-98BB-4A25-9014-827E5D107473}"/>
              </a:ext>
            </a:extLst>
          </p:cNvPr>
          <p:cNvSpPr>
            <a:spLocks noGrp="1" noRot="1"/>
          </p:cNvSpPr>
          <p:nvPr>
            <p:ph type="body" sz="half" idx="1"/>
          </p:nvPr>
        </p:nvSpPr>
        <p:spPr>
          <a:xfrm>
            <a:off x="457200" y="1905000"/>
            <a:ext cx="4419600" cy="4678363"/>
          </a:xfrm>
        </p:spPr>
        <p:txBody>
          <a:bodyPr/>
          <a:lstStyle/>
          <a:p>
            <a:pPr marL="533400" indent="-533400" eaLnBrk="1" hangingPunct="1">
              <a:buFont typeface="Wingdings" panose="05000000000000000000" pitchFamily="2" charset="2"/>
              <a:buNone/>
            </a:pPr>
            <a:r>
              <a:rPr lang="en-US" altLang="en-US" sz="2400" u="sng" dirty="0"/>
              <a:t>Different tasks to be completed</a:t>
            </a:r>
          </a:p>
          <a:p>
            <a:pPr marL="914400" lvl="1" indent="-457200" eaLnBrk="1" hangingPunct="1"/>
            <a:r>
              <a:rPr lang="en-US" altLang="en-US" sz="2000" dirty="0"/>
              <a:t>Suggested, rather than prescriptive</a:t>
            </a:r>
          </a:p>
          <a:p>
            <a:pPr marL="533400" indent="-533400" eaLnBrk="1" hangingPunct="1">
              <a:buFontTx/>
              <a:buAutoNum type="arabicPeriod"/>
            </a:pPr>
            <a:r>
              <a:rPr lang="en-US" altLang="en-US" sz="2400" dirty="0"/>
              <a:t>Identify the problem</a:t>
            </a:r>
          </a:p>
          <a:p>
            <a:pPr marL="533400" indent="-533400" eaLnBrk="1" hangingPunct="1">
              <a:buFontTx/>
              <a:buAutoNum type="arabicPeriod"/>
            </a:pPr>
            <a:r>
              <a:rPr lang="en-US" altLang="en-US" sz="2400" dirty="0"/>
              <a:t>Investigating</a:t>
            </a:r>
          </a:p>
          <a:p>
            <a:pPr marL="533400" indent="-533400" eaLnBrk="1" hangingPunct="1">
              <a:buFontTx/>
              <a:buAutoNum type="arabicPeriod"/>
            </a:pPr>
            <a:r>
              <a:rPr lang="en-US" altLang="en-US" sz="2400" dirty="0"/>
              <a:t>Developing ideas</a:t>
            </a:r>
          </a:p>
          <a:p>
            <a:pPr marL="533400" indent="-533400" eaLnBrk="1" hangingPunct="1">
              <a:buFontTx/>
              <a:buAutoNum type="arabicPeriod"/>
            </a:pPr>
            <a:r>
              <a:rPr lang="en-US" altLang="en-US" sz="2400" dirty="0"/>
              <a:t>Refining the idea</a:t>
            </a:r>
          </a:p>
          <a:p>
            <a:pPr marL="533400" indent="-533400" eaLnBrk="1" hangingPunct="1">
              <a:buFontTx/>
              <a:buAutoNum type="arabicPeriod"/>
            </a:pPr>
            <a:r>
              <a:rPr lang="en-US" altLang="en-US" sz="2400" dirty="0"/>
              <a:t>Modeling/prototyping</a:t>
            </a:r>
          </a:p>
          <a:p>
            <a:pPr marL="533400" indent="-533400" eaLnBrk="1" hangingPunct="1">
              <a:buFontTx/>
              <a:buAutoNum type="arabicPeriod"/>
            </a:pPr>
            <a:r>
              <a:rPr lang="en-US" altLang="en-US" sz="2400" dirty="0"/>
              <a:t>Evaluating/assessing</a:t>
            </a:r>
          </a:p>
          <a:p>
            <a:pPr marL="533400" indent="-533400" eaLnBrk="1" hangingPunct="1">
              <a:buFontTx/>
              <a:buAutoNum type="arabicPeriod"/>
            </a:pPr>
            <a:r>
              <a:rPr lang="en-US" altLang="en-US" sz="2400" dirty="0"/>
              <a:t>Communicating/Sharing</a:t>
            </a:r>
          </a:p>
        </p:txBody>
      </p:sp>
      <p:graphicFrame>
        <p:nvGraphicFramePr>
          <p:cNvPr id="8196" name="Object 4">
            <a:extLst>
              <a:ext uri="{FF2B5EF4-FFF2-40B4-BE49-F238E27FC236}">
                <a16:creationId xmlns:a16="http://schemas.microsoft.com/office/drawing/2014/main" id="{4FFFFEF6-4684-4789-BBD2-716D33AD5188}"/>
              </a:ext>
            </a:extLst>
          </p:cNvPr>
          <p:cNvGraphicFramePr>
            <a:graphicFrameLocks noGrp="1" noChangeAspect="1"/>
          </p:cNvGraphicFramePr>
          <p:nvPr>
            <p:ph sz="half" idx="2"/>
          </p:nvPr>
        </p:nvGraphicFramePr>
        <p:xfrm>
          <a:off x="4114800" y="3167063"/>
          <a:ext cx="4724400" cy="3375025"/>
        </p:xfrm>
        <a:graphic>
          <a:graphicData uri="http://schemas.openxmlformats.org/presentationml/2006/ole">
            <mc:AlternateContent xmlns:mc="http://schemas.openxmlformats.org/markup-compatibility/2006">
              <mc:Choice xmlns:v="urn:schemas-microsoft-com:vml" Requires="v">
                <p:oleObj name="Photo Editor Photo" r:id="rId2" imgW="5334462" imgH="3809524" progId="MSPhotoEd.3">
                  <p:embed/>
                </p:oleObj>
              </mc:Choice>
              <mc:Fallback>
                <p:oleObj name="Photo Editor Photo" r:id="rId2" imgW="5334462" imgH="3809524" progId="MSPhotoEd.3">
                  <p:embed/>
                  <p:pic>
                    <p:nvPicPr>
                      <p:cNvPr id="0" name="Object 4"/>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167063"/>
                        <a:ext cx="4724400" cy="337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I:\UA Spring 2013\TEED 5023\Design Loop Complete.jpg">
            <a:extLst>
              <a:ext uri="{FF2B5EF4-FFF2-40B4-BE49-F238E27FC236}">
                <a16:creationId xmlns:a16="http://schemas.microsoft.com/office/drawing/2014/main" id="{00666484-A7FD-404A-B6EF-A7D8D3AF0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52400"/>
            <a:ext cx="6997700" cy="657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rrow: Left 1">
            <a:extLst>
              <a:ext uri="{FF2B5EF4-FFF2-40B4-BE49-F238E27FC236}">
                <a16:creationId xmlns:a16="http://schemas.microsoft.com/office/drawing/2014/main" id="{9CB594C9-FCA2-4628-9BAC-3D096EE41B11}"/>
              </a:ext>
            </a:extLst>
          </p:cNvPr>
          <p:cNvSpPr/>
          <p:nvPr/>
        </p:nvSpPr>
        <p:spPr>
          <a:xfrm>
            <a:off x="4572000" y="5029200"/>
            <a:ext cx="2514600" cy="381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20" name="TextBox 2">
            <a:extLst>
              <a:ext uri="{FF2B5EF4-FFF2-40B4-BE49-F238E27FC236}">
                <a16:creationId xmlns:a16="http://schemas.microsoft.com/office/drawing/2014/main" id="{4F4B43F9-17D6-425F-AC97-59F769A64B0C}"/>
              </a:ext>
            </a:extLst>
          </p:cNvPr>
          <p:cNvSpPr txBox="1">
            <a:spLocks noChangeArrowheads="1"/>
          </p:cNvSpPr>
          <p:nvPr/>
        </p:nvSpPr>
        <p:spPr bwMode="auto">
          <a:xfrm>
            <a:off x="7315200" y="4810125"/>
            <a:ext cx="1676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800" b="1">
                <a:latin typeface="Arial" panose="020B0604020202020204" pitchFamily="34" charset="0"/>
              </a:rPr>
              <a:t>Missing the build, design, or creation stage/step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a:extLst>
              <a:ext uri="{FF2B5EF4-FFF2-40B4-BE49-F238E27FC236}">
                <a16:creationId xmlns:a16="http://schemas.microsoft.com/office/drawing/2014/main" id="{F2F0EE33-21AA-4730-9CA6-211A8B4E6F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313" y="609600"/>
            <a:ext cx="7735887" cy="534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
            <a:extLst>
              <a:ext uri="{FF2B5EF4-FFF2-40B4-BE49-F238E27FC236}">
                <a16:creationId xmlns:a16="http://schemas.microsoft.com/office/drawing/2014/main" id="{B1C19AB9-8897-4743-B6AA-3343805BE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7925" y="917575"/>
            <a:ext cx="4248150"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84C887B-D0E9-41F3-BF73-3FB63B40A324}"/>
              </a:ext>
            </a:extLst>
          </p:cNvPr>
          <p:cNvSpPr>
            <a:spLocks noGrp="1" noRot="1"/>
          </p:cNvSpPr>
          <p:nvPr>
            <p:ph type="title"/>
          </p:nvPr>
        </p:nvSpPr>
        <p:spPr/>
        <p:txBody>
          <a:bodyPr/>
          <a:lstStyle/>
          <a:p>
            <a:pPr eaLnBrk="1" hangingPunct="1"/>
            <a:r>
              <a:rPr lang="en-US" altLang="en-US" sz="4000">
                <a:solidFill>
                  <a:srgbClr val="FF0000"/>
                </a:solidFill>
                <a:latin typeface="Copperplate Gothic Bold" panose="020E0705020206020404" pitchFamily="34" charset="0"/>
              </a:rPr>
              <a:t>1. Understand the Problem</a:t>
            </a:r>
          </a:p>
        </p:txBody>
      </p:sp>
      <p:sp>
        <p:nvSpPr>
          <p:cNvPr id="12291" name="Rectangle 3">
            <a:extLst>
              <a:ext uri="{FF2B5EF4-FFF2-40B4-BE49-F238E27FC236}">
                <a16:creationId xmlns:a16="http://schemas.microsoft.com/office/drawing/2014/main" id="{B7796C31-AE5F-456E-B5DD-72523F4BEC0E}"/>
              </a:ext>
            </a:extLst>
          </p:cNvPr>
          <p:cNvSpPr>
            <a:spLocks noGrp="1" noRot="1"/>
          </p:cNvSpPr>
          <p:nvPr>
            <p:ph type="body" sz="half" idx="1"/>
          </p:nvPr>
        </p:nvSpPr>
        <p:spPr/>
        <p:txBody>
          <a:bodyPr/>
          <a:lstStyle/>
          <a:p>
            <a:pPr eaLnBrk="1" hangingPunct="1"/>
            <a:r>
              <a:rPr lang="en-US" altLang="en-US" sz="2800"/>
              <a:t>Before attempting to solve the problem, we must:</a:t>
            </a:r>
          </a:p>
          <a:p>
            <a:pPr lvl="1" eaLnBrk="1" hangingPunct="1"/>
            <a:r>
              <a:rPr lang="en-US" altLang="en-US" sz="2400"/>
              <a:t>Analyze the situation</a:t>
            </a:r>
          </a:p>
          <a:p>
            <a:pPr lvl="1" eaLnBrk="1" hangingPunct="1"/>
            <a:r>
              <a:rPr lang="en-US" altLang="en-US" sz="2400"/>
              <a:t>Determine “what is the actual problem?”</a:t>
            </a:r>
          </a:p>
          <a:p>
            <a:pPr lvl="1" eaLnBrk="1" hangingPunct="1"/>
            <a:r>
              <a:rPr lang="en-US" altLang="en-US" sz="2400"/>
              <a:t>Define the problem </a:t>
            </a:r>
          </a:p>
          <a:p>
            <a:pPr lvl="1" eaLnBrk="1" hangingPunct="1"/>
            <a:r>
              <a:rPr lang="en-US" altLang="en-US" sz="2400"/>
              <a:t>Understand the problem</a:t>
            </a:r>
          </a:p>
        </p:txBody>
      </p:sp>
      <p:pic>
        <p:nvPicPr>
          <p:cNvPr id="12292" name="Picture 6">
            <a:extLst>
              <a:ext uri="{FF2B5EF4-FFF2-40B4-BE49-F238E27FC236}">
                <a16:creationId xmlns:a16="http://schemas.microsoft.com/office/drawing/2014/main" id="{EDD0866F-75AF-44B5-B8AF-E5DCC5599D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16764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6" descr="http://appraisalnewsonline.typepad.com/photos/uncategorized/2008/09/27/confused_3_3.jpg">
            <a:extLst>
              <a:ext uri="{FF2B5EF4-FFF2-40B4-BE49-F238E27FC236}">
                <a16:creationId xmlns:a16="http://schemas.microsoft.com/office/drawing/2014/main" id="{A582C9F5-4F32-40DE-991B-DC3B25E86A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541838"/>
            <a:ext cx="3810000"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B578918-2D17-47D1-A190-7951AF30AA82}"/>
              </a:ext>
            </a:extLst>
          </p:cNvPr>
          <p:cNvSpPr>
            <a:spLocks noGrp="1" noRot="1"/>
          </p:cNvSpPr>
          <p:nvPr>
            <p:ph type="title"/>
          </p:nvPr>
        </p:nvSpPr>
        <p:spPr/>
        <p:txBody>
          <a:bodyPr/>
          <a:lstStyle/>
          <a:p>
            <a:pPr eaLnBrk="1" hangingPunct="1"/>
            <a:r>
              <a:rPr lang="en-US" altLang="en-US" sz="4000">
                <a:solidFill>
                  <a:srgbClr val="FF0000"/>
                </a:solidFill>
                <a:latin typeface="Copperplate Gothic Bold" panose="020E0705020206020404" pitchFamily="34" charset="0"/>
              </a:rPr>
              <a:t>2. Investigate the Problem</a:t>
            </a:r>
          </a:p>
        </p:txBody>
      </p:sp>
      <p:sp>
        <p:nvSpPr>
          <p:cNvPr id="106499" name="Rectangle 3">
            <a:extLst>
              <a:ext uri="{FF2B5EF4-FFF2-40B4-BE49-F238E27FC236}">
                <a16:creationId xmlns:a16="http://schemas.microsoft.com/office/drawing/2014/main" id="{C14368A3-7742-4EAA-9A97-1D8E140198E2}"/>
              </a:ext>
            </a:extLst>
          </p:cNvPr>
          <p:cNvSpPr>
            <a:spLocks noGrp="1" noRot="1" noChangeArrowheads="1"/>
          </p:cNvSpPr>
          <p:nvPr>
            <p:ph type="body" sz="half" idx="1"/>
          </p:nvPr>
        </p:nvSpPr>
        <p:spPr>
          <a:xfrm>
            <a:off x="152400" y="1524000"/>
            <a:ext cx="8689975" cy="4422775"/>
          </a:xfrm>
        </p:spPr>
        <p:txBody>
          <a:bodyPr rtlCol="0">
            <a:normAutofit fontScale="92500" lnSpcReduction="20000"/>
          </a:bodyPr>
          <a:lstStyle/>
          <a:p>
            <a:pPr eaLnBrk="1" fontAlgn="auto" hangingPunct="1">
              <a:spcAft>
                <a:spcPts val="0"/>
              </a:spcAft>
              <a:defRPr/>
            </a:pPr>
            <a:r>
              <a:rPr lang="en-US" sz="2800"/>
              <a:t>Explore possible alternative solutions</a:t>
            </a:r>
          </a:p>
          <a:p>
            <a:pPr lvl="1" eaLnBrk="1" fontAlgn="auto" hangingPunct="1">
              <a:spcAft>
                <a:spcPts val="0"/>
              </a:spcAft>
              <a:defRPr/>
            </a:pPr>
            <a:r>
              <a:rPr lang="en-US" sz="2400"/>
              <a:t>Conduct research</a:t>
            </a:r>
          </a:p>
          <a:p>
            <a:pPr lvl="2" eaLnBrk="1" fontAlgn="auto" hangingPunct="1">
              <a:spcAft>
                <a:spcPts val="0"/>
              </a:spcAft>
              <a:defRPr/>
            </a:pPr>
            <a:r>
              <a:rPr lang="en-US" sz="2000"/>
              <a:t>Past experiences and knowledge</a:t>
            </a:r>
          </a:p>
          <a:p>
            <a:pPr lvl="2" eaLnBrk="1" fontAlgn="auto" hangingPunct="1">
              <a:spcAft>
                <a:spcPts val="0"/>
              </a:spcAft>
              <a:defRPr/>
            </a:pPr>
            <a:r>
              <a:rPr lang="en-US" sz="2000"/>
              <a:t>Observations (examine similar problems/solutions)</a:t>
            </a:r>
          </a:p>
          <a:p>
            <a:pPr lvl="2" eaLnBrk="1" fontAlgn="auto" hangingPunct="1">
              <a:spcAft>
                <a:spcPts val="0"/>
              </a:spcAft>
              <a:defRPr/>
            </a:pPr>
            <a:r>
              <a:rPr lang="en-US" sz="2000"/>
              <a:t>Discussions with people who</a:t>
            </a:r>
          </a:p>
          <a:p>
            <a:pPr lvl="2" eaLnBrk="1" fontAlgn="auto" hangingPunct="1">
              <a:spcAft>
                <a:spcPts val="0"/>
              </a:spcAft>
              <a:buFont typeface="Wingdings" pitchFamily="2" charset="2"/>
              <a:buNone/>
              <a:defRPr/>
            </a:pPr>
            <a:r>
              <a:rPr lang="en-US" sz="2000"/>
              <a:t>    have faced similar problems</a:t>
            </a:r>
          </a:p>
          <a:p>
            <a:pPr lvl="2" eaLnBrk="1" fontAlgn="auto" hangingPunct="1">
              <a:spcAft>
                <a:spcPts val="0"/>
              </a:spcAft>
              <a:buFont typeface="Wingdings" pitchFamily="2" charset="2"/>
              <a:buNone/>
              <a:defRPr/>
            </a:pPr>
            <a:r>
              <a:rPr lang="en-US" sz="2000"/>
              <a:t>   (interviews, telephone calls,</a:t>
            </a:r>
          </a:p>
          <a:p>
            <a:pPr lvl="2" eaLnBrk="1" fontAlgn="auto" hangingPunct="1">
              <a:spcAft>
                <a:spcPts val="0"/>
              </a:spcAft>
              <a:buFont typeface="Wingdings" pitchFamily="2" charset="2"/>
              <a:buNone/>
              <a:defRPr/>
            </a:pPr>
            <a:r>
              <a:rPr lang="en-US" sz="2000"/>
              <a:t>   e-mail)</a:t>
            </a:r>
          </a:p>
          <a:p>
            <a:pPr lvl="2" eaLnBrk="1" fontAlgn="auto" hangingPunct="1">
              <a:spcAft>
                <a:spcPts val="0"/>
              </a:spcAft>
              <a:defRPr/>
            </a:pPr>
            <a:r>
              <a:rPr lang="en-US" sz="2000"/>
              <a:t>Search for new information</a:t>
            </a:r>
          </a:p>
          <a:p>
            <a:pPr lvl="2" eaLnBrk="1" fontAlgn="auto" hangingPunct="1">
              <a:spcAft>
                <a:spcPts val="0"/>
              </a:spcAft>
              <a:buFont typeface="Wingdings" pitchFamily="2" charset="2"/>
              <a:buNone/>
              <a:defRPr/>
            </a:pPr>
            <a:r>
              <a:rPr lang="en-US" sz="2000"/>
              <a:t>   (books, Internet, search of </a:t>
            </a:r>
          </a:p>
          <a:p>
            <a:pPr lvl="2" eaLnBrk="1" fontAlgn="auto" hangingPunct="1">
              <a:spcAft>
                <a:spcPts val="0"/>
              </a:spcAft>
              <a:buFont typeface="Wingdings" pitchFamily="2" charset="2"/>
              <a:buNone/>
              <a:defRPr/>
            </a:pPr>
            <a:r>
              <a:rPr lang="en-US" sz="2000"/>
              <a:t>   similar products)</a:t>
            </a:r>
          </a:p>
          <a:p>
            <a:pPr lvl="2" eaLnBrk="1" fontAlgn="auto" hangingPunct="1">
              <a:spcAft>
                <a:spcPts val="0"/>
              </a:spcAft>
              <a:defRPr/>
            </a:pPr>
            <a:r>
              <a:rPr lang="en-US" sz="2000"/>
              <a:t>Explore community resources</a:t>
            </a:r>
          </a:p>
          <a:p>
            <a:pPr lvl="2" eaLnBrk="1" fontAlgn="auto" hangingPunct="1">
              <a:spcAft>
                <a:spcPts val="0"/>
              </a:spcAft>
              <a:buFont typeface="Wingdings" pitchFamily="2" charset="2"/>
              <a:buNone/>
              <a:defRPr/>
            </a:pPr>
            <a:r>
              <a:rPr lang="en-US" sz="2000"/>
              <a:t>   (shops, businesses, museums,</a:t>
            </a:r>
          </a:p>
          <a:p>
            <a:pPr lvl="2" eaLnBrk="1" fontAlgn="auto" hangingPunct="1">
              <a:spcAft>
                <a:spcPts val="0"/>
              </a:spcAft>
              <a:buFont typeface="Wingdings" pitchFamily="2" charset="2"/>
              <a:buNone/>
              <a:defRPr/>
            </a:pPr>
            <a:r>
              <a:rPr lang="en-US" sz="2000"/>
              <a:t>   industries) </a:t>
            </a:r>
          </a:p>
        </p:txBody>
      </p:sp>
      <p:pic>
        <p:nvPicPr>
          <p:cNvPr id="13316" name="Picture 5">
            <a:extLst>
              <a:ext uri="{FF2B5EF4-FFF2-40B4-BE49-F238E27FC236}">
                <a16:creationId xmlns:a16="http://schemas.microsoft.com/office/drawing/2014/main" id="{B3817ECE-6495-40B2-939A-7570E3B07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657600"/>
            <a:ext cx="3810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8" descr="Research Awareness Month is coming soon...stay tuned!">
            <a:extLst>
              <a:ext uri="{FF2B5EF4-FFF2-40B4-BE49-F238E27FC236}">
                <a16:creationId xmlns:a16="http://schemas.microsoft.com/office/drawing/2014/main" id="{95FFD255-3F9A-4330-AE56-0B7F5F5AAB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1800" y="1524000"/>
            <a:ext cx="18573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B6EDE8CF-2A55-4B58-9A87-E9211CFE9D8A}"/>
              </a:ext>
            </a:extLst>
          </p:cNvPr>
          <p:cNvSpPr>
            <a:spLocks noGrp="1" noRot="1" noChangeArrowheads="1"/>
          </p:cNvSpPr>
          <p:nvPr>
            <p:ph type="title"/>
          </p:nvPr>
        </p:nvSpPr>
        <p:spPr/>
        <p:txBody>
          <a:bodyPr rtlCol="0">
            <a:normAutofit fontScale="90000"/>
          </a:bodyPr>
          <a:lstStyle/>
          <a:p>
            <a:pPr eaLnBrk="1" fontAlgn="auto" hangingPunct="1">
              <a:spcAft>
                <a:spcPts val="0"/>
              </a:spcAft>
              <a:defRPr/>
            </a:pPr>
            <a:r>
              <a:rPr lang="en-US">
                <a:solidFill>
                  <a:srgbClr val="FF0000"/>
                </a:solidFill>
                <a:latin typeface="Copperplate Gothic Bold" pitchFamily="34" charset="0"/>
              </a:rPr>
              <a:t>3. Develop Ideas &amp; Potential Solutions</a:t>
            </a:r>
          </a:p>
        </p:txBody>
      </p:sp>
      <p:sp>
        <p:nvSpPr>
          <p:cNvPr id="107523" name="Rectangle 3">
            <a:extLst>
              <a:ext uri="{FF2B5EF4-FFF2-40B4-BE49-F238E27FC236}">
                <a16:creationId xmlns:a16="http://schemas.microsoft.com/office/drawing/2014/main" id="{2BBD25B4-A0C3-435A-AA7D-9D9BD5B798D5}"/>
              </a:ext>
            </a:extLst>
          </p:cNvPr>
          <p:cNvSpPr>
            <a:spLocks noGrp="1" noRot="1" noChangeArrowheads="1"/>
          </p:cNvSpPr>
          <p:nvPr>
            <p:ph type="body" sz="half" idx="1"/>
          </p:nvPr>
        </p:nvSpPr>
        <p:spPr/>
        <p:txBody>
          <a:bodyPr rtlCol="0">
            <a:normAutofit lnSpcReduction="10000"/>
          </a:bodyPr>
          <a:lstStyle/>
          <a:p>
            <a:pPr eaLnBrk="1" fontAlgn="auto" hangingPunct="1">
              <a:lnSpc>
                <a:spcPct val="90000"/>
              </a:lnSpc>
              <a:spcAft>
                <a:spcPts val="0"/>
              </a:spcAft>
              <a:defRPr/>
            </a:pPr>
            <a:r>
              <a:rPr lang="en-US" sz="2800"/>
              <a:t>Designers must ask questions</a:t>
            </a:r>
          </a:p>
          <a:p>
            <a:pPr lvl="1" eaLnBrk="1" fontAlgn="auto" hangingPunct="1">
              <a:lnSpc>
                <a:spcPct val="90000"/>
              </a:lnSpc>
              <a:spcAft>
                <a:spcPts val="0"/>
              </a:spcAft>
              <a:defRPr/>
            </a:pPr>
            <a:r>
              <a:rPr lang="en-US" sz="2400"/>
              <a:t>Brainstorm</a:t>
            </a:r>
          </a:p>
          <a:p>
            <a:pPr lvl="1" eaLnBrk="1" fontAlgn="auto" hangingPunct="1">
              <a:lnSpc>
                <a:spcPct val="90000"/>
              </a:lnSpc>
              <a:spcAft>
                <a:spcPts val="0"/>
              </a:spcAft>
              <a:defRPr/>
            </a:pPr>
            <a:r>
              <a:rPr lang="en-US" sz="2400"/>
              <a:t>Generate multiple ideas</a:t>
            </a:r>
          </a:p>
          <a:p>
            <a:pPr lvl="1" eaLnBrk="1" fontAlgn="auto" hangingPunct="1">
              <a:lnSpc>
                <a:spcPct val="90000"/>
              </a:lnSpc>
              <a:spcAft>
                <a:spcPts val="0"/>
              </a:spcAft>
              <a:defRPr/>
            </a:pPr>
            <a:r>
              <a:rPr lang="en-US" sz="2400"/>
              <a:t>Consequences (intended and </a:t>
            </a:r>
          </a:p>
          <a:p>
            <a:pPr lvl="1" eaLnBrk="1" fontAlgn="auto" hangingPunct="1">
              <a:lnSpc>
                <a:spcPct val="90000"/>
              </a:lnSpc>
              <a:spcAft>
                <a:spcPts val="0"/>
              </a:spcAft>
              <a:buFontTx/>
              <a:buNone/>
              <a:defRPr/>
            </a:pPr>
            <a:r>
              <a:rPr lang="en-US" sz="2400"/>
              <a:t>	unintended)</a:t>
            </a:r>
          </a:p>
          <a:p>
            <a:pPr lvl="1" eaLnBrk="1" fontAlgn="auto" hangingPunct="1">
              <a:lnSpc>
                <a:spcPct val="90000"/>
              </a:lnSpc>
              <a:spcAft>
                <a:spcPts val="0"/>
              </a:spcAft>
              <a:defRPr/>
            </a:pPr>
            <a:r>
              <a:rPr lang="en-US" sz="2400"/>
              <a:t>Identify alternatives</a:t>
            </a:r>
          </a:p>
          <a:p>
            <a:pPr lvl="1" eaLnBrk="1" fontAlgn="auto" hangingPunct="1">
              <a:lnSpc>
                <a:spcPct val="90000"/>
              </a:lnSpc>
              <a:spcAft>
                <a:spcPts val="0"/>
              </a:spcAft>
              <a:defRPr/>
            </a:pPr>
            <a:r>
              <a:rPr lang="en-US" sz="2400"/>
              <a:t>Consider constraints</a:t>
            </a:r>
          </a:p>
          <a:p>
            <a:pPr lvl="1" eaLnBrk="1" fontAlgn="auto" hangingPunct="1">
              <a:lnSpc>
                <a:spcPct val="90000"/>
              </a:lnSpc>
              <a:spcAft>
                <a:spcPts val="0"/>
              </a:spcAft>
              <a:defRPr/>
            </a:pPr>
            <a:r>
              <a:rPr lang="en-US" sz="2400"/>
              <a:t>Consider limits</a:t>
            </a:r>
          </a:p>
          <a:p>
            <a:pPr lvl="1" eaLnBrk="1" fontAlgn="auto" hangingPunct="1">
              <a:lnSpc>
                <a:spcPct val="90000"/>
              </a:lnSpc>
              <a:spcAft>
                <a:spcPts val="0"/>
              </a:spcAft>
              <a:defRPr/>
            </a:pPr>
            <a:r>
              <a:rPr lang="en-US" sz="2400"/>
              <a:t>Consider specifications</a:t>
            </a:r>
          </a:p>
          <a:p>
            <a:pPr lvl="1" eaLnBrk="1" fontAlgn="auto" hangingPunct="1">
              <a:lnSpc>
                <a:spcPct val="90000"/>
              </a:lnSpc>
              <a:spcAft>
                <a:spcPts val="0"/>
              </a:spcAft>
              <a:defRPr/>
            </a:pPr>
            <a:r>
              <a:rPr lang="en-US" sz="2400"/>
              <a:t>Consider risks/benefits</a:t>
            </a:r>
          </a:p>
        </p:txBody>
      </p:sp>
      <p:pic>
        <p:nvPicPr>
          <p:cNvPr id="15364" name="Picture 6" descr="http://media2.newsobserver.com/smedia/2013/11/15/01/06/6lKnh.AuSt.156.jpeg">
            <a:extLst>
              <a:ext uri="{FF2B5EF4-FFF2-40B4-BE49-F238E27FC236}">
                <a16:creationId xmlns:a16="http://schemas.microsoft.com/office/drawing/2014/main" id="{97A3D775-3297-432C-93B2-C7385D85F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828800"/>
            <a:ext cx="3276600"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8" descr="http://cache3.asset-cache.net/gc/99966661-chinese-girl-with-thought-bubble-in-classroom-gettyimages.jpg?v=1&amp;c=IWSAsset&amp;k=2&amp;d=PvWeHEx2Q%2BaLslGimyy%2BmKnOUFOUbZ0FwsvBk3EhWX8%3D">
            <a:extLst>
              <a:ext uri="{FF2B5EF4-FFF2-40B4-BE49-F238E27FC236}">
                <a16:creationId xmlns:a16="http://schemas.microsoft.com/office/drawing/2014/main" id="{2F540DE9-BDB3-4111-BBCE-C2CDFB0EAA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8188" y="4191000"/>
            <a:ext cx="1851025" cy="237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A1C6F74-EEE9-4282-A971-BEDA7B5D6B41}"/>
              </a:ext>
            </a:extLst>
          </p:cNvPr>
          <p:cNvSpPr>
            <a:spLocks noGrp="1" noRot="1"/>
          </p:cNvSpPr>
          <p:nvPr>
            <p:ph type="title"/>
          </p:nvPr>
        </p:nvSpPr>
        <p:spPr/>
        <p:txBody>
          <a:bodyPr/>
          <a:lstStyle/>
          <a:p>
            <a:pPr eaLnBrk="1" hangingPunct="1"/>
            <a:r>
              <a:rPr lang="en-US" altLang="en-US">
                <a:solidFill>
                  <a:srgbClr val="FF0000"/>
                </a:solidFill>
                <a:latin typeface="Copperplate Gothic Bold" panose="020E0705020206020404" pitchFamily="34" charset="0"/>
              </a:rPr>
              <a:t>4. Refine &amp; Detail Ideas</a:t>
            </a:r>
          </a:p>
        </p:txBody>
      </p:sp>
      <p:sp>
        <p:nvSpPr>
          <p:cNvPr id="17411" name="Rectangle 3">
            <a:extLst>
              <a:ext uri="{FF2B5EF4-FFF2-40B4-BE49-F238E27FC236}">
                <a16:creationId xmlns:a16="http://schemas.microsoft.com/office/drawing/2014/main" id="{330FDC72-7144-42EC-B535-45DA09B55F80}"/>
              </a:ext>
            </a:extLst>
          </p:cNvPr>
          <p:cNvSpPr>
            <a:spLocks noGrp="1" noRot="1"/>
          </p:cNvSpPr>
          <p:nvPr>
            <p:ph type="body" sz="half" idx="1"/>
          </p:nvPr>
        </p:nvSpPr>
        <p:spPr>
          <a:xfrm>
            <a:off x="228600" y="1905000"/>
            <a:ext cx="8613775" cy="4422775"/>
          </a:xfrm>
        </p:spPr>
        <p:txBody>
          <a:bodyPr/>
          <a:lstStyle/>
          <a:p>
            <a:pPr eaLnBrk="1" hangingPunct="1"/>
            <a:r>
              <a:rPr lang="en-US" altLang="en-US" sz="2800"/>
              <a:t>Sketches and drawings</a:t>
            </a:r>
          </a:p>
          <a:p>
            <a:pPr eaLnBrk="1" hangingPunct="1"/>
            <a:r>
              <a:rPr lang="en-US" altLang="en-US" sz="2800"/>
              <a:t>Combining/separating</a:t>
            </a:r>
          </a:p>
          <a:p>
            <a:pPr eaLnBrk="1" hangingPunct="1">
              <a:buFont typeface="Wingdings" panose="05000000000000000000" pitchFamily="2" charset="2"/>
              <a:buNone/>
            </a:pPr>
            <a:r>
              <a:rPr lang="en-US" altLang="en-US" sz="2800"/>
              <a:t>  	ideas</a:t>
            </a:r>
          </a:p>
          <a:p>
            <a:pPr eaLnBrk="1" hangingPunct="1"/>
            <a:r>
              <a:rPr lang="en-US" altLang="en-US" sz="2800"/>
              <a:t>Assessing the potential</a:t>
            </a:r>
          </a:p>
          <a:p>
            <a:pPr eaLnBrk="1" hangingPunct="1">
              <a:buFont typeface="Wingdings" panose="05000000000000000000" pitchFamily="2" charset="2"/>
              <a:buNone/>
            </a:pPr>
            <a:r>
              <a:rPr lang="en-US" altLang="en-US" sz="2800"/>
              <a:t>	of various ideas</a:t>
            </a:r>
          </a:p>
          <a:p>
            <a:pPr eaLnBrk="1" hangingPunct="1"/>
            <a:r>
              <a:rPr lang="en-US" altLang="en-US" sz="2800"/>
              <a:t>Generating specifications</a:t>
            </a:r>
          </a:p>
          <a:p>
            <a:pPr eaLnBrk="1" hangingPunct="1"/>
            <a:r>
              <a:rPr lang="en-US" altLang="en-US" sz="2800"/>
              <a:t>Idea selection</a:t>
            </a:r>
          </a:p>
          <a:p>
            <a:pPr eaLnBrk="1" hangingPunct="1"/>
            <a:r>
              <a:rPr lang="en-US" altLang="en-US" sz="2800"/>
              <a:t>Creating working and final drawings</a:t>
            </a:r>
          </a:p>
        </p:txBody>
      </p:sp>
      <p:pic>
        <p:nvPicPr>
          <p:cNvPr id="17412" name="Picture 5">
            <a:extLst>
              <a:ext uri="{FF2B5EF4-FFF2-40B4-BE49-F238E27FC236}">
                <a16:creationId xmlns:a16="http://schemas.microsoft.com/office/drawing/2014/main" id="{15E1365B-359C-4C44-B739-DCDE486387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5325" y="2057400"/>
            <a:ext cx="4460875" cy="313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BAE23388-707F-40BE-B02F-E84F11F442EF}"/>
              </a:ext>
            </a:extLst>
          </p:cNvPr>
          <p:cNvSpPr>
            <a:spLocks noGrp="1" noRot="1"/>
          </p:cNvSpPr>
          <p:nvPr>
            <p:ph type="title"/>
          </p:nvPr>
        </p:nvSpPr>
        <p:spPr/>
        <p:txBody>
          <a:bodyPr/>
          <a:lstStyle/>
          <a:p>
            <a:pPr eaLnBrk="1" hangingPunct="1"/>
            <a:r>
              <a:rPr lang="en-US" altLang="en-US" sz="4000" dirty="0">
                <a:solidFill>
                  <a:srgbClr val="FF0000"/>
                </a:solidFill>
                <a:latin typeface="Copperplate Gothic Bold" panose="020E0705020206020404" pitchFamily="34" charset="0"/>
              </a:rPr>
              <a:t>5. Models &amp; Prototypes</a:t>
            </a:r>
          </a:p>
        </p:txBody>
      </p:sp>
      <p:sp>
        <p:nvSpPr>
          <p:cNvPr id="18435" name="Rectangle 3">
            <a:extLst>
              <a:ext uri="{FF2B5EF4-FFF2-40B4-BE49-F238E27FC236}">
                <a16:creationId xmlns:a16="http://schemas.microsoft.com/office/drawing/2014/main" id="{949DEC7D-66E2-469B-AC6C-0D3283D2FEB5}"/>
              </a:ext>
            </a:extLst>
          </p:cNvPr>
          <p:cNvSpPr>
            <a:spLocks noGrp="1" noRot="1"/>
          </p:cNvSpPr>
          <p:nvPr>
            <p:ph type="body" sz="half" idx="1"/>
          </p:nvPr>
        </p:nvSpPr>
        <p:spPr>
          <a:xfrm>
            <a:off x="381000" y="2057400"/>
            <a:ext cx="4194175" cy="4422775"/>
          </a:xfrm>
        </p:spPr>
        <p:txBody>
          <a:bodyPr/>
          <a:lstStyle/>
          <a:p>
            <a:pPr eaLnBrk="1" hangingPunct="1"/>
            <a:r>
              <a:rPr lang="en-US" altLang="en-US" sz="2800" dirty="0"/>
              <a:t>Planning (tools, energy, time, money)</a:t>
            </a:r>
          </a:p>
          <a:p>
            <a:pPr eaLnBrk="1" hangingPunct="1"/>
            <a:r>
              <a:rPr lang="en-US" altLang="en-US" sz="2800" dirty="0"/>
              <a:t>Gathering materials and resources</a:t>
            </a:r>
          </a:p>
          <a:p>
            <a:pPr eaLnBrk="1" hangingPunct="1"/>
            <a:r>
              <a:rPr lang="en-US" altLang="en-US" sz="2800" dirty="0"/>
              <a:t>Fabrication, building, creating</a:t>
            </a:r>
          </a:p>
          <a:p>
            <a:pPr eaLnBrk="1" hangingPunct="1"/>
            <a:r>
              <a:rPr lang="en-US" altLang="en-US" sz="2800" dirty="0"/>
              <a:t>Refinement</a:t>
            </a:r>
          </a:p>
          <a:p>
            <a:pPr eaLnBrk="1" hangingPunct="1"/>
            <a:r>
              <a:rPr lang="en-US" altLang="en-US" sz="2800" dirty="0"/>
              <a:t>Testing</a:t>
            </a:r>
          </a:p>
        </p:txBody>
      </p:sp>
      <p:pic>
        <p:nvPicPr>
          <p:cNvPr id="18436" name="Picture 5">
            <a:extLst>
              <a:ext uri="{FF2B5EF4-FFF2-40B4-BE49-F238E27FC236}">
                <a16:creationId xmlns:a16="http://schemas.microsoft.com/office/drawing/2014/main" id="{B6CD6ADA-DAA4-4FFB-8E0C-2A45CCF302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3213" y="1676400"/>
            <a:ext cx="3429000" cy="218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a:extLst>
              <a:ext uri="{FF2B5EF4-FFF2-40B4-BE49-F238E27FC236}">
                <a16:creationId xmlns:a16="http://schemas.microsoft.com/office/drawing/2014/main" id="{C65D50F0-3DDC-4DC5-9993-DE7D70283D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9925" y="4268788"/>
            <a:ext cx="3062288" cy="228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descr="http://sisdesigndepartment.files.wordpress.com/2013/09/wpid-20130906_115927.jpg">
            <a:extLst>
              <a:ext uri="{FF2B5EF4-FFF2-40B4-BE49-F238E27FC236}">
                <a16:creationId xmlns:a16="http://schemas.microsoft.com/office/drawing/2014/main" id="{D47D405E-0876-45C7-99CF-D82E4603AA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7213" y="4724400"/>
            <a:ext cx="2286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801CCEF-88B7-4256-B056-D0475D792916}"/>
              </a:ext>
            </a:extLst>
          </p:cNvPr>
          <p:cNvSpPr>
            <a:spLocks noGrp="1" noRot="1"/>
          </p:cNvSpPr>
          <p:nvPr>
            <p:ph type="title"/>
          </p:nvPr>
        </p:nvSpPr>
        <p:spPr/>
        <p:txBody>
          <a:bodyPr/>
          <a:lstStyle/>
          <a:p>
            <a:pPr eaLnBrk="1" hangingPunct="1"/>
            <a:r>
              <a:rPr lang="en-US" altLang="en-US" sz="4000">
                <a:solidFill>
                  <a:srgbClr val="FF0000"/>
                </a:solidFill>
                <a:latin typeface="Copperplate Gothic Bold" panose="020E0705020206020404" pitchFamily="34" charset="0"/>
              </a:rPr>
              <a:t>6. Evaluation &amp; Assessment</a:t>
            </a:r>
          </a:p>
        </p:txBody>
      </p:sp>
      <p:sp>
        <p:nvSpPr>
          <p:cNvPr id="19459" name="Rectangle 3">
            <a:extLst>
              <a:ext uri="{FF2B5EF4-FFF2-40B4-BE49-F238E27FC236}">
                <a16:creationId xmlns:a16="http://schemas.microsoft.com/office/drawing/2014/main" id="{2E483192-4A3B-4CA3-BC1A-D7139B0F803B}"/>
              </a:ext>
            </a:extLst>
          </p:cNvPr>
          <p:cNvSpPr>
            <a:spLocks noGrp="1" noRot="1"/>
          </p:cNvSpPr>
          <p:nvPr>
            <p:ph type="body" sz="half" idx="1"/>
          </p:nvPr>
        </p:nvSpPr>
        <p:spPr>
          <a:xfrm>
            <a:off x="457200" y="2133600"/>
            <a:ext cx="4194175" cy="3889375"/>
          </a:xfrm>
        </p:spPr>
        <p:txBody>
          <a:bodyPr/>
          <a:lstStyle/>
          <a:p>
            <a:pPr eaLnBrk="1" hangingPunct="1">
              <a:lnSpc>
                <a:spcPct val="90000"/>
              </a:lnSpc>
            </a:pPr>
            <a:r>
              <a:rPr lang="en-US" altLang="en-US" sz="2800"/>
              <a:t>Testing the solution</a:t>
            </a:r>
          </a:p>
          <a:p>
            <a:pPr lvl="1" eaLnBrk="1" hangingPunct="1">
              <a:lnSpc>
                <a:spcPct val="90000"/>
              </a:lnSpc>
            </a:pPr>
            <a:r>
              <a:rPr lang="en-US" altLang="en-US" sz="2400"/>
              <a:t>Did the product/system solve the problem?</a:t>
            </a:r>
          </a:p>
          <a:p>
            <a:pPr eaLnBrk="1" hangingPunct="1">
              <a:lnSpc>
                <a:spcPct val="90000"/>
              </a:lnSpc>
            </a:pPr>
            <a:r>
              <a:rPr lang="en-US" altLang="en-US" sz="2800"/>
              <a:t>Evaluating the process</a:t>
            </a:r>
          </a:p>
          <a:p>
            <a:pPr eaLnBrk="1" hangingPunct="1">
              <a:lnSpc>
                <a:spcPct val="90000"/>
              </a:lnSpc>
            </a:pPr>
            <a:r>
              <a:rPr lang="en-US" altLang="en-US" sz="2800"/>
              <a:t>What could be changed in the future?</a:t>
            </a:r>
          </a:p>
          <a:p>
            <a:pPr eaLnBrk="1" hangingPunct="1">
              <a:lnSpc>
                <a:spcPct val="90000"/>
              </a:lnSpc>
            </a:pPr>
            <a:r>
              <a:rPr lang="en-US" altLang="en-US" sz="2800"/>
              <a:t>Is the proposed solution the simplest possible? </a:t>
            </a:r>
          </a:p>
        </p:txBody>
      </p:sp>
      <p:pic>
        <p:nvPicPr>
          <p:cNvPr id="19460" name="Picture 6" descr="http://3.bp.blogspot.com/_vrHOTkQzimU/TNeJE5vupaI/AAAAAAAABgI/Zj9qP-RCxaQ/s1600/IMG_3053.JPG">
            <a:extLst>
              <a:ext uri="{FF2B5EF4-FFF2-40B4-BE49-F238E27FC236}">
                <a16:creationId xmlns:a16="http://schemas.microsoft.com/office/drawing/2014/main" id="{9B5CD71A-993F-4C68-8CE3-15C7CD3938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2900" y="1371600"/>
            <a:ext cx="3419475"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8" descr="https://www.questacon.edu.au/sites/default/files/assets/qtlc/assets/images/QTLC-061-930w.jpg">
            <a:extLst>
              <a:ext uri="{FF2B5EF4-FFF2-40B4-BE49-F238E27FC236}">
                <a16:creationId xmlns:a16="http://schemas.microsoft.com/office/drawing/2014/main" id="{6C01C190-E832-47FA-97A4-55EC6DB19B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725" y="4078288"/>
            <a:ext cx="3952875"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2652447-A9D4-4049-8A39-2EF4C942805E}"/>
              </a:ext>
            </a:extLst>
          </p:cNvPr>
          <p:cNvSpPr>
            <a:spLocks noGrp="1" noRot="1"/>
          </p:cNvSpPr>
          <p:nvPr>
            <p:ph type="title"/>
          </p:nvPr>
        </p:nvSpPr>
        <p:spPr/>
        <p:txBody>
          <a:bodyPr/>
          <a:lstStyle/>
          <a:p>
            <a:pPr eaLnBrk="1" hangingPunct="1"/>
            <a:r>
              <a:rPr lang="en-US" altLang="en-US">
                <a:solidFill>
                  <a:srgbClr val="FF0000"/>
                </a:solidFill>
                <a:latin typeface="Copperplate Gothic Bold" panose="020E0705020206020404" pitchFamily="34" charset="0"/>
              </a:rPr>
              <a:t>7. Communication</a:t>
            </a:r>
          </a:p>
        </p:txBody>
      </p:sp>
      <p:sp>
        <p:nvSpPr>
          <p:cNvPr id="20483" name="Rectangle 3">
            <a:extLst>
              <a:ext uri="{FF2B5EF4-FFF2-40B4-BE49-F238E27FC236}">
                <a16:creationId xmlns:a16="http://schemas.microsoft.com/office/drawing/2014/main" id="{8FC39CAB-A1E3-4261-B8E5-C5F7B895A8C3}"/>
              </a:ext>
            </a:extLst>
          </p:cNvPr>
          <p:cNvSpPr>
            <a:spLocks noGrp="1" noRot="1"/>
          </p:cNvSpPr>
          <p:nvPr>
            <p:ph type="body" sz="half" idx="1"/>
          </p:nvPr>
        </p:nvSpPr>
        <p:spPr>
          <a:xfrm>
            <a:off x="138113" y="1371600"/>
            <a:ext cx="8839200" cy="4422775"/>
          </a:xfrm>
        </p:spPr>
        <p:txBody>
          <a:bodyPr/>
          <a:lstStyle/>
          <a:p>
            <a:pPr eaLnBrk="1" hangingPunct="1"/>
            <a:r>
              <a:rPr lang="en-US" altLang="en-US" sz="2800" dirty="0"/>
              <a:t>Recording and presenting the idea</a:t>
            </a:r>
          </a:p>
          <a:p>
            <a:pPr lvl="1" eaLnBrk="1" hangingPunct="1"/>
            <a:r>
              <a:rPr lang="en-US" altLang="en-US" sz="2400" dirty="0"/>
              <a:t>Drawings, sketches, graphs, materials lists</a:t>
            </a:r>
          </a:p>
          <a:p>
            <a:pPr eaLnBrk="1" hangingPunct="1"/>
            <a:r>
              <a:rPr lang="en-US" altLang="en-US" sz="2800" dirty="0"/>
              <a:t>Documentation of:</a:t>
            </a:r>
          </a:p>
          <a:p>
            <a:pPr lvl="1" eaLnBrk="1" hangingPunct="1"/>
            <a:r>
              <a:rPr lang="en-US" altLang="en-US" sz="2400" dirty="0"/>
              <a:t>Major steps</a:t>
            </a:r>
          </a:p>
          <a:p>
            <a:pPr lvl="1" eaLnBrk="1" hangingPunct="1"/>
            <a:r>
              <a:rPr lang="en-US" altLang="en-US" sz="2400" dirty="0"/>
              <a:t>Materials/techniques used</a:t>
            </a:r>
          </a:p>
          <a:p>
            <a:pPr lvl="1" eaLnBrk="1" hangingPunct="1"/>
            <a:r>
              <a:rPr lang="en-US" altLang="en-US" sz="2400" dirty="0"/>
              <a:t>Discarded ideas</a:t>
            </a:r>
          </a:p>
          <a:p>
            <a:pPr eaLnBrk="1" hangingPunct="1"/>
            <a:r>
              <a:rPr lang="en-US" altLang="en-US" sz="2800" dirty="0"/>
              <a:t>Demonstration of proposed</a:t>
            </a:r>
          </a:p>
          <a:p>
            <a:pPr eaLnBrk="1" hangingPunct="1">
              <a:buFont typeface="Wingdings" panose="05000000000000000000" pitchFamily="2" charset="2"/>
              <a:buNone/>
            </a:pPr>
            <a:r>
              <a:rPr lang="en-US" altLang="en-US" sz="2800" dirty="0"/>
              <a:t>	solution</a:t>
            </a:r>
          </a:p>
          <a:p>
            <a:pPr eaLnBrk="1" hangingPunct="1"/>
            <a:r>
              <a:rPr lang="en-US" altLang="en-US" sz="2800" dirty="0"/>
              <a:t>Defending work</a:t>
            </a:r>
          </a:p>
          <a:p>
            <a:pPr eaLnBrk="1" hangingPunct="1"/>
            <a:r>
              <a:rPr lang="en-US" altLang="en-US" sz="2800" dirty="0"/>
              <a:t>Future changes/ideas</a:t>
            </a:r>
          </a:p>
        </p:txBody>
      </p:sp>
      <p:pic>
        <p:nvPicPr>
          <p:cNvPr id="20484" name="Picture 6">
            <a:extLst>
              <a:ext uri="{FF2B5EF4-FFF2-40B4-BE49-F238E27FC236}">
                <a16:creationId xmlns:a16="http://schemas.microsoft.com/office/drawing/2014/main" id="{ED3CF53D-B917-467C-A3B3-BA56EDEA58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3813" y="2209800"/>
            <a:ext cx="2438400" cy="176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6" descr="http://2.bp.blogspot.com/-m1TljZnN9ZE/UHf8M_lgIcI/AAAAAAAAAHw/jFVzJdoeJi4/s1600/CIMG8207.JPG">
            <a:extLst>
              <a:ext uri="{FF2B5EF4-FFF2-40B4-BE49-F238E27FC236}">
                <a16:creationId xmlns:a16="http://schemas.microsoft.com/office/drawing/2014/main" id="{A2267FDC-03BA-49C9-9A93-E97DB4F4DE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216" r="10072"/>
          <a:stretch>
            <a:fillRect/>
          </a:stretch>
        </p:blipFill>
        <p:spPr bwMode="auto">
          <a:xfrm>
            <a:off x="5029200" y="4191000"/>
            <a:ext cx="2446338" cy="248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50551EF2-C9EE-470A-88BD-D7D259BDCBB2}"/>
              </a:ext>
            </a:extLst>
          </p:cNvPr>
          <p:cNvSpPr>
            <a:spLocks noGrp="1" noRot="1"/>
          </p:cNvSpPr>
          <p:nvPr>
            <p:ph type="title"/>
          </p:nvPr>
        </p:nvSpPr>
        <p:spPr>
          <a:xfrm>
            <a:off x="381000" y="-15082"/>
            <a:ext cx="8510588" cy="1325563"/>
          </a:xfrm>
        </p:spPr>
        <p:txBody>
          <a:bodyPr/>
          <a:lstStyle/>
          <a:p>
            <a:pPr eaLnBrk="1" hangingPunct="1"/>
            <a:r>
              <a:rPr lang="en-US" altLang="en-US" sz="4000" dirty="0">
                <a:solidFill>
                  <a:srgbClr val="FF0000"/>
                </a:solidFill>
                <a:latin typeface="Copperplate Gothic Bold" panose="020E0705020206020404" pitchFamily="34" charset="0"/>
              </a:rPr>
              <a:t>Why use Design Activities?</a:t>
            </a:r>
          </a:p>
        </p:txBody>
      </p:sp>
      <p:sp>
        <p:nvSpPr>
          <p:cNvPr id="23555" name="Rectangle 3">
            <a:extLst>
              <a:ext uri="{FF2B5EF4-FFF2-40B4-BE49-F238E27FC236}">
                <a16:creationId xmlns:a16="http://schemas.microsoft.com/office/drawing/2014/main" id="{F5E4DCF6-2BEE-49D7-9016-1B84571215B5}"/>
              </a:ext>
            </a:extLst>
          </p:cNvPr>
          <p:cNvSpPr txBox="1">
            <a:spLocks noRot="1" noChangeArrowheads="1"/>
          </p:cNvSpPr>
          <p:nvPr/>
        </p:nvSpPr>
        <p:spPr bwMode="auto">
          <a:xfrm>
            <a:off x="301625" y="1143000"/>
            <a:ext cx="62515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r>
              <a:rPr lang="en-US" altLang="en-US" sz="2800" dirty="0"/>
              <a:t>Reinforces course content/previous learning</a:t>
            </a:r>
          </a:p>
          <a:p>
            <a:pPr eaLnBrk="1" hangingPunct="1"/>
            <a:r>
              <a:rPr lang="en-US" altLang="en-US" sz="2800" dirty="0"/>
              <a:t>Forces students to apply recently learned  information (to solve a real problem)</a:t>
            </a:r>
          </a:p>
          <a:p>
            <a:pPr eaLnBrk="1" hangingPunct="1"/>
            <a:r>
              <a:rPr lang="en-US" altLang="en-US" sz="2800" dirty="0"/>
              <a:t>Requires clear written/oral communication</a:t>
            </a:r>
          </a:p>
          <a:p>
            <a:pPr eaLnBrk="1" hangingPunct="1"/>
            <a:r>
              <a:rPr lang="en-US" altLang="en-US" sz="2800" dirty="0"/>
              <a:t>Requires teamwork (collaboration)</a:t>
            </a:r>
          </a:p>
          <a:p>
            <a:pPr eaLnBrk="1" hangingPunct="1"/>
            <a:r>
              <a:rPr lang="en-US" altLang="en-US" sz="2800" dirty="0"/>
              <a:t>Welcomes curiosity/rewards creativity</a:t>
            </a:r>
          </a:p>
          <a:p>
            <a:pPr eaLnBrk="1" hangingPunct="1"/>
            <a:r>
              <a:rPr lang="en-US" altLang="en-US" sz="2800" dirty="0"/>
              <a:t>Requires transferability and application of knowledge – not just memorization </a:t>
            </a:r>
          </a:p>
          <a:p>
            <a:pPr eaLnBrk="1" hangingPunct="1"/>
            <a:endParaRPr lang="en-US" altLang="en-US" sz="2800" dirty="0"/>
          </a:p>
        </p:txBody>
      </p:sp>
      <p:pic>
        <p:nvPicPr>
          <p:cNvPr id="23556" name="Picture 2" descr="http://www.towson.edu/fcsm/community_engagement/engineering%20education/programs/seas/images/SEAS_1.jpg">
            <a:extLst>
              <a:ext uri="{FF2B5EF4-FFF2-40B4-BE49-F238E27FC236}">
                <a16:creationId xmlns:a16="http://schemas.microsoft.com/office/drawing/2014/main" id="{7C46AC0E-7DE8-418A-B9F9-E42E5F2527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6963" y="1752600"/>
            <a:ext cx="26352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4" descr="http://www.nextbigwhat.com/wp-content/uploads/2010/03/TechKids.jpg">
            <a:extLst>
              <a:ext uri="{FF2B5EF4-FFF2-40B4-BE49-F238E27FC236}">
                <a16:creationId xmlns:a16="http://schemas.microsoft.com/office/drawing/2014/main" id="{210571D1-9CF5-47FE-A1C6-70F64A7C63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7950" y="4090987"/>
            <a:ext cx="2384425"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1BF5A33F-E318-4DE7-B535-6A12C64765D0}"/>
              </a:ext>
            </a:extLst>
          </p:cNvPr>
          <p:cNvSpPr txBox="1">
            <a:spLocks noRot="1" noChangeArrowheads="1"/>
          </p:cNvSpPr>
          <p:nvPr/>
        </p:nvSpPr>
        <p:spPr bwMode="auto">
          <a:xfrm>
            <a:off x="304800" y="504825"/>
            <a:ext cx="8510588"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a:solidFill>
                  <a:srgbClr val="FF0000"/>
                </a:solidFill>
                <a:latin typeface="Copperplate Gothic Bold" panose="020E0705020206020404" pitchFamily="34" charset="0"/>
              </a:rPr>
              <a:t>Role of the Instructor During Design Activities</a:t>
            </a:r>
          </a:p>
        </p:txBody>
      </p:sp>
      <p:sp>
        <p:nvSpPr>
          <p:cNvPr id="24579" name="Rectangle 3">
            <a:extLst>
              <a:ext uri="{FF2B5EF4-FFF2-40B4-BE49-F238E27FC236}">
                <a16:creationId xmlns:a16="http://schemas.microsoft.com/office/drawing/2014/main" id="{1009D9C5-E7FE-4D35-BFE7-C6B09D577400}"/>
              </a:ext>
            </a:extLst>
          </p:cNvPr>
          <p:cNvSpPr txBox="1">
            <a:spLocks noRot="1" noChangeArrowheads="1"/>
          </p:cNvSpPr>
          <p:nvPr/>
        </p:nvSpPr>
        <p:spPr bwMode="auto">
          <a:xfrm>
            <a:off x="685800" y="2209800"/>
            <a:ext cx="762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pPr>
            <a:r>
              <a:rPr lang="en-US" altLang="en-US" sz="2800" dirty="0"/>
              <a:t>Providing the foundation for learning</a:t>
            </a:r>
          </a:p>
          <a:p>
            <a:pPr eaLnBrk="1" hangingPunct="1">
              <a:lnSpc>
                <a:spcPct val="90000"/>
              </a:lnSpc>
            </a:pPr>
            <a:r>
              <a:rPr lang="en-US" altLang="en-US" sz="2800" dirty="0"/>
              <a:t>Determining  content</a:t>
            </a:r>
          </a:p>
          <a:p>
            <a:pPr eaLnBrk="1" hangingPunct="1">
              <a:lnSpc>
                <a:spcPct val="90000"/>
              </a:lnSpc>
            </a:pPr>
            <a:r>
              <a:rPr lang="en-US" altLang="en-US" sz="2800" dirty="0"/>
              <a:t>Developing design problems for solving</a:t>
            </a:r>
          </a:p>
          <a:p>
            <a:pPr eaLnBrk="1" hangingPunct="1">
              <a:lnSpc>
                <a:spcPct val="90000"/>
              </a:lnSpc>
            </a:pPr>
            <a:r>
              <a:rPr lang="en-US" altLang="en-US" sz="2800" dirty="0"/>
              <a:t>Asking probing questions</a:t>
            </a:r>
          </a:p>
          <a:p>
            <a:pPr eaLnBrk="1" hangingPunct="1">
              <a:lnSpc>
                <a:spcPct val="90000"/>
              </a:lnSpc>
            </a:pPr>
            <a:r>
              <a:rPr lang="en-US" altLang="en-US" sz="2800" dirty="0"/>
              <a:t>Serving as a resource person</a:t>
            </a:r>
          </a:p>
          <a:p>
            <a:pPr eaLnBrk="1" hangingPunct="1">
              <a:lnSpc>
                <a:spcPct val="90000"/>
              </a:lnSpc>
            </a:pPr>
            <a:r>
              <a:rPr lang="en-US" altLang="en-US" sz="2800" dirty="0"/>
              <a:t>Facilitating collaboration among teams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1BF5A33F-E318-4DE7-B535-6A12C64765D0}"/>
              </a:ext>
            </a:extLst>
          </p:cNvPr>
          <p:cNvSpPr txBox="1">
            <a:spLocks noRot="1" noChangeArrowheads="1"/>
          </p:cNvSpPr>
          <p:nvPr/>
        </p:nvSpPr>
        <p:spPr bwMode="auto">
          <a:xfrm>
            <a:off x="304800" y="504825"/>
            <a:ext cx="8510588"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3600" dirty="0">
                <a:solidFill>
                  <a:srgbClr val="FF0000"/>
                </a:solidFill>
                <a:latin typeface="Copperplate Gothic Bold" panose="020E0705020206020404" pitchFamily="34" charset="0"/>
              </a:rPr>
              <a:t>The engineering design journal</a:t>
            </a:r>
          </a:p>
        </p:txBody>
      </p:sp>
      <p:sp>
        <p:nvSpPr>
          <p:cNvPr id="24579" name="Rectangle 3">
            <a:extLst>
              <a:ext uri="{FF2B5EF4-FFF2-40B4-BE49-F238E27FC236}">
                <a16:creationId xmlns:a16="http://schemas.microsoft.com/office/drawing/2014/main" id="{1009D9C5-E7FE-4D35-BFE7-C6B09D577400}"/>
              </a:ext>
            </a:extLst>
          </p:cNvPr>
          <p:cNvSpPr txBox="1">
            <a:spLocks noRot="1" noChangeArrowheads="1"/>
          </p:cNvSpPr>
          <p:nvPr/>
        </p:nvSpPr>
        <p:spPr bwMode="auto">
          <a:xfrm>
            <a:off x="762000" y="1752600"/>
            <a:ext cx="762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pPr>
            <a:r>
              <a:rPr lang="en-US" altLang="en-US" sz="2800" dirty="0"/>
              <a:t>Requires students to use the engineering design process</a:t>
            </a:r>
          </a:p>
          <a:p>
            <a:pPr eaLnBrk="1" hangingPunct="1">
              <a:lnSpc>
                <a:spcPct val="90000"/>
              </a:lnSpc>
            </a:pPr>
            <a:r>
              <a:rPr lang="en-US" altLang="en-US" sz="2800" dirty="0"/>
              <a:t>Compels students to document their creative process</a:t>
            </a:r>
          </a:p>
          <a:p>
            <a:pPr eaLnBrk="1" hangingPunct="1">
              <a:lnSpc>
                <a:spcPct val="90000"/>
              </a:lnSpc>
            </a:pPr>
            <a:r>
              <a:rPr lang="en-US" altLang="en-US" sz="2800" dirty="0"/>
              <a:t>Encourages brainstorming, collaboration, and innovation/invention</a:t>
            </a:r>
          </a:p>
          <a:p>
            <a:pPr eaLnBrk="1" hangingPunct="1">
              <a:lnSpc>
                <a:spcPct val="90000"/>
              </a:lnSpc>
            </a:pPr>
            <a:r>
              <a:rPr lang="en-US" altLang="en-US" sz="2800" dirty="0"/>
              <a:t>Fosters teaming capability - Did the team learn something during the design process?</a:t>
            </a:r>
          </a:p>
          <a:p>
            <a:pPr eaLnBrk="1" hangingPunct="1">
              <a:lnSpc>
                <a:spcPct val="90000"/>
              </a:lnSpc>
            </a:pPr>
            <a:r>
              <a:rPr lang="en-US" altLang="en-US" sz="2800" dirty="0"/>
              <a:t>Forces contribution from all team members.</a:t>
            </a:r>
          </a:p>
          <a:p>
            <a:pPr eaLnBrk="1" hangingPunct="1">
              <a:lnSpc>
                <a:spcPct val="90000"/>
              </a:lnSpc>
            </a:pPr>
            <a:endParaRPr lang="en-US" altLang="en-US" sz="2800" dirty="0"/>
          </a:p>
        </p:txBody>
      </p:sp>
    </p:spTree>
    <p:extLst>
      <p:ext uri="{BB962C8B-B14F-4D97-AF65-F5344CB8AC3E}">
        <p14:creationId xmlns:p14="http://schemas.microsoft.com/office/powerpoint/2010/main" val="3520244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C698D5-2D08-477F-91A1-B2B1EE49C222}"/>
              </a:ext>
            </a:extLst>
          </p:cNvPr>
          <p:cNvPicPr>
            <a:picLocks noChangeAspect="1"/>
          </p:cNvPicPr>
          <p:nvPr/>
        </p:nvPicPr>
        <p:blipFill>
          <a:blip r:embed="rId2"/>
          <a:stretch>
            <a:fillRect/>
          </a:stretch>
        </p:blipFill>
        <p:spPr>
          <a:xfrm>
            <a:off x="2048190" y="76619"/>
            <a:ext cx="5047619" cy="6704762"/>
          </a:xfrm>
          <a:prstGeom prst="rect">
            <a:avLst/>
          </a:prstGeom>
        </p:spPr>
      </p:pic>
    </p:spTree>
    <p:extLst>
      <p:ext uri="{BB962C8B-B14F-4D97-AF65-F5344CB8AC3E}">
        <p14:creationId xmlns:p14="http://schemas.microsoft.com/office/powerpoint/2010/main" val="458772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5F8350D7-41EB-4EA3-A63D-60A4997E4D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3794"/>
            <a:ext cx="5193257" cy="6781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a:extLst>
              <a:ext uri="{FF2B5EF4-FFF2-40B4-BE49-F238E27FC236}">
                <a16:creationId xmlns:a16="http://schemas.microsoft.com/office/drawing/2014/main" id="{FA7B7613-E56A-472A-B455-08DD171ABF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2307" y="533400"/>
            <a:ext cx="3759942"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descr="C:\Users\Unprotected Admin\Desktop\STEM Project Pics (Shaw)\IMG_8105.jpg">
            <a:extLst>
              <a:ext uri="{FF2B5EF4-FFF2-40B4-BE49-F238E27FC236}">
                <a16:creationId xmlns:a16="http://schemas.microsoft.com/office/drawing/2014/main" id="{CAE53ECB-F4F2-4023-AECF-E286D11F11B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20990" y="4207638"/>
            <a:ext cx="3142575" cy="209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886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761B46-C938-40AF-A541-A5562B4E82A9}"/>
              </a:ext>
            </a:extLst>
          </p:cNvPr>
          <p:cNvPicPr>
            <a:picLocks noChangeAspect="1"/>
          </p:cNvPicPr>
          <p:nvPr/>
        </p:nvPicPr>
        <p:blipFill>
          <a:blip r:embed="rId2"/>
          <a:stretch>
            <a:fillRect/>
          </a:stretch>
        </p:blipFill>
        <p:spPr>
          <a:xfrm>
            <a:off x="390002" y="762000"/>
            <a:ext cx="4153203" cy="5495562"/>
          </a:xfrm>
          <a:prstGeom prst="rect">
            <a:avLst/>
          </a:prstGeom>
        </p:spPr>
      </p:pic>
      <p:pic>
        <p:nvPicPr>
          <p:cNvPr id="3" name="Picture 2">
            <a:extLst>
              <a:ext uri="{FF2B5EF4-FFF2-40B4-BE49-F238E27FC236}">
                <a16:creationId xmlns:a16="http://schemas.microsoft.com/office/drawing/2014/main" id="{4F8E175E-FD88-4643-AE8B-C3C64D2EF12B}"/>
              </a:ext>
            </a:extLst>
          </p:cNvPr>
          <p:cNvPicPr>
            <a:picLocks noChangeAspect="1"/>
          </p:cNvPicPr>
          <p:nvPr/>
        </p:nvPicPr>
        <p:blipFill>
          <a:blip r:embed="rId3"/>
          <a:stretch>
            <a:fillRect/>
          </a:stretch>
        </p:blipFill>
        <p:spPr>
          <a:xfrm>
            <a:off x="5028982" y="1095380"/>
            <a:ext cx="3734018" cy="4981391"/>
          </a:xfrm>
          <a:prstGeom prst="rect">
            <a:avLst/>
          </a:prstGeom>
        </p:spPr>
      </p:pic>
    </p:spTree>
    <p:extLst>
      <p:ext uri="{BB962C8B-B14F-4D97-AF65-F5344CB8AC3E}">
        <p14:creationId xmlns:p14="http://schemas.microsoft.com/office/powerpoint/2010/main" val="310077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1" name="Picture 3">
            <a:extLst>
              <a:ext uri="{FF2B5EF4-FFF2-40B4-BE49-F238E27FC236}">
                <a16:creationId xmlns:a16="http://schemas.microsoft.com/office/drawing/2014/main" id="{C52FA2A0-847A-8376-3C1F-8BCA5D5CE8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060" y="3083894"/>
            <a:ext cx="1269004" cy="148914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4">
            <a:extLst>
              <a:ext uri="{FF2B5EF4-FFF2-40B4-BE49-F238E27FC236}">
                <a16:creationId xmlns:a16="http://schemas.microsoft.com/office/drawing/2014/main" id="{854B8FDD-1642-A28E-698D-D14B9C7846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986" y="3083894"/>
            <a:ext cx="1086905" cy="1487769"/>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6">
            <a:extLst>
              <a:ext uri="{FF2B5EF4-FFF2-40B4-BE49-F238E27FC236}">
                <a16:creationId xmlns:a16="http://schemas.microsoft.com/office/drawing/2014/main" id="{0C92A14C-5209-52FD-8FEF-72988038BC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9061" y="929184"/>
            <a:ext cx="1407293" cy="179209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11">
            <a:extLst>
              <a:ext uri="{FF2B5EF4-FFF2-40B4-BE49-F238E27FC236}">
                <a16:creationId xmlns:a16="http://schemas.microsoft.com/office/drawing/2014/main" id="{F8258266-60E2-A85C-4F94-A520033174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2435" y="925254"/>
            <a:ext cx="2562979" cy="1702572"/>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A book on a shelf&#10;&#10;Description automatically generated">
            <a:extLst>
              <a:ext uri="{FF2B5EF4-FFF2-40B4-BE49-F238E27FC236}">
                <a16:creationId xmlns:a16="http://schemas.microsoft.com/office/drawing/2014/main" id="{3A03F77C-10EA-8EE2-6BD3-51593FF1404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448" r="4633"/>
          <a:stretch/>
        </p:blipFill>
        <p:spPr bwMode="auto">
          <a:xfrm>
            <a:off x="135548" y="945779"/>
            <a:ext cx="2412796" cy="1948569"/>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6" descr="A hand holding a key ring&#10;&#10;Description automatically generated">
            <a:extLst>
              <a:ext uri="{FF2B5EF4-FFF2-40B4-BE49-F238E27FC236}">
                <a16:creationId xmlns:a16="http://schemas.microsoft.com/office/drawing/2014/main" id="{B46A2783-23B2-21F8-1328-C0D366CE92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85578" y="2445480"/>
            <a:ext cx="1367348" cy="217896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9">
            <a:extLst>
              <a:ext uri="{FF2B5EF4-FFF2-40B4-BE49-F238E27FC236}">
                <a16:creationId xmlns:a16="http://schemas.microsoft.com/office/drawing/2014/main" id="{73C3ED4F-2DE7-BD58-9B4D-84719AB7A9B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64021" y="954888"/>
            <a:ext cx="1948350" cy="142755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20">
            <a:extLst>
              <a:ext uri="{FF2B5EF4-FFF2-40B4-BE49-F238E27FC236}">
                <a16:creationId xmlns:a16="http://schemas.microsoft.com/office/drawing/2014/main" id="{68A9A707-FC85-0E57-91AD-698BC95C1BD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5161"/>
          <a:stretch/>
        </p:blipFill>
        <p:spPr bwMode="auto">
          <a:xfrm>
            <a:off x="90149" y="4684283"/>
            <a:ext cx="2403507" cy="1261336"/>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2">
            <a:extLst>
              <a:ext uri="{FF2B5EF4-FFF2-40B4-BE49-F238E27FC236}">
                <a16:creationId xmlns:a16="http://schemas.microsoft.com/office/drawing/2014/main" id="{621CE026-A43F-3A06-3FEB-FAB907E8A63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27307" y="4475559"/>
            <a:ext cx="2060972" cy="13977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27">
            <a:extLst>
              <a:ext uri="{FF2B5EF4-FFF2-40B4-BE49-F238E27FC236}">
                <a16:creationId xmlns:a16="http://schemas.microsoft.com/office/drawing/2014/main" id="{07A7C87B-5D9E-C64F-A9B5-9B6416B09B1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20572" y="2763526"/>
            <a:ext cx="1550173" cy="17860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28">
            <a:extLst>
              <a:ext uri="{FF2B5EF4-FFF2-40B4-BE49-F238E27FC236}">
                <a16:creationId xmlns:a16="http://schemas.microsoft.com/office/drawing/2014/main" id="{5E6DE6AF-DD1C-9909-5086-EEBEFE8DF6B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97678" y="4655344"/>
            <a:ext cx="1372238" cy="128802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3" descr="A small wooden table in a room&#10;&#10;Description automatically generated">
            <a:extLst>
              <a:ext uri="{FF2B5EF4-FFF2-40B4-BE49-F238E27FC236}">
                <a16:creationId xmlns:a16="http://schemas.microsoft.com/office/drawing/2014/main" id="{D4CAF4D1-1596-B6B7-FA93-C575B7C3BF4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95326" y="4850607"/>
            <a:ext cx="1459706" cy="115014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4">
            <a:extLst>
              <a:ext uri="{FF2B5EF4-FFF2-40B4-BE49-F238E27FC236}">
                <a16:creationId xmlns:a16="http://schemas.microsoft.com/office/drawing/2014/main" id="{66A12513-2934-F425-6B08-C8CC5411CA29}"/>
              </a:ext>
            </a:extLst>
          </p:cNvPr>
          <p:cNvSpPr>
            <a:spLocks noChangeArrowheads="1"/>
          </p:cNvSpPr>
          <p:nvPr/>
        </p:nvSpPr>
        <p:spPr bwMode="auto">
          <a:xfrm>
            <a:off x="0" y="855576"/>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a:p>
        </p:txBody>
      </p:sp>
      <p:sp>
        <p:nvSpPr>
          <p:cNvPr id="8" name="Rectangle 18">
            <a:extLst>
              <a:ext uri="{FF2B5EF4-FFF2-40B4-BE49-F238E27FC236}">
                <a16:creationId xmlns:a16="http://schemas.microsoft.com/office/drawing/2014/main" id="{4608A688-FAEF-3AC0-D010-1E69C5FD94FA}"/>
              </a:ext>
            </a:extLst>
          </p:cNvPr>
          <p:cNvSpPr>
            <a:spLocks noChangeArrowheads="1"/>
          </p:cNvSpPr>
          <p:nvPr/>
        </p:nvSpPr>
        <p:spPr bwMode="auto">
          <a:xfrm>
            <a:off x="0" y="2227176"/>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US"/>
          </a:p>
        </p:txBody>
      </p:sp>
      <p:sp>
        <p:nvSpPr>
          <p:cNvPr id="11" name="Rectangle 21">
            <a:extLst>
              <a:ext uri="{FF2B5EF4-FFF2-40B4-BE49-F238E27FC236}">
                <a16:creationId xmlns:a16="http://schemas.microsoft.com/office/drawing/2014/main" id="{A2A72D1E-ECAB-A050-A8AC-507C07C89050}"/>
              </a:ext>
            </a:extLst>
          </p:cNvPr>
          <p:cNvSpPr>
            <a:spLocks noChangeArrowheads="1"/>
          </p:cNvSpPr>
          <p:nvPr/>
        </p:nvSpPr>
        <p:spPr bwMode="auto">
          <a:xfrm>
            <a:off x="1" y="3055572"/>
            <a:ext cx="162545" cy="40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819150" algn="l"/>
              </a:tabLst>
              <a:defRPr>
                <a:solidFill>
                  <a:schemeClr val="tx1"/>
                </a:solidFill>
                <a:latin typeface="Arial" panose="020B0604020202020204" pitchFamily="34" charset="0"/>
              </a:defRPr>
            </a:lvl1pPr>
            <a:lvl2pPr eaLnBrk="0" fontAlgn="base" hangingPunct="0">
              <a:spcBef>
                <a:spcPct val="0"/>
              </a:spcBef>
              <a:spcAft>
                <a:spcPct val="0"/>
              </a:spcAft>
              <a:tabLst>
                <a:tab pos="819150" algn="l"/>
              </a:tabLst>
              <a:defRPr>
                <a:solidFill>
                  <a:schemeClr val="tx1"/>
                </a:solidFill>
                <a:latin typeface="Arial" panose="020B0604020202020204" pitchFamily="34" charset="0"/>
              </a:defRPr>
            </a:lvl2pPr>
            <a:lvl3pPr eaLnBrk="0" fontAlgn="base" hangingPunct="0">
              <a:spcBef>
                <a:spcPct val="0"/>
              </a:spcBef>
              <a:spcAft>
                <a:spcPct val="0"/>
              </a:spcAft>
              <a:tabLst>
                <a:tab pos="819150" algn="l"/>
              </a:tabLst>
              <a:defRPr>
                <a:solidFill>
                  <a:schemeClr val="tx1"/>
                </a:solidFill>
                <a:latin typeface="Arial" panose="020B0604020202020204" pitchFamily="34" charset="0"/>
              </a:defRPr>
            </a:lvl3pPr>
            <a:lvl4pPr eaLnBrk="0" fontAlgn="base" hangingPunct="0">
              <a:spcBef>
                <a:spcPct val="0"/>
              </a:spcBef>
              <a:spcAft>
                <a:spcPct val="0"/>
              </a:spcAft>
              <a:tabLst>
                <a:tab pos="819150" algn="l"/>
              </a:tabLst>
              <a:defRPr>
                <a:solidFill>
                  <a:schemeClr val="tx1"/>
                </a:solidFill>
                <a:latin typeface="Arial" panose="020B0604020202020204" pitchFamily="34" charset="0"/>
              </a:defRPr>
            </a:lvl4pPr>
            <a:lvl5pPr eaLnBrk="0" fontAlgn="base" hangingPunct="0">
              <a:spcBef>
                <a:spcPct val="0"/>
              </a:spcBef>
              <a:spcAft>
                <a:spcPct val="0"/>
              </a:spcAft>
              <a:tabLst>
                <a:tab pos="819150" algn="l"/>
              </a:tabLst>
              <a:defRPr>
                <a:solidFill>
                  <a:schemeClr val="tx1"/>
                </a:solidFill>
                <a:latin typeface="Arial" panose="020B0604020202020204" pitchFamily="34" charset="0"/>
              </a:defRPr>
            </a:lvl5pPr>
            <a:lvl6pPr eaLnBrk="0" fontAlgn="base" hangingPunct="0">
              <a:spcBef>
                <a:spcPct val="0"/>
              </a:spcBef>
              <a:spcAft>
                <a:spcPct val="0"/>
              </a:spcAft>
              <a:tabLst>
                <a:tab pos="819150" algn="l"/>
              </a:tabLst>
              <a:defRPr>
                <a:solidFill>
                  <a:schemeClr val="tx1"/>
                </a:solidFill>
                <a:latin typeface="Arial" panose="020B0604020202020204" pitchFamily="34" charset="0"/>
              </a:defRPr>
            </a:lvl6pPr>
            <a:lvl7pPr eaLnBrk="0" fontAlgn="base" hangingPunct="0">
              <a:spcBef>
                <a:spcPct val="0"/>
              </a:spcBef>
              <a:spcAft>
                <a:spcPct val="0"/>
              </a:spcAft>
              <a:tabLst>
                <a:tab pos="819150" algn="l"/>
              </a:tabLst>
              <a:defRPr>
                <a:solidFill>
                  <a:schemeClr val="tx1"/>
                </a:solidFill>
                <a:latin typeface="Arial" panose="020B0604020202020204" pitchFamily="34" charset="0"/>
              </a:defRPr>
            </a:lvl7pPr>
            <a:lvl8pPr eaLnBrk="0" fontAlgn="base" hangingPunct="0">
              <a:spcBef>
                <a:spcPct val="0"/>
              </a:spcBef>
              <a:spcAft>
                <a:spcPct val="0"/>
              </a:spcAft>
              <a:tabLst>
                <a:tab pos="819150" algn="l"/>
              </a:tabLst>
              <a:defRPr>
                <a:solidFill>
                  <a:schemeClr val="tx1"/>
                </a:solidFill>
                <a:latin typeface="Arial" panose="020B0604020202020204" pitchFamily="34" charset="0"/>
              </a:defRPr>
            </a:lvl8pPr>
            <a:lvl9pPr eaLnBrk="0" fontAlgn="base" hangingPunct="0">
              <a:spcBef>
                <a:spcPct val="0"/>
              </a:spcBef>
              <a:spcAft>
                <a:spcPct val="0"/>
              </a:spcAft>
              <a:tabLst>
                <a:tab pos="819150" algn="l"/>
              </a:tabLst>
              <a:defRPr>
                <a:solidFill>
                  <a:schemeClr val="tx1"/>
                </a:solidFill>
                <a:latin typeface="Arial" panose="020B0604020202020204" pitchFamily="34" charset="0"/>
              </a:defRPr>
            </a:lvl9pPr>
          </a:lstStyle>
          <a:p>
            <a:pPr defTabSz="685800">
              <a:tabLst>
                <a:tab pos="614363" algn="l"/>
              </a:tabLst>
            </a:pPr>
            <a:r>
              <a:rPr lang="en-US" altLang="en-US" sz="825">
                <a:latin typeface="Calibri" panose="020F0502020204030204" pitchFamily="34" charset="0"/>
                <a:ea typeface="Calibri" panose="020F0502020204030204" pitchFamily="34" charset="0"/>
                <a:cs typeface="Times New Roman" panose="02020603050405020304" pitchFamily="18" charset="0"/>
              </a:rPr>
              <a:t> </a:t>
            </a:r>
            <a:endParaRPr lang="en-US" altLang="en-US" sz="600"/>
          </a:p>
          <a:p>
            <a:pPr defTabSz="685800">
              <a:tabLst>
                <a:tab pos="614363" algn="l"/>
              </a:tabLst>
            </a:pPr>
            <a:endParaRPr lang="en-US" altLang="en-US" sz="1350"/>
          </a:p>
        </p:txBody>
      </p:sp>
      <p:sp>
        <p:nvSpPr>
          <p:cNvPr id="12" name="Rectangle 22">
            <a:extLst>
              <a:ext uri="{FF2B5EF4-FFF2-40B4-BE49-F238E27FC236}">
                <a16:creationId xmlns:a16="http://schemas.microsoft.com/office/drawing/2014/main" id="{B8EDC559-6714-BE09-54CD-24391273EC44}"/>
              </a:ext>
            </a:extLst>
          </p:cNvPr>
          <p:cNvSpPr>
            <a:spLocks noChangeArrowheads="1"/>
          </p:cNvSpPr>
          <p:nvPr/>
        </p:nvSpPr>
        <p:spPr bwMode="auto">
          <a:xfrm>
            <a:off x="0" y="3227022"/>
            <a:ext cx="210635" cy="40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698500" algn="l"/>
              </a:tabLst>
              <a:defRPr>
                <a:solidFill>
                  <a:schemeClr val="tx1"/>
                </a:solidFill>
                <a:latin typeface="Arial" panose="020B0604020202020204" pitchFamily="34" charset="0"/>
              </a:defRPr>
            </a:lvl1pPr>
            <a:lvl2pPr eaLnBrk="0" fontAlgn="base" hangingPunct="0">
              <a:spcBef>
                <a:spcPct val="0"/>
              </a:spcBef>
              <a:spcAft>
                <a:spcPct val="0"/>
              </a:spcAft>
              <a:tabLst>
                <a:tab pos="698500" algn="l"/>
              </a:tabLst>
              <a:defRPr>
                <a:solidFill>
                  <a:schemeClr val="tx1"/>
                </a:solidFill>
                <a:latin typeface="Arial" panose="020B0604020202020204" pitchFamily="34" charset="0"/>
              </a:defRPr>
            </a:lvl2pPr>
            <a:lvl3pPr eaLnBrk="0" fontAlgn="base" hangingPunct="0">
              <a:spcBef>
                <a:spcPct val="0"/>
              </a:spcBef>
              <a:spcAft>
                <a:spcPct val="0"/>
              </a:spcAft>
              <a:tabLst>
                <a:tab pos="698500" algn="l"/>
              </a:tabLst>
              <a:defRPr>
                <a:solidFill>
                  <a:schemeClr val="tx1"/>
                </a:solidFill>
                <a:latin typeface="Arial" panose="020B0604020202020204" pitchFamily="34" charset="0"/>
              </a:defRPr>
            </a:lvl3pPr>
            <a:lvl4pPr eaLnBrk="0" fontAlgn="base" hangingPunct="0">
              <a:spcBef>
                <a:spcPct val="0"/>
              </a:spcBef>
              <a:spcAft>
                <a:spcPct val="0"/>
              </a:spcAft>
              <a:tabLst>
                <a:tab pos="698500" algn="l"/>
              </a:tabLst>
              <a:defRPr>
                <a:solidFill>
                  <a:schemeClr val="tx1"/>
                </a:solidFill>
                <a:latin typeface="Arial" panose="020B0604020202020204" pitchFamily="34" charset="0"/>
              </a:defRPr>
            </a:lvl4pPr>
            <a:lvl5pPr eaLnBrk="0" fontAlgn="base" hangingPunct="0">
              <a:spcBef>
                <a:spcPct val="0"/>
              </a:spcBef>
              <a:spcAft>
                <a:spcPct val="0"/>
              </a:spcAft>
              <a:tabLst>
                <a:tab pos="698500" algn="l"/>
              </a:tabLst>
              <a:defRPr>
                <a:solidFill>
                  <a:schemeClr val="tx1"/>
                </a:solidFill>
                <a:latin typeface="Arial" panose="020B0604020202020204" pitchFamily="34" charset="0"/>
              </a:defRPr>
            </a:lvl5pPr>
            <a:lvl6pPr eaLnBrk="0" fontAlgn="base" hangingPunct="0">
              <a:spcBef>
                <a:spcPct val="0"/>
              </a:spcBef>
              <a:spcAft>
                <a:spcPct val="0"/>
              </a:spcAft>
              <a:tabLst>
                <a:tab pos="698500" algn="l"/>
              </a:tabLst>
              <a:defRPr>
                <a:solidFill>
                  <a:schemeClr val="tx1"/>
                </a:solidFill>
                <a:latin typeface="Arial" panose="020B0604020202020204" pitchFamily="34" charset="0"/>
              </a:defRPr>
            </a:lvl6pPr>
            <a:lvl7pPr eaLnBrk="0" fontAlgn="base" hangingPunct="0">
              <a:spcBef>
                <a:spcPct val="0"/>
              </a:spcBef>
              <a:spcAft>
                <a:spcPct val="0"/>
              </a:spcAft>
              <a:tabLst>
                <a:tab pos="698500" algn="l"/>
              </a:tabLst>
              <a:defRPr>
                <a:solidFill>
                  <a:schemeClr val="tx1"/>
                </a:solidFill>
                <a:latin typeface="Arial" panose="020B0604020202020204" pitchFamily="34" charset="0"/>
              </a:defRPr>
            </a:lvl7pPr>
            <a:lvl8pPr eaLnBrk="0" fontAlgn="base" hangingPunct="0">
              <a:spcBef>
                <a:spcPct val="0"/>
              </a:spcBef>
              <a:spcAft>
                <a:spcPct val="0"/>
              </a:spcAft>
              <a:tabLst>
                <a:tab pos="698500" algn="l"/>
              </a:tabLst>
              <a:defRPr>
                <a:solidFill>
                  <a:schemeClr val="tx1"/>
                </a:solidFill>
                <a:latin typeface="Arial" panose="020B0604020202020204" pitchFamily="34" charset="0"/>
              </a:defRPr>
            </a:lvl8pPr>
            <a:lvl9pPr eaLnBrk="0" fontAlgn="base" hangingPunct="0">
              <a:spcBef>
                <a:spcPct val="0"/>
              </a:spcBef>
              <a:spcAft>
                <a:spcPct val="0"/>
              </a:spcAft>
              <a:tabLst>
                <a:tab pos="698500" algn="l"/>
              </a:tabLst>
              <a:defRPr>
                <a:solidFill>
                  <a:schemeClr val="tx1"/>
                </a:solidFill>
                <a:latin typeface="Arial" panose="020B0604020202020204" pitchFamily="34" charset="0"/>
              </a:defRPr>
            </a:lvl9pPr>
          </a:lstStyle>
          <a:p>
            <a:pPr defTabSz="685800">
              <a:tabLst>
                <a:tab pos="523875" algn="l"/>
              </a:tabLst>
            </a:pPr>
            <a:r>
              <a:rPr lang="en-US" altLang="en-US" sz="825">
                <a:latin typeface="Calibri" panose="020F0502020204030204" pitchFamily="34" charset="0"/>
                <a:ea typeface="Calibri" panose="020F0502020204030204" pitchFamily="34" charset="0"/>
                <a:cs typeface="Times New Roman" panose="02020603050405020304" pitchFamily="18" charset="0"/>
              </a:rPr>
              <a:t>   </a:t>
            </a:r>
            <a:endParaRPr lang="en-US" altLang="en-US" sz="600"/>
          </a:p>
          <a:p>
            <a:pPr defTabSz="685800">
              <a:tabLst>
                <a:tab pos="523875" algn="l"/>
              </a:tabLst>
            </a:pPr>
            <a:endParaRPr lang="en-US" altLang="en-US" sz="1350"/>
          </a:p>
        </p:txBody>
      </p:sp>
      <p:pic>
        <p:nvPicPr>
          <p:cNvPr id="2072" name="Picture 24" descr="The Most Magnificent Thing - NUSTEM">
            <a:extLst>
              <a:ext uri="{FF2B5EF4-FFF2-40B4-BE49-F238E27FC236}">
                <a16:creationId xmlns:a16="http://schemas.microsoft.com/office/drawing/2014/main" id="{7BF20900-1970-5596-11C8-F89B4660F76D}"/>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11868" r="10499" b="57264"/>
          <a:stretch/>
        </p:blipFill>
        <p:spPr bwMode="auto">
          <a:xfrm>
            <a:off x="2851403" y="2852796"/>
            <a:ext cx="2776057" cy="1397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5556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2188</TotalTime>
  <Words>564</Words>
  <Application>Microsoft Office PowerPoint</Application>
  <PresentationFormat>On-screen Show (4:3)</PresentationFormat>
  <Paragraphs>114</Paragraphs>
  <Slides>22</Slides>
  <Notes>2</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8" baseType="lpstr">
      <vt:lpstr>Arial</vt:lpstr>
      <vt:lpstr>Calibri</vt:lpstr>
      <vt:lpstr>Copperplate Gothic Bold</vt:lpstr>
      <vt:lpstr>Wingdings</vt:lpstr>
      <vt:lpstr>Office Theme</vt:lpstr>
      <vt:lpstr>Photo Editor Photo</vt:lpstr>
      <vt:lpstr>The Design Process</vt:lpstr>
      <vt:lpstr>PowerPoint Presentation</vt:lpstr>
      <vt:lpstr>PowerPoint Presentation</vt:lpstr>
      <vt:lpstr>Engineering Design </vt:lpstr>
      <vt:lpstr>The Design Loop</vt:lpstr>
      <vt:lpstr>PowerPoint Presentation</vt:lpstr>
      <vt:lpstr>PowerPoint Presentation</vt:lpstr>
      <vt:lpstr>PowerPoint Presentation</vt:lpstr>
      <vt:lpstr>1. Understand the Problem</vt:lpstr>
      <vt:lpstr>2. Investigate the Problem</vt:lpstr>
      <vt:lpstr>3. Develop Ideas &amp; Potential Solutions</vt:lpstr>
      <vt:lpstr>4. Refine &amp; Detail Ideas</vt:lpstr>
      <vt:lpstr>5. Models &amp; Prototypes</vt:lpstr>
      <vt:lpstr>6. Evaluation &amp; Assessment</vt:lpstr>
      <vt:lpstr>7. Communication</vt:lpstr>
      <vt:lpstr>Why use Design Activities?</vt:lpstr>
      <vt:lpstr>PowerPoint Presentation</vt:lpstr>
      <vt:lpstr>PowerPoint Presentation</vt:lpstr>
      <vt:lpstr>PowerPoint Presentation</vt:lpstr>
      <vt:lpstr>PowerPoint Presentation</vt:lpstr>
      <vt:lpstr>PowerPoint Presentation</vt:lpstr>
      <vt:lpstr>PowerPoint Presentation</vt:lpstr>
    </vt:vector>
  </TitlesOfParts>
  <Company>Illinois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Model #302 telephone designed by Henry Dreyfuss for Bell remained the standard tabletop phone unit in America for decades.</dc:title>
  <dc:creator>daugherty</dc:creator>
  <cp:lastModifiedBy>Vinson Carter</cp:lastModifiedBy>
  <cp:revision>54</cp:revision>
  <dcterms:created xsi:type="dcterms:W3CDTF">2003-07-02T15:00:26Z</dcterms:created>
  <dcterms:modified xsi:type="dcterms:W3CDTF">2026-09-09T15:42:13Z</dcterms:modified>
</cp:coreProperties>
</file>