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1"/>
  </p:notesMasterIdLst>
  <p:sldIdLst>
    <p:sldId id="279" r:id="rId2"/>
    <p:sldId id="291" r:id="rId3"/>
    <p:sldId id="298" r:id="rId4"/>
    <p:sldId id="293" r:id="rId5"/>
    <p:sldId id="294" r:id="rId6"/>
    <p:sldId id="295" r:id="rId7"/>
    <p:sldId id="290" r:id="rId8"/>
    <p:sldId id="296" r:id="rId9"/>
    <p:sldId id="256" r:id="rId10"/>
    <p:sldId id="257" r:id="rId11"/>
    <p:sldId id="258" r:id="rId12"/>
    <p:sldId id="259" r:id="rId13"/>
    <p:sldId id="260" r:id="rId14"/>
    <p:sldId id="261" r:id="rId15"/>
    <p:sldId id="262" r:id="rId16"/>
    <p:sldId id="263" r:id="rId17"/>
    <p:sldId id="264" r:id="rId18"/>
    <p:sldId id="278" r:id="rId19"/>
    <p:sldId id="275" r:id="rId20"/>
    <p:sldId id="272" r:id="rId21"/>
    <p:sldId id="274" r:id="rId22"/>
    <p:sldId id="273" r:id="rId23"/>
    <p:sldId id="281" r:id="rId24"/>
    <p:sldId id="266" r:id="rId25"/>
    <p:sldId id="268" r:id="rId26"/>
    <p:sldId id="286" r:id="rId27"/>
    <p:sldId id="271" r:id="rId28"/>
    <p:sldId id="277" r:id="rId29"/>
    <p:sldId id="270" r:id="rId30"/>
    <p:sldId id="297" r:id="rId31"/>
    <p:sldId id="269" r:id="rId32"/>
    <p:sldId id="265" r:id="rId33"/>
    <p:sldId id="285" r:id="rId34"/>
    <p:sldId id="280" r:id="rId35"/>
    <p:sldId id="282" r:id="rId36"/>
    <p:sldId id="283" r:id="rId37"/>
    <p:sldId id="284" r:id="rId38"/>
    <p:sldId id="287" r:id="rId39"/>
    <p:sldId id="288" r:id="rId4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5" d="100"/>
          <a:sy n="105" d="100"/>
        </p:scale>
        <p:origin x="798" y="96"/>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AC39DF-727A-4ED0-B6D5-AA4E1097DCBA}" type="datetimeFigureOut">
              <a:rPr lang="en-US" smtClean="0"/>
              <a:t>9/23/2026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E8A0EC-2B47-4483-B912-093B89BE0680}" type="slidenum">
              <a:rPr lang="en-US" smtClean="0"/>
              <a:t>‹#›</a:t>
            </a:fld>
            <a:endParaRPr lang="en-US"/>
          </a:p>
        </p:txBody>
      </p:sp>
    </p:spTree>
    <p:extLst>
      <p:ext uri="{BB962C8B-B14F-4D97-AF65-F5344CB8AC3E}">
        <p14:creationId xmlns:p14="http://schemas.microsoft.com/office/powerpoint/2010/main" val="4095445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E8A0EC-2B47-4483-B912-093B89BE0680}" type="slidenum">
              <a:rPr lang="en-US" smtClean="0"/>
              <a:t>22</a:t>
            </a:fld>
            <a:endParaRPr lang="en-US"/>
          </a:p>
        </p:txBody>
      </p:sp>
    </p:spTree>
    <p:extLst>
      <p:ext uri="{BB962C8B-B14F-4D97-AF65-F5344CB8AC3E}">
        <p14:creationId xmlns:p14="http://schemas.microsoft.com/office/powerpoint/2010/main" val="26902110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0A4AE63-0CF7-46B2-A774-9211B512E34F}" type="datetimeFigureOut">
              <a:rPr lang="en-US" smtClean="0"/>
              <a:pPr/>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F8E1C8-7D88-48E0-BF35-467E0C293035}" type="slidenum">
              <a:rPr lang="en-US" smtClean="0"/>
              <a:pPr/>
              <a:t>‹#›</a:t>
            </a:fld>
            <a:endParaRPr lang="en-US"/>
          </a:p>
        </p:txBody>
      </p:sp>
    </p:spTree>
    <p:extLst>
      <p:ext uri="{BB962C8B-B14F-4D97-AF65-F5344CB8AC3E}">
        <p14:creationId xmlns:p14="http://schemas.microsoft.com/office/powerpoint/2010/main" val="34094722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0A4AE63-0CF7-46B2-A774-9211B512E34F}" type="datetimeFigureOut">
              <a:rPr lang="en-US" smtClean="0"/>
              <a:pPr/>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F8E1C8-7D88-48E0-BF35-467E0C293035}" type="slidenum">
              <a:rPr lang="en-US" smtClean="0"/>
              <a:pPr/>
              <a:t>‹#›</a:t>
            </a:fld>
            <a:endParaRPr lang="en-US"/>
          </a:p>
        </p:txBody>
      </p:sp>
    </p:spTree>
    <p:extLst>
      <p:ext uri="{BB962C8B-B14F-4D97-AF65-F5344CB8AC3E}">
        <p14:creationId xmlns:p14="http://schemas.microsoft.com/office/powerpoint/2010/main" val="38225967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0A4AE63-0CF7-46B2-A774-9211B512E34F}" type="datetimeFigureOut">
              <a:rPr lang="en-US" smtClean="0"/>
              <a:pPr/>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F8E1C8-7D88-48E0-BF35-467E0C293035}" type="slidenum">
              <a:rPr lang="en-US" smtClean="0"/>
              <a:pPr/>
              <a:t>‹#›</a:t>
            </a:fld>
            <a:endParaRPr lang="en-US"/>
          </a:p>
        </p:txBody>
      </p:sp>
    </p:spTree>
    <p:extLst>
      <p:ext uri="{BB962C8B-B14F-4D97-AF65-F5344CB8AC3E}">
        <p14:creationId xmlns:p14="http://schemas.microsoft.com/office/powerpoint/2010/main" val="30721765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0A4AE63-0CF7-46B2-A774-9211B512E34F}" type="datetimeFigureOut">
              <a:rPr lang="en-US" smtClean="0"/>
              <a:pPr/>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F8E1C8-7D88-48E0-BF35-467E0C293035}" type="slidenum">
              <a:rPr lang="en-US" smtClean="0"/>
              <a:pPr/>
              <a:t>‹#›</a:t>
            </a:fld>
            <a:endParaRPr lang="en-US"/>
          </a:p>
        </p:txBody>
      </p:sp>
    </p:spTree>
    <p:extLst>
      <p:ext uri="{BB962C8B-B14F-4D97-AF65-F5344CB8AC3E}">
        <p14:creationId xmlns:p14="http://schemas.microsoft.com/office/powerpoint/2010/main" val="2670978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0A4AE63-0CF7-46B2-A774-9211B512E34F}" type="datetimeFigureOut">
              <a:rPr lang="en-US" smtClean="0"/>
              <a:pPr/>
              <a:t>9/23/2026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FF8E1C8-7D88-48E0-BF35-467E0C293035}" type="slidenum">
              <a:rPr lang="en-US" smtClean="0"/>
              <a:pPr/>
              <a:t>‹#›</a:t>
            </a:fld>
            <a:endParaRPr lang="en-US"/>
          </a:p>
        </p:txBody>
      </p:sp>
    </p:spTree>
    <p:extLst>
      <p:ext uri="{BB962C8B-B14F-4D97-AF65-F5344CB8AC3E}">
        <p14:creationId xmlns:p14="http://schemas.microsoft.com/office/powerpoint/2010/main" val="25765109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0A4AE63-0CF7-46B2-A774-9211B512E34F}" type="datetimeFigureOut">
              <a:rPr lang="en-US" smtClean="0"/>
              <a:pPr/>
              <a:t>9/23/2026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FF8E1C8-7D88-48E0-BF35-467E0C293035}" type="slidenum">
              <a:rPr lang="en-US" smtClean="0"/>
              <a:pPr/>
              <a:t>‹#›</a:t>
            </a:fld>
            <a:endParaRPr lang="en-US"/>
          </a:p>
        </p:txBody>
      </p:sp>
    </p:spTree>
    <p:extLst>
      <p:ext uri="{BB962C8B-B14F-4D97-AF65-F5344CB8AC3E}">
        <p14:creationId xmlns:p14="http://schemas.microsoft.com/office/powerpoint/2010/main" val="15645747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A4AE63-0CF7-46B2-A774-9211B512E34F}" type="datetimeFigureOut">
              <a:rPr lang="en-US" smtClean="0"/>
              <a:pPr/>
              <a:t>9/23/2026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FF8E1C8-7D88-48E0-BF35-467E0C293035}" type="slidenum">
              <a:rPr lang="en-US" smtClean="0"/>
              <a:pPr/>
              <a:t>‹#›</a:t>
            </a:fld>
            <a:endParaRPr lang="en-US"/>
          </a:p>
        </p:txBody>
      </p:sp>
    </p:spTree>
    <p:extLst>
      <p:ext uri="{BB962C8B-B14F-4D97-AF65-F5344CB8AC3E}">
        <p14:creationId xmlns:p14="http://schemas.microsoft.com/office/powerpoint/2010/main" val="31470775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0A4AE63-0CF7-46B2-A774-9211B512E34F}" type="datetimeFigureOut">
              <a:rPr lang="en-US" smtClean="0"/>
              <a:pPr/>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F8E1C8-7D88-48E0-BF35-467E0C293035}" type="slidenum">
              <a:rPr lang="en-US" smtClean="0"/>
              <a:pPr/>
              <a:t>‹#›</a:t>
            </a:fld>
            <a:endParaRPr lang="en-US"/>
          </a:p>
        </p:txBody>
      </p:sp>
    </p:spTree>
    <p:extLst>
      <p:ext uri="{BB962C8B-B14F-4D97-AF65-F5344CB8AC3E}">
        <p14:creationId xmlns:p14="http://schemas.microsoft.com/office/powerpoint/2010/main" val="22936585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0A4AE63-0CF7-46B2-A774-9211B512E34F}" type="datetimeFigureOut">
              <a:rPr lang="en-US" smtClean="0"/>
              <a:pPr/>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F8E1C8-7D88-48E0-BF35-467E0C293035}" type="slidenum">
              <a:rPr lang="en-US" smtClean="0"/>
              <a:pPr/>
              <a:t>‹#›</a:t>
            </a:fld>
            <a:endParaRPr lang="en-US"/>
          </a:p>
        </p:txBody>
      </p:sp>
    </p:spTree>
    <p:extLst>
      <p:ext uri="{BB962C8B-B14F-4D97-AF65-F5344CB8AC3E}">
        <p14:creationId xmlns:p14="http://schemas.microsoft.com/office/powerpoint/2010/main" val="23680519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0A4AE63-0CF7-46B2-A774-9211B512E34F}" type="datetimeFigureOut">
              <a:rPr lang="en-US" smtClean="0"/>
              <a:pPr/>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F8E1C8-7D88-48E0-BF35-467E0C293035}" type="slidenum">
              <a:rPr lang="en-US" smtClean="0"/>
              <a:pPr/>
              <a:t>‹#›</a:t>
            </a:fld>
            <a:endParaRPr lang="en-US"/>
          </a:p>
        </p:txBody>
      </p:sp>
    </p:spTree>
    <p:extLst>
      <p:ext uri="{BB962C8B-B14F-4D97-AF65-F5344CB8AC3E}">
        <p14:creationId xmlns:p14="http://schemas.microsoft.com/office/powerpoint/2010/main" val="3679598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0A4AE63-0CF7-46B2-A774-9211B512E34F}" type="datetimeFigureOut">
              <a:rPr lang="en-US" smtClean="0"/>
              <a:pPr/>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F8E1C8-7D88-48E0-BF35-467E0C293035}" type="slidenum">
              <a:rPr lang="en-US" smtClean="0"/>
              <a:pPr/>
              <a:t>‹#›</a:t>
            </a:fld>
            <a:endParaRPr lang="en-US"/>
          </a:p>
        </p:txBody>
      </p:sp>
    </p:spTree>
    <p:extLst>
      <p:ext uri="{BB962C8B-B14F-4D97-AF65-F5344CB8AC3E}">
        <p14:creationId xmlns:p14="http://schemas.microsoft.com/office/powerpoint/2010/main" val="12721799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0A4AE63-0CF7-46B2-A774-9211B512E34F}" type="datetimeFigureOut">
              <a:rPr lang="en-US" smtClean="0"/>
              <a:pPr/>
              <a:t>9/23/2026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FF8E1C8-7D88-48E0-BF35-467E0C293035}" type="slidenum">
              <a:rPr lang="en-US" smtClean="0"/>
              <a:pPr/>
              <a:t>‹#›</a:t>
            </a:fld>
            <a:endParaRPr lang="en-US"/>
          </a:p>
        </p:txBody>
      </p:sp>
    </p:spTree>
    <p:extLst>
      <p:ext uri="{BB962C8B-B14F-4D97-AF65-F5344CB8AC3E}">
        <p14:creationId xmlns:p14="http://schemas.microsoft.com/office/powerpoint/2010/main" val="421406959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hyperlink" Target="http://www.uastem.com/wp-content/uploads/2021/01/Writing-a-STEM-Design-Brief-2021.doc" TargetMode="Externa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wmf"/><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3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 Id="rId4"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85800" y="3962400"/>
            <a:ext cx="10972800" cy="1143000"/>
          </a:xfrm>
        </p:spPr>
        <p:txBody>
          <a:bodyPr>
            <a:noAutofit/>
          </a:bodyPr>
          <a:lstStyle/>
          <a:p>
            <a:pPr algn="ctr"/>
            <a:r>
              <a:rPr lang="en-US" sz="6600" b="1" dirty="0"/>
              <a:t>Integrating Literacy </a:t>
            </a:r>
            <a:br>
              <a:rPr lang="en-US" sz="6600" b="1" dirty="0"/>
            </a:br>
            <a:r>
              <a:rPr lang="en-US" sz="6600" b="1" dirty="0"/>
              <a:t>and Engineering Instruction</a:t>
            </a:r>
            <a:br>
              <a:rPr lang="en-US" sz="6600" b="1" dirty="0"/>
            </a:br>
            <a:br>
              <a:rPr lang="en-US" sz="6600" b="1" dirty="0"/>
            </a:br>
            <a:br>
              <a:rPr lang="en-US" sz="6600" b="1" dirty="0"/>
            </a:br>
            <a:endParaRPr lang="en-US" sz="6600" b="1" dirty="0"/>
          </a:p>
        </p:txBody>
      </p:sp>
    </p:spTree>
    <p:extLst>
      <p:ext uri="{BB962C8B-B14F-4D97-AF65-F5344CB8AC3E}">
        <p14:creationId xmlns:p14="http://schemas.microsoft.com/office/powerpoint/2010/main" val="1916495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841D527-BDDA-97AE-D233-93793B49B684}"/>
              </a:ext>
            </a:extLst>
          </p:cNvPr>
          <p:cNvPicPr>
            <a:picLocks noChangeAspect="1"/>
          </p:cNvPicPr>
          <p:nvPr/>
        </p:nvPicPr>
        <p:blipFill>
          <a:blip r:embed="rId2"/>
          <a:stretch>
            <a:fillRect/>
          </a:stretch>
        </p:blipFill>
        <p:spPr>
          <a:xfrm>
            <a:off x="2388521" y="1709806"/>
            <a:ext cx="7414958" cy="3438388"/>
          </a:xfrm>
          <a:prstGeom prst="rect">
            <a:avLst/>
          </a:prstGeom>
        </p:spPr>
      </p:pic>
    </p:spTree>
    <p:extLst>
      <p:ext uri="{BB962C8B-B14F-4D97-AF65-F5344CB8AC3E}">
        <p14:creationId xmlns:p14="http://schemas.microsoft.com/office/powerpoint/2010/main" val="10463139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D906F71-7CBC-1446-42BC-EA485DE05603}"/>
              </a:ext>
            </a:extLst>
          </p:cNvPr>
          <p:cNvSpPr txBox="1"/>
          <p:nvPr/>
        </p:nvSpPr>
        <p:spPr>
          <a:xfrm>
            <a:off x="1600200" y="1752600"/>
            <a:ext cx="9448800" cy="2554545"/>
          </a:xfrm>
          <a:prstGeom prst="rect">
            <a:avLst/>
          </a:prstGeom>
          <a:noFill/>
        </p:spPr>
        <p:txBody>
          <a:bodyPr wrap="square">
            <a:spAutoFit/>
          </a:bodyPr>
          <a:lstStyle/>
          <a:p>
            <a:r>
              <a:rPr lang="en-US" sz="3200" b="0" u="none" strike="noStrike" dirty="0">
                <a:effectLst/>
                <a:latin typeface="+mn-lt"/>
              </a:rPr>
              <a:t>Technological and engineering literacy is defined by the ITEEA STEL</a:t>
            </a:r>
            <a:r>
              <a:rPr lang="en-US" sz="3200" dirty="0"/>
              <a:t> as the ability to understand, use, assess, and manage technology and engineering, alongside knowing how they shape society and the natural world.</a:t>
            </a:r>
          </a:p>
        </p:txBody>
      </p:sp>
    </p:spTree>
    <p:extLst>
      <p:ext uri="{BB962C8B-B14F-4D97-AF65-F5344CB8AC3E}">
        <p14:creationId xmlns:p14="http://schemas.microsoft.com/office/powerpoint/2010/main" val="5238655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D974D048-E7E4-CEF3-7019-3197AFFDD99C}"/>
              </a:ext>
            </a:extLst>
          </p:cNvPr>
          <p:cNvSpPr>
            <a:spLocks noChangeArrowheads="1"/>
          </p:cNvSpPr>
          <p:nvPr/>
        </p:nvSpPr>
        <p:spPr bwMode="auto">
          <a:xfrm>
            <a:off x="1245108" y="320456"/>
            <a:ext cx="9701783" cy="6217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kumimoji="0" lang="en-US" altLang="en-US" sz="2000" b="1" i="0" u="none" strike="noStrike" cap="none" normalizeH="0" baseline="0" dirty="0">
                <a:ln>
                  <a:noFill/>
                </a:ln>
                <a:solidFill>
                  <a:schemeClr val="tx1"/>
                </a:solidFill>
                <a:effectLst/>
                <a:latin typeface="Arial" panose="020B0604020202020204" pitchFamily="34" charset="0"/>
              </a:rPr>
              <a:t>STEL - 1 - Nature and Characteristics of Technology and Engineering</a:t>
            </a:r>
            <a:r>
              <a:rPr kumimoji="0" lang="en-US" altLang="en-US" sz="2000" b="0"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tabLst/>
            </a:pPr>
            <a:endParaRPr lang="en-US" altLang="en-US" sz="2000" dirty="0">
              <a:latin typeface="Arial" panose="020B0604020202020204" pitchFamily="34" charset="0"/>
            </a:endParaRPr>
          </a:p>
          <a:p>
            <a:pPr marL="800100" lvl="1" indent="-342900" eaLnBrk="0" fontAlgn="base" hangingPunct="0">
              <a:spcBef>
                <a:spcPct val="0"/>
              </a:spcBef>
              <a:spcAft>
                <a:spcPct val="0"/>
              </a:spcAft>
              <a:buFont typeface="Wingdings" panose="05000000000000000000" pitchFamily="2" charset="2"/>
              <a:buChar char="ü"/>
            </a:pPr>
            <a:r>
              <a:rPr kumimoji="0" lang="en-US" altLang="en-US" sz="2000" b="0" i="0" u="none" strike="noStrike" cap="none" normalizeH="0" baseline="0" dirty="0">
                <a:ln>
                  <a:noFill/>
                </a:ln>
                <a:solidFill>
                  <a:schemeClr val="tx1"/>
                </a:solidFill>
                <a:effectLst/>
                <a:latin typeface="Arial" panose="020B0604020202020204" pitchFamily="34" charset="0"/>
              </a:rPr>
              <a:t>Understanding the scope, core concepts, and relationships between technology, engineering, and other disciplines. </a:t>
            </a:r>
          </a:p>
          <a:p>
            <a:pPr marL="0" marR="0" lvl="0" indent="0" algn="l" defTabSz="914400" rtl="0" eaLnBrk="0" fontAlgn="base" latinLnBrk="0" hangingPunct="0">
              <a:lnSpc>
                <a:spcPct val="100000"/>
              </a:lnSpc>
              <a:spcBef>
                <a:spcPct val="0"/>
              </a:spcBef>
              <a:spcAft>
                <a:spcPct val="0"/>
              </a:spcAft>
              <a:buClrTx/>
              <a:buSzTx/>
              <a:tabLst/>
            </a:pPr>
            <a:endParaRPr kumimoji="0" lang="en-US" altLang="en-US" sz="20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en-US" altLang="en-US" sz="2000" b="1" i="0" u="none" strike="noStrike" cap="none" normalizeH="0" baseline="0" dirty="0">
                <a:ln>
                  <a:noFill/>
                </a:ln>
                <a:solidFill>
                  <a:schemeClr val="tx1"/>
                </a:solidFill>
                <a:effectLst/>
                <a:latin typeface="Arial" panose="020B0604020202020204" pitchFamily="34" charset="0"/>
              </a:rPr>
              <a:t>STEL - 2 Core Concepts of Technology and Engineering</a:t>
            </a:r>
            <a:r>
              <a:rPr kumimoji="0" lang="en-US" altLang="en-US" sz="2000" b="0"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tabLst/>
            </a:pPr>
            <a:endParaRPr kumimoji="0" lang="en-US" altLang="en-US" sz="2000" b="0" i="0" u="none" strike="noStrike" cap="none" normalizeH="0" baseline="0" dirty="0">
              <a:ln>
                <a:noFill/>
              </a:ln>
              <a:solidFill>
                <a:schemeClr val="tx1"/>
              </a:solidFill>
              <a:effectLst/>
              <a:latin typeface="Arial" panose="020B0604020202020204" pitchFamily="34" charset="0"/>
            </a:endParaRPr>
          </a:p>
          <a:p>
            <a:pPr marL="800100" lvl="1" indent="-342900" eaLnBrk="0" fontAlgn="base" hangingPunct="0">
              <a:spcBef>
                <a:spcPct val="0"/>
              </a:spcBef>
              <a:spcAft>
                <a:spcPct val="0"/>
              </a:spcAft>
              <a:buFont typeface="Wingdings" panose="05000000000000000000" pitchFamily="2" charset="2"/>
              <a:buChar char="ü"/>
            </a:pPr>
            <a:r>
              <a:rPr kumimoji="0" lang="en-US" altLang="en-US" sz="2000" b="0" i="0" u="none" strike="noStrike" cap="none" normalizeH="0" baseline="0" dirty="0">
                <a:ln>
                  <a:noFill/>
                </a:ln>
                <a:solidFill>
                  <a:schemeClr val="tx1"/>
                </a:solidFill>
                <a:effectLst/>
                <a:latin typeface="Arial" panose="020B0604020202020204" pitchFamily="34" charset="0"/>
              </a:rPr>
              <a:t>Exploring systems, processes, and resources integral to technology and engineering. </a:t>
            </a:r>
          </a:p>
          <a:p>
            <a:pPr marL="0" marR="0" lvl="0" indent="0" algn="l" defTabSz="914400" rtl="0" eaLnBrk="0" fontAlgn="base" latinLnBrk="0" hangingPunct="0">
              <a:lnSpc>
                <a:spcPct val="100000"/>
              </a:lnSpc>
              <a:spcBef>
                <a:spcPct val="0"/>
              </a:spcBef>
              <a:spcAft>
                <a:spcPct val="0"/>
              </a:spcAft>
              <a:buClrTx/>
              <a:buSzTx/>
              <a:tabLst/>
            </a:pPr>
            <a:endParaRPr kumimoji="0" lang="en-US" altLang="en-US" sz="20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en-US" altLang="en-US" sz="2000" b="1" i="0" u="none" strike="noStrike" cap="none" normalizeH="0" baseline="0" dirty="0">
                <a:ln>
                  <a:noFill/>
                </a:ln>
                <a:solidFill>
                  <a:schemeClr val="tx1"/>
                </a:solidFill>
                <a:effectLst/>
                <a:latin typeface="Arial" panose="020B0604020202020204" pitchFamily="34" charset="0"/>
              </a:rPr>
              <a:t>STEL - 3 -  Integration of Knowledge, Technologies, and Practices</a:t>
            </a:r>
            <a:r>
              <a:rPr kumimoji="0" lang="en-US" altLang="en-US" sz="2000" b="0"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tabLst/>
            </a:pPr>
            <a:endParaRPr kumimoji="0" lang="en-US" altLang="en-US" sz="2000" b="0" i="0" u="none" strike="noStrike" cap="none" normalizeH="0" baseline="0" dirty="0">
              <a:ln>
                <a:noFill/>
              </a:ln>
              <a:solidFill>
                <a:schemeClr val="tx1"/>
              </a:solidFill>
              <a:effectLst/>
              <a:latin typeface="Arial" panose="020B0604020202020204" pitchFamily="34" charset="0"/>
            </a:endParaRPr>
          </a:p>
          <a:p>
            <a:pPr marL="800100" lvl="1" indent="-342900" eaLnBrk="0" fontAlgn="base" hangingPunct="0">
              <a:spcBef>
                <a:spcPct val="0"/>
              </a:spcBef>
              <a:spcAft>
                <a:spcPct val="0"/>
              </a:spcAft>
              <a:buFont typeface="Wingdings" panose="05000000000000000000" pitchFamily="2" charset="2"/>
              <a:buChar char="ü"/>
            </a:pPr>
            <a:r>
              <a:rPr kumimoji="0" lang="en-US" altLang="en-US" sz="2000" b="0" i="0" u="none" strike="noStrike" cap="none" normalizeH="0" baseline="0" dirty="0">
                <a:ln>
                  <a:noFill/>
                </a:ln>
                <a:solidFill>
                  <a:schemeClr val="tx1"/>
                </a:solidFill>
                <a:effectLst/>
                <a:latin typeface="Arial" panose="020B0604020202020204" pitchFamily="34" charset="0"/>
              </a:rPr>
              <a:t>Applying interdisciplinary knowledge and processes to solve problems and innovate. </a:t>
            </a:r>
          </a:p>
          <a:p>
            <a:pPr marL="0" marR="0" lvl="0" indent="0" algn="l" defTabSz="914400" rtl="0" eaLnBrk="0" fontAlgn="base" latinLnBrk="0" hangingPunct="0">
              <a:lnSpc>
                <a:spcPct val="100000"/>
              </a:lnSpc>
              <a:spcBef>
                <a:spcPct val="0"/>
              </a:spcBef>
              <a:spcAft>
                <a:spcPct val="0"/>
              </a:spcAft>
              <a:buClrTx/>
              <a:buSzTx/>
              <a:tabLst/>
            </a:pPr>
            <a:endParaRPr kumimoji="0" lang="en-US" altLang="en-US" sz="20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en-US" altLang="en-US" sz="2000" b="1" i="0" u="none" strike="noStrike" cap="none" normalizeH="0" baseline="0" dirty="0">
                <a:ln>
                  <a:noFill/>
                </a:ln>
                <a:solidFill>
                  <a:schemeClr val="tx1"/>
                </a:solidFill>
                <a:effectLst/>
                <a:latin typeface="Arial" panose="020B0604020202020204" pitchFamily="34" charset="0"/>
              </a:rPr>
              <a:t>STEL – 4 - Impacts of Technology</a:t>
            </a:r>
            <a:endParaRPr lang="en-US" altLang="en-US" sz="2000"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tabLst/>
            </a:pPr>
            <a:endParaRPr kumimoji="0" lang="en-US" altLang="en-US" sz="2000" b="0" i="0" u="none" strike="noStrike" cap="none" normalizeH="0" baseline="0" dirty="0">
              <a:ln>
                <a:noFill/>
              </a:ln>
              <a:solidFill>
                <a:schemeClr val="tx1"/>
              </a:solidFill>
              <a:effectLst/>
              <a:latin typeface="Arial" panose="020B0604020202020204" pitchFamily="34" charset="0"/>
            </a:endParaRPr>
          </a:p>
          <a:p>
            <a:pPr marL="800100" lvl="1" indent="-342900" eaLnBrk="0" fontAlgn="base" hangingPunct="0">
              <a:spcBef>
                <a:spcPct val="0"/>
              </a:spcBef>
              <a:spcAft>
                <a:spcPct val="0"/>
              </a:spcAft>
              <a:buFont typeface="Wingdings" panose="05000000000000000000" pitchFamily="2" charset="2"/>
              <a:buChar char="ü"/>
            </a:pPr>
            <a:r>
              <a:rPr kumimoji="0" lang="en-US" altLang="en-US" sz="2000" b="0" i="0" u="none" strike="noStrike" cap="none" normalizeH="0" baseline="0" dirty="0">
                <a:ln>
                  <a:noFill/>
                </a:ln>
                <a:solidFill>
                  <a:schemeClr val="tx1"/>
                </a:solidFill>
                <a:effectLst/>
                <a:latin typeface="Arial" panose="020B0604020202020204" pitchFamily="34" charset="0"/>
              </a:rPr>
              <a:t>Analyzing the positive and negative effects of technology on individuals, society, and the environment. </a:t>
            </a:r>
          </a:p>
          <a:p>
            <a:pPr marL="0" marR="0" lvl="0" indent="0" algn="l" defTabSz="914400" rtl="0" eaLnBrk="0" fontAlgn="base" latinLnBrk="0" hangingPunct="0">
              <a:lnSpc>
                <a:spcPct val="100000"/>
              </a:lnSpc>
              <a:spcBef>
                <a:spcPct val="0"/>
              </a:spcBef>
              <a:spcAft>
                <a:spcPct val="0"/>
              </a:spcAft>
              <a:buClrTx/>
              <a:buSzTx/>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5063551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C043E-A53D-9604-9972-8469B4788D39}"/>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308C62BE-C3F3-9708-69B7-414EDF26459B}"/>
              </a:ext>
            </a:extLst>
          </p:cNvPr>
          <p:cNvSpPr>
            <a:spLocks noChangeArrowheads="1"/>
          </p:cNvSpPr>
          <p:nvPr/>
        </p:nvSpPr>
        <p:spPr bwMode="auto">
          <a:xfrm>
            <a:off x="705612" y="431004"/>
            <a:ext cx="10780776" cy="563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eaLnBrk="0" fontAlgn="base" hangingPunct="0">
              <a:spcBef>
                <a:spcPct val="0"/>
              </a:spcBef>
              <a:spcAft>
                <a:spcPct val="0"/>
              </a:spcAft>
            </a:pPr>
            <a:r>
              <a:rPr lang="en-US" altLang="en-US" sz="2000" b="1" dirty="0">
                <a:latin typeface="Arial" panose="020B0604020202020204" pitchFamily="34" charset="0"/>
              </a:rPr>
              <a:t>STEL - 5 -  Influence of Society on Technological Development</a:t>
            </a:r>
            <a:r>
              <a:rPr lang="en-US" altLang="en-US" sz="2000" dirty="0">
                <a:latin typeface="Arial" panose="020B0604020202020204" pitchFamily="34" charset="0"/>
              </a:rPr>
              <a:t> </a:t>
            </a:r>
          </a:p>
          <a:p>
            <a:pPr lvl="0" eaLnBrk="0" fontAlgn="base" hangingPunct="0">
              <a:spcBef>
                <a:spcPct val="0"/>
              </a:spcBef>
              <a:spcAft>
                <a:spcPct val="0"/>
              </a:spcAft>
            </a:pPr>
            <a:endParaRPr lang="en-US" altLang="en-US" sz="2000" dirty="0">
              <a:latin typeface="Arial" panose="020B0604020202020204" pitchFamily="34" charset="0"/>
            </a:endParaRPr>
          </a:p>
          <a:p>
            <a:pPr marL="800100" lvl="1" indent="-342900" eaLnBrk="0" fontAlgn="base" hangingPunct="0">
              <a:spcBef>
                <a:spcPct val="0"/>
              </a:spcBef>
              <a:spcAft>
                <a:spcPct val="0"/>
              </a:spcAft>
              <a:buFont typeface="Wingdings" panose="05000000000000000000" pitchFamily="2" charset="2"/>
              <a:buChar char="ü"/>
            </a:pPr>
            <a:r>
              <a:rPr lang="en-US" altLang="en-US" sz="2000" dirty="0">
                <a:latin typeface="Arial" panose="020B0604020202020204" pitchFamily="34" charset="0"/>
              </a:rPr>
              <a:t>Examining how societal needs, values, and demands shape technological advancements. </a:t>
            </a:r>
          </a:p>
          <a:p>
            <a:pPr lvl="0" eaLnBrk="0" fontAlgn="base" hangingPunct="0">
              <a:spcBef>
                <a:spcPct val="0"/>
              </a:spcBef>
              <a:spcAft>
                <a:spcPct val="0"/>
              </a:spcAft>
            </a:pPr>
            <a:endParaRPr lang="en-US" altLang="en-US" sz="2000" dirty="0">
              <a:latin typeface="Arial" panose="020B0604020202020204" pitchFamily="34" charset="0"/>
            </a:endParaRPr>
          </a:p>
          <a:p>
            <a:pPr lvl="0" eaLnBrk="0" fontAlgn="base" hangingPunct="0">
              <a:spcBef>
                <a:spcPct val="0"/>
              </a:spcBef>
              <a:spcAft>
                <a:spcPct val="0"/>
              </a:spcAft>
            </a:pPr>
            <a:r>
              <a:rPr lang="en-US" altLang="en-US" sz="2000" b="1" dirty="0">
                <a:latin typeface="Arial" panose="020B0604020202020204" pitchFamily="34" charset="0"/>
              </a:rPr>
              <a:t>STEL – 6 -  History of Technology</a:t>
            </a:r>
            <a:r>
              <a:rPr lang="en-US" altLang="en-US" sz="2000" dirty="0">
                <a:latin typeface="Arial" panose="020B0604020202020204" pitchFamily="34" charset="0"/>
              </a:rPr>
              <a:t> </a:t>
            </a:r>
          </a:p>
          <a:p>
            <a:pPr lvl="0" eaLnBrk="0" fontAlgn="base" hangingPunct="0">
              <a:spcBef>
                <a:spcPct val="0"/>
              </a:spcBef>
              <a:spcAft>
                <a:spcPct val="0"/>
              </a:spcAft>
            </a:pPr>
            <a:endParaRPr lang="en-US" altLang="en-US" sz="2000" dirty="0">
              <a:latin typeface="Arial" panose="020B0604020202020204" pitchFamily="34" charset="0"/>
            </a:endParaRPr>
          </a:p>
          <a:p>
            <a:pPr marL="800100" lvl="1" indent="-342900" eaLnBrk="0" fontAlgn="base" hangingPunct="0">
              <a:spcBef>
                <a:spcPct val="0"/>
              </a:spcBef>
              <a:spcAft>
                <a:spcPct val="0"/>
              </a:spcAft>
              <a:buFont typeface="Wingdings" panose="05000000000000000000" pitchFamily="2" charset="2"/>
              <a:buChar char="ü"/>
            </a:pPr>
            <a:r>
              <a:rPr lang="en-US" altLang="en-US" sz="2000" dirty="0">
                <a:latin typeface="Arial" panose="020B0604020202020204" pitchFamily="34" charset="0"/>
              </a:rPr>
              <a:t>Understanding the historical development and evolution of technology and engineering. </a:t>
            </a:r>
          </a:p>
          <a:p>
            <a:pPr lvl="0" eaLnBrk="0" fontAlgn="base" hangingPunct="0">
              <a:spcBef>
                <a:spcPct val="0"/>
              </a:spcBef>
              <a:spcAft>
                <a:spcPct val="0"/>
              </a:spcAft>
            </a:pPr>
            <a:endParaRPr lang="en-US" altLang="en-US" sz="2000" dirty="0">
              <a:latin typeface="Arial" panose="020B0604020202020204" pitchFamily="34" charset="0"/>
            </a:endParaRPr>
          </a:p>
          <a:p>
            <a:pPr lvl="0" eaLnBrk="0" fontAlgn="base" hangingPunct="0">
              <a:spcBef>
                <a:spcPct val="0"/>
              </a:spcBef>
              <a:spcAft>
                <a:spcPct val="0"/>
              </a:spcAft>
            </a:pPr>
            <a:r>
              <a:rPr lang="en-US" altLang="en-US" sz="2000" b="1" dirty="0">
                <a:latin typeface="Arial" panose="020B0604020202020204" pitchFamily="34" charset="0"/>
              </a:rPr>
              <a:t>STEL – 7 -  Design in Technology and Engineering Education</a:t>
            </a:r>
            <a:r>
              <a:rPr lang="en-US" altLang="en-US" sz="2000" dirty="0">
                <a:latin typeface="Arial" panose="020B0604020202020204" pitchFamily="34" charset="0"/>
              </a:rPr>
              <a:t> </a:t>
            </a:r>
          </a:p>
          <a:p>
            <a:pPr lvl="0" eaLnBrk="0" fontAlgn="base" hangingPunct="0">
              <a:spcBef>
                <a:spcPct val="0"/>
              </a:spcBef>
              <a:spcAft>
                <a:spcPct val="0"/>
              </a:spcAft>
            </a:pPr>
            <a:endParaRPr lang="en-US" altLang="en-US" sz="2000" dirty="0">
              <a:latin typeface="Arial" panose="020B0604020202020204" pitchFamily="34" charset="0"/>
            </a:endParaRPr>
          </a:p>
          <a:p>
            <a:pPr marL="800100" lvl="1" indent="-342900" eaLnBrk="0" fontAlgn="base" hangingPunct="0">
              <a:spcBef>
                <a:spcPct val="0"/>
              </a:spcBef>
              <a:spcAft>
                <a:spcPct val="0"/>
              </a:spcAft>
              <a:buFont typeface="Wingdings" panose="05000000000000000000" pitchFamily="2" charset="2"/>
              <a:buChar char="ü"/>
            </a:pPr>
            <a:r>
              <a:rPr lang="en-US" altLang="en-US" sz="2000" dirty="0">
                <a:latin typeface="Arial" panose="020B0604020202020204" pitchFamily="34" charset="0"/>
              </a:rPr>
              <a:t>Engaging in design processes to develop solutions to problems using critical thinking and creativity. </a:t>
            </a:r>
          </a:p>
          <a:p>
            <a:pPr lvl="0" eaLnBrk="0" fontAlgn="base" hangingPunct="0">
              <a:spcBef>
                <a:spcPct val="0"/>
              </a:spcBef>
              <a:spcAft>
                <a:spcPct val="0"/>
              </a:spcAft>
            </a:pPr>
            <a:endParaRPr lang="en-US" altLang="en-US" sz="2000" dirty="0">
              <a:latin typeface="Arial" panose="020B0604020202020204" pitchFamily="34" charset="0"/>
            </a:endParaRPr>
          </a:p>
          <a:p>
            <a:pPr lvl="0" eaLnBrk="0" fontAlgn="base" hangingPunct="0">
              <a:spcBef>
                <a:spcPct val="0"/>
              </a:spcBef>
              <a:spcAft>
                <a:spcPct val="0"/>
              </a:spcAft>
            </a:pPr>
            <a:r>
              <a:rPr lang="en-US" altLang="en-US" sz="2000" b="1" dirty="0">
                <a:latin typeface="Arial" panose="020B0604020202020204" pitchFamily="34" charset="0"/>
              </a:rPr>
              <a:t>STEL – 8 -  Applying, Maintaining, and Assessing Technological Products and Systems</a:t>
            </a:r>
          </a:p>
          <a:p>
            <a:pPr lvl="0" eaLnBrk="0" fontAlgn="base" hangingPunct="0">
              <a:spcBef>
                <a:spcPct val="0"/>
              </a:spcBef>
              <a:spcAft>
                <a:spcPct val="0"/>
              </a:spcAft>
            </a:pPr>
            <a:endParaRPr lang="en-US" altLang="en-US" sz="2000" b="1" dirty="0">
              <a:latin typeface="Arial" panose="020B0604020202020204" pitchFamily="34" charset="0"/>
            </a:endParaRPr>
          </a:p>
          <a:p>
            <a:pPr marL="800100" lvl="1" indent="-342900" eaLnBrk="0" fontAlgn="base" hangingPunct="0">
              <a:spcBef>
                <a:spcPct val="0"/>
              </a:spcBef>
              <a:spcAft>
                <a:spcPct val="0"/>
              </a:spcAft>
              <a:buFont typeface="Wingdings" panose="05000000000000000000" pitchFamily="2" charset="2"/>
              <a:buChar char="ü"/>
            </a:pPr>
            <a:r>
              <a:rPr lang="en-US" altLang="en-US" sz="2000" dirty="0">
                <a:latin typeface="Arial" panose="020B0604020202020204" pitchFamily="34" charset="0"/>
              </a:rPr>
              <a:t>Using, managing, and evaluating technological products and systems effectively and safely. </a:t>
            </a:r>
          </a:p>
        </p:txBody>
      </p:sp>
    </p:spTree>
    <p:extLst>
      <p:ext uri="{BB962C8B-B14F-4D97-AF65-F5344CB8AC3E}">
        <p14:creationId xmlns:p14="http://schemas.microsoft.com/office/powerpoint/2010/main" val="42139462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880951E-034E-FF07-5976-0DE43271C8C0}"/>
              </a:ext>
            </a:extLst>
          </p:cNvPr>
          <p:cNvSpPr txBox="1"/>
          <p:nvPr/>
        </p:nvSpPr>
        <p:spPr>
          <a:xfrm>
            <a:off x="481584" y="575398"/>
            <a:ext cx="11228832" cy="5275290"/>
          </a:xfrm>
          <a:prstGeom prst="rect">
            <a:avLst/>
          </a:prstGeom>
          <a:noFill/>
        </p:spPr>
        <p:txBody>
          <a:bodyPr wrap="square">
            <a:spAutoFit/>
          </a:bodyPr>
          <a:lstStyle/>
          <a:p>
            <a:pPr marL="0" marR="0">
              <a:lnSpc>
                <a:spcPct val="107000"/>
              </a:lnSpc>
              <a:spcAft>
                <a:spcPts val="800"/>
              </a:spcAft>
              <a:buNone/>
            </a:pPr>
            <a:r>
              <a:rPr lang="en-US" sz="2000" b="1" u="sng" dirty="0">
                <a:effectLst/>
                <a:ea typeface="Calibri" panose="020F0502020204030204" pitchFamily="34" charset="0"/>
                <a:cs typeface="Times New Roman" panose="02020603050405020304" pitchFamily="18" charset="0"/>
              </a:rPr>
              <a:t>Standard 6: History of Technology</a:t>
            </a:r>
            <a:endParaRPr lang="en-US" sz="2000" dirty="0">
              <a:effectLst/>
              <a:ea typeface="Calibri" panose="020F0502020204030204" pitchFamily="34" charset="0"/>
              <a:cs typeface="Times New Roman" panose="02020603050405020304" pitchFamily="18" charset="0"/>
            </a:endParaRPr>
          </a:p>
          <a:p>
            <a:pPr marL="0" marR="0">
              <a:lnSpc>
                <a:spcPct val="107000"/>
              </a:lnSpc>
              <a:spcAft>
                <a:spcPts val="800"/>
              </a:spcAft>
              <a:buNone/>
            </a:pPr>
            <a:r>
              <a:rPr lang="en-US" sz="2000" b="1" dirty="0">
                <a:effectLst/>
                <a:ea typeface="Calibri" panose="020F0502020204030204" pitchFamily="34" charset="0"/>
                <a:cs typeface="Times New Roman" panose="02020603050405020304" pitchFamily="18" charset="0"/>
              </a:rPr>
              <a:t>Grades PreK-2</a:t>
            </a:r>
            <a:endParaRPr lang="en-US" sz="2000" b="1" dirty="0">
              <a:ea typeface="Calibri" panose="020F0502020204030204" pitchFamily="34" charset="0"/>
              <a:cs typeface="Times New Roman" panose="02020603050405020304" pitchFamily="18" charset="0"/>
            </a:endParaRPr>
          </a:p>
          <a:p>
            <a:pPr lvl="1">
              <a:lnSpc>
                <a:spcPct val="107000"/>
              </a:lnSpc>
              <a:spcAft>
                <a:spcPts val="800"/>
              </a:spcAft>
            </a:pPr>
            <a:r>
              <a:rPr lang="en-US" sz="2000" dirty="0">
                <a:effectLst/>
                <a:ea typeface="Calibri" panose="020F0502020204030204" pitchFamily="34" charset="0"/>
                <a:cs typeface="Times New Roman" panose="02020603050405020304" pitchFamily="18" charset="0"/>
              </a:rPr>
              <a:t>A. Discuss how the way people live and work has changed throughout history because of technology.  </a:t>
            </a:r>
          </a:p>
          <a:p>
            <a:pPr marL="0" marR="0">
              <a:lnSpc>
                <a:spcPct val="107000"/>
              </a:lnSpc>
              <a:spcAft>
                <a:spcPts val="800"/>
              </a:spcAft>
              <a:buNone/>
            </a:pPr>
            <a:r>
              <a:rPr lang="en-US" sz="2000" dirty="0">
                <a:effectLst/>
                <a:ea typeface="Calibri" panose="020F0502020204030204" pitchFamily="34" charset="0"/>
                <a:cs typeface="Times New Roman" panose="02020603050405020304" pitchFamily="18" charset="0"/>
              </a:rPr>
              <a:t> </a:t>
            </a:r>
            <a:r>
              <a:rPr lang="en-US" sz="2000" b="1" dirty="0">
                <a:effectLst/>
                <a:ea typeface="Calibri" panose="020F0502020204030204" pitchFamily="34" charset="0"/>
                <a:cs typeface="Times New Roman" panose="02020603050405020304" pitchFamily="18" charset="0"/>
              </a:rPr>
              <a:t>Grades 3-5</a:t>
            </a:r>
            <a:endParaRPr lang="en-US" sz="2000" dirty="0">
              <a:effectLst/>
              <a:ea typeface="Calibri" panose="020F0502020204030204" pitchFamily="34" charset="0"/>
              <a:cs typeface="Times New Roman" panose="02020603050405020304" pitchFamily="18" charset="0"/>
            </a:endParaRPr>
          </a:p>
          <a:p>
            <a:pPr lvl="1">
              <a:lnSpc>
                <a:spcPct val="107000"/>
              </a:lnSpc>
              <a:spcAft>
                <a:spcPts val="800"/>
              </a:spcAft>
            </a:pPr>
            <a:r>
              <a:rPr lang="en-US" sz="2000" dirty="0">
                <a:ea typeface="Calibri" panose="020F0502020204030204" pitchFamily="34" charset="0"/>
                <a:cs typeface="Times New Roman" panose="02020603050405020304" pitchFamily="18" charset="0"/>
              </a:rPr>
              <a:t>B. </a:t>
            </a:r>
            <a:r>
              <a:rPr lang="en-US" sz="2000" dirty="0">
                <a:effectLst/>
                <a:ea typeface="Calibri" panose="020F0502020204030204" pitchFamily="34" charset="0"/>
                <a:cs typeface="Times New Roman" panose="02020603050405020304" pitchFamily="18" charset="0"/>
              </a:rPr>
              <a:t>Create representations of the tools people made, how they cultivated food, made clothing, and built shelters to protect themselves.  </a:t>
            </a:r>
          </a:p>
          <a:p>
            <a:pPr marL="0" marR="0">
              <a:lnSpc>
                <a:spcPct val="107000"/>
              </a:lnSpc>
              <a:spcAft>
                <a:spcPts val="800"/>
              </a:spcAft>
              <a:buNone/>
            </a:pPr>
            <a:r>
              <a:rPr lang="en-US" sz="2000" dirty="0">
                <a:effectLst/>
                <a:ea typeface="Calibri" panose="020F0502020204030204" pitchFamily="34" charset="0"/>
                <a:cs typeface="Times New Roman" panose="02020603050405020304" pitchFamily="18" charset="0"/>
              </a:rPr>
              <a:t> </a:t>
            </a:r>
            <a:r>
              <a:rPr lang="en-US" sz="2000" b="1" dirty="0">
                <a:effectLst/>
                <a:ea typeface="Calibri" panose="020F0502020204030204" pitchFamily="34" charset="0"/>
                <a:cs typeface="Times New Roman" panose="02020603050405020304" pitchFamily="18" charset="0"/>
              </a:rPr>
              <a:t>Grades 6-8</a:t>
            </a:r>
            <a:endParaRPr lang="en-US" sz="2000" dirty="0">
              <a:effectLst/>
              <a:ea typeface="Calibri" panose="020F0502020204030204" pitchFamily="34" charset="0"/>
              <a:cs typeface="Times New Roman" panose="02020603050405020304" pitchFamily="18" charset="0"/>
            </a:endParaRPr>
          </a:p>
          <a:p>
            <a:pPr lvl="1">
              <a:lnSpc>
                <a:spcPct val="107000"/>
              </a:lnSpc>
            </a:pPr>
            <a:r>
              <a:rPr lang="en-US" sz="2000" dirty="0">
                <a:effectLst/>
                <a:ea typeface="Calibri" panose="020F0502020204030204" pitchFamily="34" charset="0"/>
                <a:cs typeface="Times New Roman" panose="02020603050405020304" pitchFamily="18" charset="0"/>
              </a:rPr>
              <a:t>C. Compare various technologies and how they have contributed to human progress.</a:t>
            </a:r>
          </a:p>
          <a:p>
            <a:pPr lvl="1">
              <a:lnSpc>
                <a:spcPct val="107000"/>
              </a:lnSpc>
            </a:pPr>
            <a:r>
              <a:rPr lang="en-US" sz="2000" dirty="0">
                <a:effectLst/>
                <a:ea typeface="Calibri" panose="020F0502020204030204" pitchFamily="34" charset="0"/>
                <a:cs typeface="Times New Roman" panose="02020603050405020304" pitchFamily="18" charset="0"/>
              </a:rPr>
              <a:t>D. Engage in a research and development process to simulate how inventions and innovations have evolved through systematic tests and reﬁnements.</a:t>
            </a:r>
          </a:p>
          <a:p>
            <a:pPr lvl="1">
              <a:lnSpc>
                <a:spcPct val="107000"/>
              </a:lnSpc>
            </a:pPr>
            <a:r>
              <a:rPr lang="en-US" sz="2000" dirty="0">
                <a:effectLst/>
                <a:ea typeface="Calibri" panose="020F0502020204030204" pitchFamily="34" charset="0"/>
                <a:cs typeface="Times New Roman" panose="02020603050405020304" pitchFamily="18" charset="0"/>
              </a:rPr>
              <a:t>E. Verify how specialization of function has been at the heart of many technological improvements.</a:t>
            </a:r>
          </a:p>
          <a:p>
            <a:pPr marL="457200" marR="0">
              <a:lnSpc>
                <a:spcPct val="107000"/>
              </a:lnSpc>
              <a:spcAft>
                <a:spcPts val="800"/>
              </a:spcAft>
            </a:pPr>
            <a:r>
              <a:rPr lang="en-US" dirty="0">
                <a:effectLst/>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20315139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D5250-805D-7C5D-7926-B0F803EB72C0}"/>
              </a:ext>
            </a:extLst>
          </p:cNvPr>
          <p:cNvSpPr>
            <a:spLocks noGrp="1"/>
          </p:cNvSpPr>
          <p:nvPr>
            <p:ph type="title"/>
          </p:nvPr>
        </p:nvSpPr>
        <p:spPr>
          <a:xfrm>
            <a:off x="838200" y="2789237"/>
            <a:ext cx="10515600" cy="1325563"/>
          </a:xfrm>
        </p:spPr>
        <p:txBody>
          <a:bodyPr>
            <a:noAutofit/>
          </a:bodyPr>
          <a:lstStyle/>
          <a:p>
            <a:r>
              <a:rPr lang="en-US" sz="2200" dirty="0"/>
              <a:t>You will individually develop an integrated STEM education design challenge that is directly connected to a piece of children’s literature used in the elementary or middle grades (2 grade or above).</a:t>
            </a:r>
            <a:br>
              <a:rPr lang="en-US" sz="2200" dirty="0"/>
            </a:br>
            <a:r>
              <a:rPr lang="en-US" sz="2200" dirty="0"/>
              <a:t> </a:t>
            </a:r>
            <a:br>
              <a:rPr lang="en-US" sz="2200" dirty="0"/>
            </a:br>
            <a:r>
              <a:rPr lang="en-US" sz="2200" dirty="0"/>
              <a:t>Step one - select a grade level  (2 grade or above) and a minimum of one science (life, earth/space, or physical), one mathematics, and one STEL (standard and benchmark).</a:t>
            </a:r>
            <a:br>
              <a:rPr lang="en-US" sz="2200" dirty="0"/>
            </a:br>
            <a:r>
              <a:rPr lang="en-US" sz="2200" dirty="0"/>
              <a:t> </a:t>
            </a:r>
            <a:br>
              <a:rPr lang="en-US" sz="2200" dirty="0"/>
            </a:br>
            <a:r>
              <a:rPr lang="en-US" sz="2200" dirty="0"/>
              <a:t>Step two - consider a children's book (picture book or chapter book) that could be used to guide an engineering design challenge.</a:t>
            </a:r>
            <a:br>
              <a:rPr lang="en-US" sz="2200" dirty="0"/>
            </a:br>
            <a:r>
              <a:rPr lang="en-US" sz="2200" dirty="0"/>
              <a:t> </a:t>
            </a:r>
            <a:br>
              <a:rPr lang="en-US" sz="2200" dirty="0"/>
            </a:br>
            <a:r>
              <a:rPr lang="en-US" sz="2200" dirty="0"/>
              <a:t>Before getting started, confirm that your book selection and design challenge is an original idea. Please do not develop an activity that is commonly found in schools such as a foil/penny boat challenge, egg drop, 3 Little Pigs – blowing a structure with a hairdryer, 3 Billie Goats Gruff - bridge, or other common design challenge. If you can do a web search for the name of your book and design challenge (STEM challenge, engineering design challenge, etc.) and the idea can be found, it is not original. If your first choice doesn't work, find another book.</a:t>
            </a:r>
            <a:br>
              <a:rPr lang="en-US" sz="2200" dirty="0"/>
            </a:br>
            <a:r>
              <a:rPr lang="en-US" sz="2200" dirty="0"/>
              <a:t> </a:t>
            </a:r>
            <a:br>
              <a:rPr lang="en-US" sz="2200" dirty="0"/>
            </a:br>
            <a:r>
              <a:rPr lang="en-US" sz="2200" dirty="0"/>
              <a:t>Step three </a:t>
            </a:r>
            <a:r>
              <a:rPr lang="en-US" sz="2200" dirty="0">
                <a:hlinkClick r:id="rId2"/>
              </a:rPr>
              <a:t>–</a:t>
            </a:r>
            <a:r>
              <a:rPr lang="en-US" sz="2200" dirty="0"/>
              <a:t> Read </a:t>
            </a:r>
            <a:r>
              <a:rPr lang="en-US" sz="2200" u="sng" dirty="0"/>
              <a:t>Developing Big Ideas and Essential Questions</a:t>
            </a:r>
            <a:br>
              <a:rPr lang="en-US" sz="2200" dirty="0"/>
            </a:br>
            <a:r>
              <a:rPr lang="en-US" sz="2200" dirty="0"/>
              <a:t> </a:t>
            </a:r>
            <a:br>
              <a:rPr lang="en-US" sz="2200" dirty="0"/>
            </a:br>
            <a:r>
              <a:rPr lang="en-US" sz="2200" dirty="0"/>
              <a:t>Step four - Complete the </a:t>
            </a:r>
            <a:r>
              <a:rPr lang="en-US" sz="2200" u="sng" dirty="0"/>
              <a:t>Lit-based Curr. Rough Draft – Part 1</a:t>
            </a:r>
            <a:r>
              <a:rPr lang="en-US" sz="2200" dirty="0"/>
              <a:t> - no more than one two pages</a:t>
            </a:r>
          </a:p>
        </p:txBody>
      </p:sp>
    </p:spTree>
    <p:extLst>
      <p:ext uri="{BB962C8B-B14F-4D97-AF65-F5344CB8AC3E}">
        <p14:creationId xmlns:p14="http://schemas.microsoft.com/office/powerpoint/2010/main" val="110935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1F5F769-D526-F4C1-8083-9AC54EEB6D8B}"/>
              </a:ext>
            </a:extLst>
          </p:cNvPr>
          <p:cNvSpPr txBox="1"/>
          <p:nvPr/>
        </p:nvSpPr>
        <p:spPr>
          <a:xfrm>
            <a:off x="461772" y="269557"/>
            <a:ext cx="11349228" cy="492443"/>
          </a:xfrm>
          <a:prstGeom prst="rect">
            <a:avLst/>
          </a:prstGeom>
          <a:noFill/>
        </p:spPr>
        <p:txBody>
          <a:bodyPr wrap="square">
            <a:spAutoFit/>
          </a:bodyPr>
          <a:lstStyle/>
          <a:p>
            <a:r>
              <a:rPr lang="en-US" sz="2600" b="1" dirty="0"/>
              <a:t>Connecting Compassion: Empathy’s Role in STEM and Literacy Integration</a:t>
            </a:r>
          </a:p>
        </p:txBody>
      </p:sp>
      <p:sp>
        <p:nvSpPr>
          <p:cNvPr id="5" name="TextBox 4">
            <a:extLst>
              <a:ext uri="{FF2B5EF4-FFF2-40B4-BE49-F238E27FC236}">
                <a16:creationId xmlns:a16="http://schemas.microsoft.com/office/drawing/2014/main" id="{1B4375EA-C833-2695-272C-A4D3248C04C0}"/>
              </a:ext>
            </a:extLst>
          </p:cNvPr>
          <p:cNvSpPr txBox="1"/>
          <p:nvPr/>
        </p:nvSpPr>
        <p:spPr>
          <a:xfrm>
            <a:off x="542544" y="990600"/>
            <a:ext cx="10963656" cy="5632311"/>
          </a:xfrm>
          <a:prstGeom prst="rect">
            <a:avLst/>
          </a:prstGeom>
          <a:noFill/>
        </p:spPr>
        <p:txBody>
          <a:bodyPr wrap="square">
            <a:spAutoFit/>
          </a:bodyPr>
          <a:lstStyle/>
          <a:p>
            <a:pPr marL="342900" indent="-342900">
              <a:buFont typeface="+mj-lt"/>
              <a:buAutoNum type="arabicPeriod"/>
            </a:pPr>
            <a:r>
              <a:rPr lang="en-US" sz="2400" dirty="0"/>
              <a:t>Begin with your standards and a picture book from your classroom library.</a:t>
            </a:r>
          </a:p>
          <a:p>
            <a:pPr marL="342900" indent="-342900">
              <a:buFont typeface="+mj-lt"/>
              <a:buAutoNum type="arabicPeriod"/>
            </a:pPr>
            <a:endParaRPr lang="en-US" sz="2400" dirty="0"/>
          </a:p>
          <a:p>
            <a:pPr marL="342900" indent="-342900">
              <a:buFont typeface="+mj-lt"/>
              <a:buAutoNum type="arabicPeriod"/>
            </a:pPr>
            <a:r>
              <a:rPr lang="en-US" sz="2400" dirty="0"/>
              <a:t>To draw out empathetic connections, focus on the story grammar, particularly the setting, characters, and plot.</a:t>
            </a:r>
          </a:p>
          <a:p>
            <a:pPr marL="342900" indent="-342900">
              <a:buFont typeface="+mj-lt"/>
              <a:buAutoNum type="arabicPeriod"/>
            </a:pPr>
            <a:endParaRPr lang="en-US" sz="2400" dirty="0"/>
          </a:p>
          <a:p>
            <a:pPr marL="342900" indent="-342900">
              <a:buFont typeface="+mj-lt"/>
              <a:buAutoNum type="arabicPeriod"/>
            </a:pPr>
            <a:r>
              <a:rPr lang="en-US" sz="2400" dirty="0"/>
              <a:t>Consider the problem that the character(s) are facing in the story that could be solved using the engineering design process.</a:t>
            </a:r>
          </a:p>
          <a:p>
            <a:pPr marL="342900" indent="-342900">
              <a:buFont typeface="+mj-lt"/>
              <a:buAutoNum type="arabicPeriod"/>
            </a:pPr>
            <a:endParaRPr lang="en-US" sz="2400" dirty="0"/>
          </a:p>
          <a:p>
            <a:pPr marL="342900" indent="-342900">
              <a:buFont typeface="+mj-lt"/>
              <a:buAutoNum type="arabicPeriod"/>
            </a:pPr>
            <a:r>
              <a:rPr lang="en-US" sz="2400" dirty="0"/>
              <a:t>Link the natural empathetic connections evoked through the story grammar with the authentic compassion of your students.</a:t>
            </a:r>
          </a:p>
          <a:p>
            <a:pPr marL="342900" indent="-342900">
              <a:buFont typeface="+mj-lt"/>
              <a:buAutoNum type="arabicPeriod"/>
            </a:pPr>
            <a:endParaRPr lang="en-US" sz="2400" dirty="0"/>
          </a:p>
          <a:p>
            <a:pPr marL="342900" indent="-342900">
              <a:buFont typeface="+mj-lt"/>
              <a:buAutoNum type="arabicPeriod"/>
            </a:pPr>
            <a:r>
              <a:rPr lang="en-US" sz="2400" dirty="0"/>
              <a:t>Connect other standards.* - science, math, STEL</a:t>
            </a:r>
          </a:p>
          <a:p>
            <a:pPr marL="342900" indent="-342900">
              <a:buFont typeface="+mj-lt"/>
              <a:buAutoNum type="arabicPeriod"/>
            </a:pPr>
            <a:endParaRPr lang="en-US" sz="2400" dirty="0"/>
          </a:p>
          <a:p>
            <a:pPr marL="342900" indent="-342900">
              <a:buFont typeface="+mj-lt"/>
              <a:buAutoNum type="arabicPeriod"/>
            </a:pPr>
            <a:r>
              <a:rPr lang="en-US" sz="2400" dirty="0"/>
              <a:t>Propel the story grammar and uncover empathetic connections as students develop a solution to an engineering design challenge.</a:t>
            </a:r>
          </a:p>
        </p:txBody>
      </p:sp>
    </p:spTree>
    <p:extLst>
      <p:ext uri="{BB962C8B-B14F-4D97-AF65-F5344CB8AC3E}">
        <p14:creationId xmlns:p14="http://schemas.microsoft.com/office/powerpoint/2010/main" val="36147940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over.jpg"/>
          <p:cNvPicPr>
            <a:picLocks noChangeAspect="1"/>
          </p:cNvPicPr>
          <p:nvPr/>
        </p:nvPicPr>
        <p:blipFill>
          <a:blip r:embed="rId2" cstate="email"/>
          <a:stretch>
            <a:fillRect/>
          </a:stretch>
        </p:blipFill>
        <p:spPr>
          <a:xfrm>
            <a:off x="2810256" y="128016"/>
            <a:ext cx="6571488" cy="6601968"/>
          </a:xfrm>
          <a:prstGeom prst="rect">
            <a:avLst/>
          </a:prstGeom>
        </p:spPr>
      </p:pic>
    </p:spTree>
    <p:extLst>
      <p:ext uri="{BB962C8B-B14F-4D97-AF65-F5344CB8AC3E}">
        <p14:creationId xmlns:p14="http://schemas.microsoft.com/office/powerpoint/2010/main" val="20281438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2.jpg"/>
          <p:cNvPicPr>
            <a:picLocks noChangeAspect="1"/>
          </p:cNvPicPr>
          <p:nvPr/>
        </p:nvPicPr>
        <p:blipFill>
          <a:blip r:embed="rId2" cstate="email"/>
          <a:stretch>
            <a:fillRect/>
          </a:stretch>
        </p:blipFill>
        <p:spPr>
          <a:xfrm>
            <a:off x="3005328" y="188976"/>
            <a:ext cx="6181344" cy="6480048"/>
          </a:xfrm>
          <a:prstGeom prst="rect">
            <a:avLst/>
          </a:prstGeom>
        </p:spPr>
      </p:pic>
    </p:spTree>
    <p:extLst>
      <p:ext uri="{BB962C8B-B14F-4D97-AF65-F5344CB8AC3E}">
        <p14:creationId xmlns:p14="http://schemas.microsoft.com/office/powerpoint/2010/main" val="36961936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3.jpg"/>
          <p:cNvPicPr>
            <a:picLocks noChangeAspect="1"/>
          </p:cNvPicPr>
          <p:nvPr/>
        </p:nvPicPr>
        <p:blipFill>
          <a:blip r:embed="rId2" cstate="email"/>
          <a:stretch>
            <a:fillRect/>
          </a:stretch>
        </p:blipFill>
        <p:spPr>
          <a:xfrm>
            <a:off x="2907792" y="262128"/>
            <a:ext cx="6376416" cy="6333744"/>
          </a:xfrm>
          <a:prstGeom prst="rect">
            <a:avLst/>
          </a:prstGeom>
        </p:spPr>
      </p:pic>
    </p:spTree>
    <p:extLst>
      <p:ext uri="{BB962C8B-B14F-4D97-AF65-F5344CB8AC3E}">
        <p14:creationId xmlns:p14="http://schemas.microsoft.com/office/powerpoint/2010/main" val="28224022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4.jpg"/>
          <p:cNvPicPr>
            <a:picLocks noChangeAspect="1"/>
          </p:cNvPicPr>
          <p:nvPr/>
        </p:nvPicPr>
        <p:blipFill>
          <a:blip r:embed="rId2" cstate="email"/>
          <a:stretch>
            <a:fillRect/>
          </a:stretch>
        </p:blipFill>
        <p:spPr>
          <a:xfrm>
            <a:off x="2938272" y="158496"/>
            <a:ext cx="6315456" cy="6541008"/>
          </a:xfrm>
          <a:prstGeom prst="rect">
            <a:avLst/>
          </a:prstGeom>
        </p:spPr>
      </p:pic>
    </p:spTree>
    <p:extLst>
      <p:ext uri="{BB962C8B-B14F-4D97-AF65-F5344CB8AC3E}">
        <p14:creationId xmlns:p14="http://schemas.microsoft.com/office/powerpoint/2010/main" val="36974878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5.jpg"/>
          <p:cNvPicPr>
            <a:picLocks noChangeAspect="1"/>
          </p:cNvPicPr>
          <p:nvPr/>
        </p:nvPicPr>
        <p:blipFill>
          <a:blip r:embed="rId2" cstate="email"/>
          <a:stretch>
            <a:fillRect/>
          </a:stretch>
        </p:blipFill>
        <p:spPr>
          <a:xfrm>
            <a:off x="2919984" y="237744"/>
            <a:ext cx="6352032" cy="6382512"/>
          </a:xfrm>
          <a:prstGeom prst="rect">
            <a:avLst/>
          </a:prstGeom>
        </p:spPr>
      </p:pic>
    </p:spTree>
    <p:extLst>
      <p:ext uri="{BB962C8B-B14F-4D97-AF65-F5344CB8AC3E}">
        <p14:creationId xmlns:p14="http://schemas.microsoft.com/office/powerpoint/2010/main" val="27727768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6.jpg"/>
          <p:cNvPicPr>
            <a:picLocks noChangeAspect="1"/>
          </p:cNvPicPr>
          <p:nvPr/>
        </p:nvPicPr>
        <p:blipFill>
          <a:blip r:embed="rId2" cstate="email"/>
          <a:stretch>
            <a:fillRect/>
          </a:stretch>
        </p:blipFill>
        <p:spPr>
          <a:xfrm>
            <a:off x="3054096" y="195072"/>
            <a:ext cx="6083808" cy="6467856"/>
          </a:xfrm>
          <a:prstGeom prst="rect">
            <a:avLst/>
          </a:prstGeom>
        </p:spPr>
      </p:pic>
    </p:spTree>
    <p:extLst>
      <p:ext uri="{BB962C8B-B14F-4D97-AF65-F5344CB8AC3E}">
        <p14:creationId xmlns:p14="http://schemas.microsoft.com/office/powerpoint/2010/main" val="20537954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7.jpg"/>
          <p:cNvPicPr>
            <a:picLocks noChangeAspect="1"/>
          </p:cNvPicPr>
          <p:nvPr/>
        </p:nvPicPr>
        <p:blipFill>
          <a:blip r:embed="rId2" cstate="email"/>
          <a:stretch>
            <a:fillRect/>
          </a:stretch>
        </p:blipFill>
        <p:spPr>
          <a:xfrm>
            <a:off x="2993136" y="249936"/>
            <a:ext cx="6205728" cy="6358128"/>
          </a:xfrm>
          <a:prstGeom prst="rect">
            <a:avLst/>
          </a:prstGeom>
        </p:spPr>
      </p:pic>
    </p:spTree>
    <p:extLst>
      <p:ext uri="{BB962C8B-B14F-4D97-AF65-F5344CB8AC3E}">
        <p14:creationId xmlns:p14="http://schemas.microsoft.com/office/powerpoint/2010/main" val="25851198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8.jpg"/>
          <p:cNvPicPr>
            <a:picLocks noChangeAspect="1"/>
          </p:cNvPicPr>
          <p:nvPr/>
        </p:nvPicPr>
        <p:blipFill>
          <a:blip r:embed="rId2" cstate="email"/>
          <a:stretch>
            <a:fillRect/>
          </a:stretch>
        </p:blipFill>
        <p:spPr>
          <a:xfrm>
            <a:off x="2849880" y="64008"/>
            <a:ext cx="6492240" cy="6729984"/>
          </a:xfrm>
          <a:prstGeom prst="rect">
            <a:avLst/>
          </a:prstGeom>
        </p:spPr>
      </p:pic>
    </p:spTree>
    <p:extLst>
      <p:ext uri="{BB962C8B-B14F-4D97-AF65-F5344CB8AC3E}">
        <p14:creationId xmlns:p14="http://schemas.microsoft.com/office/powerpoint/2010/main" val="33921909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9.jpg"/>
          <p:cNvPicPr>
            <a:picLocks noChangeAspect="1"/>
          </p:cNvPicPr>
          <p:nvPr/>
        </p:nvPicPr>
        <p:blipFill>
          <a:blip r:embed="rId2" cstate="email"/>
          <a:stretch>
            <a:fillRect/>
          </a:stretch>
        </p:blipFill>
        <p:spPr>
          <a:xfrm>
            <a:off x="2950464" y="219456"/>
            <a:ext cx="6291072" cy="6419088"/>
          </a:xfrm>
          <a:prstGeom prst="rect">
            <a:avLst/>
          </a:prstGeom>
        </p:spPr>
      </p:pic>
    </p:spTree>
    <p:extLst>
      <p:ext uri="{BB962C8B-B14F-4D97-AF65-F5344CB8AC3E}">
        <p14:creationId xmlns:p14="http://schemas.microsoft.com/office/powerpoint/2010/main" val="40266893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preferRelativeResize="0">
            <a:picLocks noChangeArrowheads="1"/>
          </p:cNvPicPr>
          <p:nvPr/>
        </p:nvPicPr>
        <p:blipFill>
          <a:blip r:embed="rId2" cstate="print"/>
          <a:srcRect/>
          <a:stretch>
            <a:fillRect/>
          </a:stretch>
        </p:blipFill>
        <p:spPr bwMode="auto">
          <a:xfrm>
            <a:off x="3124201" y="1600200"/>
            <a:ext cx="5654951" cy="4038600"/>
          </a:xfrm>
          <a:prstGeom prst="rect">
            <a:avLst/>
          </a:prstGeom>
          <a:noFill/>
          <a:ln w="9525" algn="in">
            <a:noFill/>
            <a:miter lim="800000"/>
            <a:headEnd/>
            <a:tailEnd/>
          </a:ln>
          <a:effectLst/>
        </p:spPr>
      </p:pic>
      <p:sp>
        <p:nvSpPr>
          <p:cNvPr id="3" name="Rectangle 2"/>
          <p:cNvSpPr/>
          <p:nvPr/>
        </p:nvSpPr>
        <p:spPr>
          <a:xfrm>
            <a:off x="3276600" y="457201"/>
            <a:ext cx="6096000" cy="646331"/>
          </a:xfrm>
          <a:prstGeom prst="rect">
            <a:avLst/>
          </a:prstGeom>
        </p:spPr>
        <p:txBody>
          <a:bodyPr wrap="square">
            <a:spAutoFit/>
          </a:bodyPr>
          <a:lstStyle/>
          <a:p>
            <a:r>
              <a:rPr lang="en-US" sz="3600" b="1" dirty="0">
                <a:solidFill>
                  <a:schemeClr val="accent1"/>
                </a:solidFill>
              </a:rPr>
              <a:t>What is the problem here?</a:t>
            </a:r>
          </a:p>
        </p:txBody>
      </p:sp>
    </p:spTree>
    <p:extLst>
      <p:ext uri="{BB962C8B-B14F-4D97-AF65-F5344CB8AC3E}">
        <p14:creationId xmlns:p14="http://schemas.microsoft.com/office/powerpoint/2010/main" val="990699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33400" y="-64264"/>
            <a:ext cx="8382000" cy="6986528"/>
          </a:xfrm>
          <a:prstGeom prst="rect">
            <a:avLst/>
          </a:prstGeom>
          <a:noFill/>
        </p:spPr>
        <p:txBody>
          <a:bodyPr wrap="square" rtlCol="0">
            <a:spAutoFit/>
          </a:bodyPr>
          <a:lstStyle/>
          <a:p>
            <a:r>
              <a:rPr lang="en-US" sz="2800" dirty="0"/>
              <a:t> </a:t>
            </a:r>
          </a:p>
          <a:p>
            <a:r>
              <a:rPr lang="en-US" sz="3200" b="1" dirty="0"/>
              <a:t>Curriculum Standards</a:t>
            </a:r>
          </a:p>
          <a:p>
            <a:r>
              <a:rPr lang="en-US" sz="3200" b="1" dirty="0"/>
              <a:t>Science</a:t>
            </a:r>
            <a:r>
              <a:rPr lang="en-US" sz="3200" dirty="0"/>
              <a:t> – </a:t>
            </a:r>
            <a:r>
              <a:rPr lang="en-US" sz="2400" dirty="0"/>
              <a:t>Structure and Properties of Matter</a:t>
            </a:r>
            <a:endParaRPr lang="en-US" sz="2400" b="1" dirty="0"/>
          </a:p>
          <a:p>
            <a:endParaRPr lang="en-US" sz="2400" dirty="0"/>
          </a:p>
          <a:p>
            <a:r>
              <a:rPr lang="en-US" sz="2400" dirty="0"/>
              <a:t>2-PS1-1 Plan and conduct an investigation to describe and classify different kinds of materials by their observable properties (color, texture, hardness, and flexibility)</a:t>
            </a:r>
          </a:p>
          <a:p>
            <a:endParaRPr lang="en-US" sz="2400" dirty="0"/>
          </a:p>
          <a:p>
            <a:r>
              <a:rPr lang="en-US" sz="2400" dirty="0"/>
              <a:t>2-PS1-2 Analyze data obtained from testing different materials to determine which materials have the properties that are best suited for an intended purpose</a:t>
            </a:r>
          </a:p>
          <a:p>
            <a:endParaRPr lang="en-US" sz="2400" dirty="0"/>
          </a:p>
          <a:p>
            <a:r>
              <a:rPr lang="en-US" sz="2400" b="1" dirty="0"/>
              <a:t>Another possibility - </a:t>
            </a:r>
          </a:p>
          <a:p>
            <a:endParaRPr lang="en-US" sz="2400" dirty="0"/>
          </a:p>
          <a:p>
            <a:r>
              <a:rPr lang="en-US" sz="2400" dirty="0"/>
              <a:t>2-PS1-4 Construct an argument with evidence that some changes caused by heating or cooling can be reversed and some cannot.</a:t>
            </a:r>
          </a:p>
          <a:p>
            <a:endParaRPr lang="en-US" sz="2000" dirty="0"/>
          </a:p>
        </p:txBody>
      </p:sp>
      <p:pic>
        <p:nvPicPr>
          <p:cNvPr id="29698" name="Picture 2"/>
          <p:cNvPicPr>
            <a:picLocks noChangeAspect="1" noChangeArrowheads="1"/>
          </p:cNvPicPr>
          <p:nvPr/>
        </p:nvPicPr>
        <p:blipFill>
          <a:blip r:embed="rId2" cstate="email"/>
          <a:srcRect/>
          <a:stretch>
            <a:fillRect/>
          </a:stretch>
        </p:blipFill>
        <p:spPr bwMode="auto">
          <a:xfrm>
            <a:off x="9067800" y="381000"/>
            <a:ext cx="2743200" cy="2826327"/>
          </a:xfrm>
          <a:prstGeom prst="rect">
            <a:avLst/>
          </a:prstGeom>
          <a:noFill/>
          <a:ln w="9525">
            <a:noFill/>
            <a:miter lim="800000"/>
            <a:headEnd/>
            <a:tailEnd/>
          </a:ln>
        </p:spPr>
      </p:pic>
    </p:spTree>
    <p:extLst>
      <p:ext uri="{BB962C8B-B14F-4D97-AF65-F5344CB8AC3E}">
        <p14:creationId xmlns:p14="http://schemas.microsoft.com/office/powerpoint/2010/main" val="14406849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Little Critter | Critter Wiki | Fandom">
            <a:extLst>
              <a:ext uri="{FF2B5EF4-FFF2-40B4-BE49-F238E27FC236}">
                <a16:creationId xmlns:a16="http://schemas.microsoft.com/office/drawing/2014/main" id="{DEA81E49-C506-2200-0702-811B0C2B46D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338" t="8333" r="9155" b="14197"/>
          <a:stretch/>
        </p:blipFill>
        <p:spPr bwMode="auto">
          <a:xfrm>
            <a:off x="9178834" y="2971800"/>
            <a:ext cx="3048000" cy="283350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57200" y="-152400"/>
            <a:ext cx="9906000" cy="6955750"/>
          </a:xfrm>
          <a:prstGeom prst="rect">
            <a:avLst/>
          </a:prstGeom>
          <a:noFill/>
        </p:spPr>
        <p:txBody>
          <a:bodyPr wrap="square" rtlCol="0">
            <a:spAutoFit/>
          </a:bodyPr>
          <a:lstStyle/>
          <a:p>
            <a:r>
              <a:rPr lang="en-US" sz="2800" dirty="0"/>
              <a:t> </a:t>
            </a:r>
          </a:p>
          <a:p>
            <a:r>
              <a:rPr lang="en-US" sz="3200" b="1" dirty="0"/>
              <a:t>Curriculum Standards (cont.):</a:t>
            </a:r>
          </a:p>
          <a:p>
            <a:endParaRPr lang="en-US" sz="2800" dirty="0"/>
          </a:p>
          <a:p>
            <a:r>
              <a:rPr lang="en-US" sz="2400" b="1" dirty="0"/>
              <a:t>Technology and Engineering Education</a:t>
            </a:r>
          </a:p>
          <a:p>
            <a:endParaRPr lang="en-US" sz="2400" dirty="0"/>
          </a:p>
          <a:p>
            <a:r>
              <a:rPr lang="en-US" sz="2400" dirty="0"/>
              <a:t>Standard 2: Core Concepts of Technology and Engineering</a:t>
            </a:r>
          </a:p>
          <a:p>
            <a:pPr lvl="1"/>
            <a:r>
              <a:rPr lang="en-US" sz="2400" dirty="0"/>
              <a:t>b. Safely use tools to complete tasks.</a:t>
            </a:r>
          </a:p>
          <a:p>
            <a:pPr lvl="1"/>
            <a:r>
              <a:rPr lang="en-US" sz="2400" dirty="0"/>
              <a:t>c. Explain that materials are selected for use because they    </a:t>
            </a:r>
          </a:p>
          <a:p>
            <a:pPr lvl="1"/>
            <a:r>
              <a:rPr lang="en-US" sz="2400" dirty="0"/>
              <a:t>     possess desirable properties and characteristics.  </a:t>
            </a:r>
          </a:p>
          <a:p>
            <a:pPr lvl="1"/>
            <a:r>
              <a:rPr lang="en-US" sz="2400" dirty="0"/>
              <a:t>d. Develop a plan in order to complete a task.</a:t>
            </a:r>
          </a:p>
          <a:p>
            <a:pPr lvl="1"/>
            <a:r>
              <a:rPr lang="en-US" sz="2400" dirty="0"/>
              <a:t>e. Collaborate effectively as a member of a team. </a:t>
            </a:r>
          </a:p>
          <a:p>
            <a:pPr lvl="1"/>
            <a:endParaRPr lang="en-US" sz="2400" dirty="0"/>
          </a:p>
          <a:p>
            <a:pPr lvl="1"/>
            <a:endParaRPr lang="en-US" sz="2400" dirty="0"/>
          </a:p>
          <a:p>
            <a:r>
              <a:rPr lang="en-US" sz="2400" b="1" dirty="0"/>
              <a:t>Social Studies </a:t>
            </a:r>
            <a:r>
              <a:rPr lang="en-US" sz="2400" dirty="0"/>
              <a:t>- </a:t>
            </a:r>
            <a:r>
              <a:rPr lang="en-US" sz="2400" b="1" dirty="0"/>
              <a:t>Economics</a:t>
            </a:r>
          </a:p>
          <a:p>
            <a:endParaRPr lang="en-US" sz="2400" b="1" dirty="0"/>
          </a:p>
          <a:p>
            <a:r>
              <a:rPr lang="en-US" sz="2400" dirty="0"/>
              <a:t>E.1 Students will understand the impact of economic decision-making.</a:t>
            </a:r>
          </a:p>
          <a:p>
            <a:pPr lvl="1"/>
            <a:r>
              <a:rPr lang="en-US" sz="2400" dirty="0"/>
              <a:t>E.1.2.6 Explain the role of money in making exchange easier. </a:t>
            </a:r>
          </a:p>
          <a:p>
            <a:pPr lvl="1"/>
            <a:endParaRPr lang="en-US" sz="2200" dirty="0"/>
          </a:p>
        </p:txBody>
      </p:sp>
    </p:spTree>
    <p:extLst>
      <p:ext uri="{BB962C8B-B14F-4D97-AF65-F5344CB8AC3E}">
        <p14:creationId xmlns:p14="http://schemas.microsoft.com/office/powerpoint/2010/main" val="38290558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81000" y="-228600"/>
            <a:ext cx="9753600" cy="8525411"/>
          </a:xfrm>
          <a:prstGeom prst="rect">
            <a:avLst/>
          </a:prstGeom>
          <a:noFill/>
        </p:spPr>
        <p:txBody>
          <a:bodyPr wrap="square" rtlCol="0">
            <a:spAutoFit/>
          </a:bodyPr>
          <a:lstStyle/>
          <a:p>
            <a:r>
              <a:rPr lang="en-US" sz="2800" dirty="0"/>
              <a:t> </a:t>
            </a:r>
          </a:p>
          <a:p>
            <a:r>
              <a:rPr lang="en-US" sz="3200" b="1" dirty="0"/>
              <a:t>Curriculum Standards (cont.):</a:t>
            </a:r>
          </a:p>
          <a:p>
            <a:r>
              <a:rPr lang="en-US" sz="3200" b="1" dirty="0"/>
              <a:t>Math</a:t>
            </a:r>
          </a:p>
          <a:p>
            <a:r>
              <a:rPr lang="en-US" sz="2400" b="1" dirty="0"/>
              <a:t>Measurement and Data</a:t>
            </a:r>
          </a:p>
          <a:p>
            <a:endParaRPr lang="en-US" sz="2400" dirty="0"/>
          </a:p>
          <a:p>
            <a:r>
              <a:rPr lang="fr-FR" sz="2400" dirty="0"/>
              <a:t>AR.Math.Content.2.MD.A.1 - </a:t>
            </a:r>
            <a:r>
              <a:rPr lang="en-US" sz="2400" dirty="0"/>
              <a:t>Measure the length of an object by selecting and using appropriate tools such as rulers, yardsticks, meter sticks, and measuring tapes</a:t>
            </a:r>
          </a:p>
          <a:p>
            <a:endParaRPr lang="en-US" sz="2400" dirty="0"/>
          </a:p>
          <a:p>
            <a:r>
              <a:rPr lang="en-US" sz="2400" b="1" dirty="0"/>
              <a:t>Working with time and money</a:t>
            </a:r>
          </a:p>
          <a:p>
            <a:endParaRPr lang="en-US" sz="2400" dirty="0"/>
          </a:p>
          <a:p>
            <a:r>
              <a:rPr lang="fr-FR" sz="2400" dirty="0"/>
              <a:t>AR.Math.Content.2.MD.C.7 - </a:t>
            </a:r>
            <a:r>
              <a:rPr lang="en-US" sz="2400" dirty="0"/>
              <a:t>Tell and write time from analog and digital clocks to the nearest five minutes, using a.m. and p.m.</a:t>
            </a:r>
          </a:p>
          <a:p>
            <a:endParaRPr lang="en-US" sz="2400" b="1" dirty="0"/>
          </a:p>
          <a:p>
            <a:r>
              <a:rPr lang="pt-BR" sz="2400" dirty="0"/>
              <a:t>AR. Math.Content.2.MD.C.8 - </a:t>
            </a:r>
            <a:r>
              <a:rPr lang="en-US" sz="2400" dirty="0"/>
              <a:t>Solve word problems involving dollar bills, quarters, dimes, nickels, and pennies, using $ and ¢ symbols appropriately</a:t>
            </a:r>
            <a:endParaRPr lang="en-US" sz="2400" b="1" dirty="0"/>
          </a:p>
          <a:p>
            <a:r>
              <a:rPr lang="en-US" sz="2000" dirty="0"/>
              <a:t> </a:t>
            </a:r>
          </a:p>
          <a:p>
            <a:pPr marL="457200" indent="-457200"/>
            <a:endParaRPr lang="en-US" sz="2000" dirty="0"/>
          </a:p>
          <a:p>
            <a:endParaRPr lang="en-US" sz="2000" dirty="0"/>
          </a:p>
          <a:p>
            <a:r>
              <a:rPr lang="en-US" sz="2000" dirty="0"/>
              <a:t> </a:t>
            </a:r>
          </a:p>
          <a:p>
            <a:r>
              <a:rPr lang="en-US" sz="2000" dirty="0"/>
              <a:t> </a:t>
            </a:r>
          </a:p>
          <a:p>
            <a:endParaRPr lang="en-US" sz="2000" dirty="0"/>
          </a:p>
        </p:txBody>
      </p:sp>
      <p:pic>
        <p:nvPicPr>
          <p:cNvPr id="29698" name="Picture 2"/>
          <p:cNvPicPr>
            <a:picLocks noChangeAspect="1" noChangeArrowheads="1"/>
          </p:cNvPicPr>
          <p:nvPr/>
        </p:nvPicPr>
        <p:blipFill>
          <a:blip r:embed="rId2" cstate="email"/>
          <a:srcRect/>
          <a:stretch>
            <a:fillRect/>
          </a:stretch>
        </p:blipFill>
        <p:spPr bwMode="auto">
          <a:xfrm>
            <a:off x="9906001" y="4537633"/>
            <a:ext cx="2104204" cy="2167967"/>
          </a:xfrm>
          <a:prstGeom prst="rect">
            <a:avLst/>
          </a:prstGeom>
          <a:noFill/>
          <a:ln w="9525">
            <a:noFill/>
            <a:miter lim="800000"/>
            <a:headEnd/>
            <a:tailEnd/>
          </a:ln>
        </p:spPr>
      </p:pic>
    </p:spTree>
    <p:extLst>
      <p:ext uri="{BB962C8B-B14F-4D97-AF65-F5344CB8AC3E}">
        <p14:creationId xmlns:p14="http://schemas.microsoft.com/office/powerpoint/2010/main" val="8297160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57200" y="-304800"/>
            <a:ext cx="10820400" cy="8589018"/>
          </a:xfrm>
          <a:prstGeom prst="rect">
            <a:avLst/>
          </a:prstGeom>
          <a:noFill/>
        </p:spPr>
        <p:txBody>
          <a:bodyPr wrap="square" rtlCol="0">
            <a:spAutoFit/>
          </a:bodyPr>
          <a:lstStyle/>
          <a:p>
            <a:r>
              <a:rPr lang="en-US" sz="2800" dirty="0"/>
              <a:t> </a:t>
            </a:r>
          </a:p>
          <a:p>
            <a:r>
              <a:rPr lang="en-US" sz="3200" b="1" dirty="0"/>
              <a:t>Curriculum Standards (cont.):</a:t>
            </a:r>
          </a:p>
          <a:p>
            <a:endParaRPr lang="en-US" sz="3200" dirty="0"/>
          </a:p>
          <a:p>
            <a:r>
              <a:rPr lang="en-US" sz="3200" b="1" dirty="0"/>
              <a:t>English Language Arts</a:t>
            </a:r>
          </a:p>
          <a:p>
            <a:endParaRPr lang="en-US" sz="2200" b="1" dirty="0"/>
          </a:p>
          <a:p>
            <a:r>
              <a:rPr lang="en-US" sz="2200" b="1" dirty="0"/>
              <a:t>Oral Language</a:t>
            </a:r>
          </a:p>
          <a:p>
            <a:pPr marL="685800" marR="0" indent="-685800">
              <a:lnSpc>
                <a:spcPct val="110000"/>
              </a:lnSpc>
              <a:spcBef>
                <a:spcPts val="0"/>
              </a:spcBef>
              <a:spcAft>
                <a:spcPts val="240"/>
              </a:spcAft>
            </a:pPr>
            <a:r>
              <a:rPr lang="en-US" sz="2200" b="1" dirty="0">
                <a:solidFill>
                  <a:srgbClr val="2F5496"/>
                </a:solidFill>
                <a:effectLst/>
                <a:highlight>
                  <a:srgbClr val="FFFFFF"/>
                </a:highlight>
                <a:latin typeface="Calibri" panose="020F0502020204030204" pitchFamily="34" charset="0"/>
                <a:ea typeface="Yu Mincho" panose="02020400000000000000" pitchFamily="18" charset="-128"/>
                <a:cs typeface="Calibri" panose="020F0502020204030204" pitchFamily="34" charset="0"/>
              </a:rPr>
              <a:t>2.CC.1.OL:</a:t>
            </a:r>
            <a:r>
              <a:rPr lang="en-US" sz="2200" b="1" dirty="0">
                <a:solidFill>
                  <a:srgbClr val="000000"/>
                </a:solidFill>
                <a:highlight>
                  <a:srgbClr val="FFFFFF"/>
                </a:highlight>
                <a:latin typeface="Calibri" panose="020F0502020204030204" pitchFamily="34" charset="0"/>
                <a:ea typeface="Yu Mincho" panose="02020400000000000000" pitchFamily="18" charset="-128"/>
                <a:cs typeface="Calibri" panose="020F0502020204030204" pitchFamily="34" charset="0"/>
              </a:rPr>
              <a:t> </a:t>
            </a:r>
            <a:r>
              <a:rPr lang="en-US" sz="2200" dirty="0">
                <a:solidFill>
                  <a:srgbClr val="000000"/>
                </a:solidFill>
                <a:effectLst/>
                <a:latin typeface="Calibri" panose="020F0502020204030204" pitchFamily="34" charset="0"/>
                <a:ea typeface="Yu Mincho" panose="02020400000000000000" pitchFamily="18" charset="-128"/>
                <a:cs typeface="Calibri" panose="020F0502020204030204" pitchFamily="34" charset="0"/>
              </a:rPr>
              <a:t>Participate in collaborative conversations following class </a:t>
            </a:r>
          </a:p>
          <a:p>
            <a:pPr marL="685800" marR="0" indent="-685800">
              <a:lnSpc>
                <a:spcPct val="110000"/>
              </a:lnSpc>
              <a:spcBef>
                <a:spcPts val="0"/>
              </a:spcBef>
              <a:spcAft>
                <a:spcPts val="240"/>
              </a:spcAft>
            </a:pPr>
            <a:r>
              <a:rPr lang="en-US" sz="2200" dirty="0">
                <a:solidFill>
                  <a:srgbClr val="000000"/>
                </a:solidFill>
                <a:effectLst/>
                <a:latin typeface="Calibri" panose="020F0502020204030204" pitchFamily="34" charset="0"/>
                <a:ea typeface="Yu Mincho" panose="02020400000000000000" pitchFamily="18" charset="-128"/>
                <a:cs typeface="Calibri" panose="020F0502020204030204" pitchFamily="34" charset="0"/>
              </a:rPr>
              <a:t>created discussion guidelines to expand upon conversations.</a:t>
            </a:r>
            <a:endParaRPr lang="en-US" sz="2200" dirty="0">
              <a:effectLst/>
              <a:latin typeface="Calibri" panose="020F0502020204030204" pitchFamily="34" charset="0"/>
              <a:ea typeface="Calibri" panose="020F0502020204030204" pitchFamily="34" charset="0"/>
              <a:cs typeface="Arial" panose="020B0604020202020204" pitchFamily="34" charset="0"/>
            </a:endParaRPr>
          </a:p>
          <a:p>
            <a:pPr marL="685800" marR="0" indent="-685800">
              <a:lnSpc>
                <a:spcPct val="110000"/>
              </a:lnSpc>
              <a:spcBef>
                <a:spcPts val="0"/>
              </a:spcBef>
              <a:spcAft>
                <a:spcPts val="0"/>
              </a:spcAft>
            </a:pPr>
            <a:r>
              <a:rPr lang="en-US" sz="2200" b="1" dirty="0">
                <a:solidFill>
                  <a:srgbClr val="2F5496"/>
                </a:solidFill>
                <a:effectLst/>
                <a:highlight>
                  <a:srgbClr val="FFFFFF"/>
                </a:highlight>
                <a:latin typeface="Calibri" panose="020F0502020204030204" pitchFamily="34" charset="0"/>
                <a:ea typeface="Yu Mincho" panose="02020400000000000000" pitchFamily="18" charset="-128"/>
                <a:cs typeface="Calibri" panose="020F0502020204030204" pitchFamily="34" charset="0"/>
              </a:rPr>
              <a:t>2.CC.2.OL:</a:t>
            </a:r>
            <a:r>
              <a:rPr lang="en-US" sz="2200" b="1" dirty="0">
                <a:solidFill>
                  <a:srgbClr val="2F5496"/>
                </a:solidFill>
                <a:highlight>
                  <a:srgbClr val="FFFFFF"/>
                </a:highlight>
                <a:latin typeface="Calibri" panose="020F0502020204030204" pitchFamily="34" charset="0"/>
                <a:ea typeface="Yu Mincho" panose="02020400000000000000" pitchFamily="18" charset="-128"/>
                <a:cs typeface="Calibri" panose="020F0502020204030204" pitchFamily="34" charset="0"/>
              </a:rPr>
              <a:t> </a:t>
            </a:r>
            <a:r>
              <a:rPr lang="en-US" sz="2200" dirty="0">
                <a:effectLst/>
                <a:latin typeface="Calibri" panose="020F0502020204030204" pitchFamily="34" charset="0"/>
                <a:ea typeface="Arial" panose="020B0604020202020204" pitchFamily="34" charset="0"/>
                <a:cs typeface="Calibri" panose="020F0502020204030204" pitchFamily="34" charset="0"/>
              </a:rPr>
              <a:t>Ask and answer questions about what a speaker says to </a:t>
            </a:r>
          </a:p>
          <a:p>
            <a:pPr marL="685800" marR="0" indent="-685800">
              <a:lnSpc>
                <a:spcPct val="110000"/>
              </a:lnSpc>
              <a:spcBef>
                <a:spcPts val="0"/>
              </a:spcBef>
              <a:spcAft>
                <a:spcPts val="0"/>
              </a:spcAft>
            </a:pPr>
            <a:r>
              <a:rPr lang="en-US" sz="2200" dirty="0">
                <a:effectLst/>
                <a:latin typeface="Calibri" panose="020F0502020204030204" pitchFamily="34" charset="0"/>
                <a:ea typeface="Arial" panose="020B0604020202020204" pitchFamily="34" charset="0"/>
                <a:cs typeface="Calibri" panose="020F0502020204030204" pitchFamily="34" charset="0"/>
              </a:rPr>
              <a:t>gather additional information and clarify understanding.</a:t>
            </a:r>
            <a:endParaRPr lang="en-US" sz="2200" dirty="0">
              <a:effectLst/>
              <a:latin typeface="Calibri" panose="020F0502020204030204" pitchFamily="34" charset="0"/>
              <a:ea typeface="Calibri" panose="020F0502020204030204" pitchFamily="34" charset="0"/>
              <a:cs typeface="Arial" panose="020B0604020202020204" pitchFamily="34" charset="0"/>
            </a:endParaRPr>
          </a:p>
          <a:p>
            <a:endParaRPr lang="en-US" sz="2200" b="1" dirty="0"/>
          </a:p>
          <a:p>
            <a:r>
              <a:rPr lang="en-US" sz="2200" b="1" dirty="0"/>
              <a:t>Presentation</a:t>
            </a:r>
          </a:p>
          <a:p>
            <a:r>
              <a:rPr lang="en-US" sz="2200" b="1" dirty="0">
                <a:solidFill>
                  <a:srgbClr val="2F5496"/>
                </a:solidFill>
                <a:effectLst/>
                <a:highlight>
                  <a:srgbClr val="FFFFFF"/>
                </a:highlight>
                <a:latin typeface="Calibri" panose="020F0502020204030204" pitchFamily="34" charset="0"/>
                <a:ea typeface="Yu Mincho" panose="02020400000000000000" pitchFamily="18" charset="-128"/>
                <a:cs typeface="Calibri" panose="020F0502020204030204" pitchFamily="34" charset="0"/>
              </a:rPr>
              <a:t>2.CC.5.P:</a:t>
            </a:r>
            <a:r>
              <a:rPr lang="en-US" sz="2200" dirty="0">
                <a:solidFill>
                  <a:srgbClr val="2F5496"/>
                </a:solidFill>
                <a:effectLst/>
                <a:highlight>
                  <a:srgbClr val="FFFFFF"/>
                </a:highlight>
                <a:latin typeface="Calibri" panose="020F0502020204030204" pitchFamily="34" charset="0"/>
                <a:ea typeface="Yu Mincho" panose="02020400000000000000" pitchFamily="18" charset="-128"/>
                <a:cs typeface="Calibri" panose="020F0502020204030204" pitchFamily="34" charset="0"/>
              </a:rPr>
              <a:t> </a:t>
            </a:r>
            <a:r>
              <a:rPr lang="en-US" sz="2200" dirty="0">
                <a:solidFill>
                  <a:srgbClr val="000000"/>
                </a:solidFill>
                <a:effectLst/>
                <a:latin typeface="Calibri" panose="020F0502020204030204" pitchFamily="34" charset="0"/>
                <a:ea typeface="Yu Mincho" panose="02020400000000000000" pitchFamily="18" charset="-128"/>
                <a:cs typeface="Calibri" panose="020F0502020204030204" pitchFamily="34" charset="0"/>
              </a:rPr>
              <a:t>Speak audibly in collaborative communication and presentations.</a:t>
            </a:r>
            <a:endParaRPr lang="en-US" sz="2200" dirty="0">
              <a:effectLst/>
              <a:latin typeface="Calibri" panose="020F0502020204030204" pitchFamily="34" charset="0"/>
              <a:ea typeface="Calibri" panose="020F0502020204030204" pitchFamily="34" charset="0"/>
              <a:cs typeface="Arial" panose="020B0604020202020204" pitchFamily="34" charset="0"/>
            </a:endParaRPr>
          </a:p>
          <a:p>
            <a:endParaRPr lang="en-US" sz="2200" dirty="0"/>
          </a:p>
          <a:p>
            <a:r>
              <a:rPr lang="en-US" sz="2200" b="1" dirty="0"/>
              <a:t>Writing</a:t>
            </a:r>
          </a:p>
          <a:p>
            <a:r>
              <a:rPr lang="en-US" sz="2200" b="1" dirty="0">
                <a:solidFill>
                  <a:srgbClr val="2F5496"/>
                </a:solidFill>
                <a:effectLst/>
                <a:highlight>
                  <a:srgbClr val="FFFFFF"/>
                </a:highlight>
                <a:latin typeface="Calibri" panose="020F0502020204030204" pitchFamily="34" charset="0"/>
                <a:ea typeface="Yu Mincho" panose="02020400000000000000" pitchFamily="18" charset="-128"/>
                <a:cs typeface="Calibri" panose="020F0502020204030204" pitchFamily="34" charset="0"/>
              </a:rPr>
              <a:t>2.W.4.P:</a:t>
            </a:r>
            <a:r>
              <a:rPr lang="en-US" sz="2200" b="1" dirty="0">
                <a:solidFill>
                  <a:srgbClr val="000000"/>
                </a:solidFill>
                <a:highlight>
                  <a:srgbClr val="FFFFFF"/>
                </a:highlight>
                <a:latin typeface="Calibri" panose="020F0502020204030204" pitchFamily="34" charset="0"/>
                <a:ea typeface="Yu Mincho" panose="02020400000000000000" pitchFamily="18" charset="-128"/>
                <a:cs typeface="Calibri" panose="020F0502020204030204" pitchFamily="34" charset="0"/>
              </a:rPr>
              <a:t> </a:t>
            </a:r>
            <a:r>
              <a:rPr lang="en-US" sz="2200" dirty="0">
                <a:solidFill>
                  <a:srgbClr val="000000"/>
                </a:solidFill>
                <a:effectLst/>
                <a:latin typeface="Calibri" panose="020F0502020204030204" pitchFamily="34" charset="0"/>
                <a:ea typeface="Yu Mincho" panose="02020400000000000000" pitchFamily="18" charset="-128"/>
                <a:cs typeface="Calibri" panose="020F0502020204030204" pitchFamily="34" charset="0"/>
              </a:rPr>
              <a:t>Produce clear and coherent writing, using precise language, relevant details and descriptions, and grade-appropriate conventions. </a:t>
            </a:r>
            <a:endParaRPr lang="en-US" sz="2200" dirty="0">
              <a:effectLst/>
              <a:latin typeface="Calibri" panose="020F0502020204030204" pitchFamily="34" charset="0"/>
              <a:ea typeface="Calibri" panose="020F0502020204030204" pitchFamily="34" charset="0"/>
              <a:cs typeface="Arial" panose="020B0604020202020204" pitchFamily="34" charset="0"/>
            </a:endParaRPr>
          </a:p>
          <a:p>
            <a:r>
              <a:rPr lang="en-US" sz="2200" dirty="0"/>
              <a:t> </a:t>
            </a:r>
          </a:p>
          <a:p>
            <a:pPr marL="457200" indent="-457200"/>
            <a:endParaRPr lang="en-US" sz="2200" dirty="0"/>
          </a:p>
          <a:p>
            <a:endParaRPr lang="en-US" sz="2200" dirty="0"/>
          </a:p>
          <a:p>
            <a:r>
              <a:rPr lang="en-US" sz="2200" dirty="0"/>
              <a:t> </a:t>
            </a:r>
          </a:p>
          <a:p>
            <a:r>
              <a:rPr lang="en-US" sz="2200" dirty="0"/>
              <a:t> </a:t>
            </a:r>
          </a:p>
          <a:p>
            <a:endParaRPr lang="en-US" sz="2000" dirty="0"/>
          </a:p>
        </p:txBody>
      </p:sp>
      <p:pic>
        <p:nvPicPr>
          <p:cNvPr id="1026" name="Picture 2" descr="Little Critter | Critter Wiki | Fandom">
            <a:extLst>
              <a:ext uri="{FF2B5EF4-FFF2-40B4-BE49-F238E27FC236}">
                <a16:creationId xmlns:a16="http://schemas.microsoft.com/office/drawing/2014/main" id="{384B7D7B-5E96-6F27-52F9-E0CCD50C3C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11466" y="914400"/>
            <a:ext cx="3171825" cy="4286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58013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2400" y="228600"/>
            <a:ext cx="11430000" cy="7725192"/>
          </a:xfrm>
          <a:prstGeom prst="rect">
            <a:avLst/>
          </a:prstGeom>
          <a:noFill/>
        </p:spPr>
        <p:txBody>
          <a:bodyPr wrap="square" rtlCol="0">
            <a:spAutoFit/>
          </a:bodyPr>
          <a:lstStyle/>
          <a:p>
            <a:r>
              <a:rPr lang="en-US" sz="2800" b="1" dirty="0"/>
              <a:t>Main Ideas from the Standards</a:t>
            </a:r>
          </a:p>
          <a:p>
            <a:endParaRPr lang="en-US" sz="2800" b="1" dirty="0"/>
          </a:p>
          <a:p>
            <a:pPr marL="342900" indent="-342900">
              <a:buFont typeface="Arial" panose="020B0604020202020204" pitchFamily="34" charset="0"/>
              <a:buChar char="•"/>
            </a:pPr>
            <a:r>
              <a:rPr lang="en-US" sz="2400" b="1" dirty="0"/>
              <a:t>Materials</a:t>
            </a:r>
            <a:r>
              <a:rPr lang="en-US" sz="2400" dirty="0"/>
              <a:t> – structure and properties</a:t>
            </a:r>
          </a:p>
          <a:p>
            <a:pPr lvl="2"/>
            <a:r>
              <a:rPr lang="en-US" sz="2400" dirty="0"/>
              <a:t>Describing – understanding intended purpose - strength, flexibility, hardness, texture, and absorbency</a:t>
            </a:r>
          </a:p>
          <a:p>
            <a:pPr lvl="2"/>
            <a:r>
              <a:rPr lang="en-US" sz="2400" dirty="0"/>
              <a:t>*heating and cooling (maybe?)</a:t>
            </a:r>
          </a:p>
          <a:p>
            <a:pPr marL="342900" indent="-342900">
              <a:buFont typeface="Arial" panose="020B0604020202020204" pitchFamily="34" charset="0"/>
              <a:buChar char="•"/>
            </a:pPr>
            <a:r>
              <a:rPr lang="en-US" sz="2400" b="1" dirty="0"/>
              <a:t>Measuring</a:t>
            </a:r>
          </a:p>
          <a:p>
            <a:pPr marL="342900" indent="-342900">
              <a:buFont typeface="Arial" panose="020B0604020202020204" pitchFamily="34" charset="0"/>
              <a:buChar char="•"/>
            </a:pPr>
            <a:r>
              <a:rPr lang="en-US" sz="2400" b="1" dirty="0"/>
              <a:t>Counting </a:t>
            </a:r>
          </a:p>
          <a:p>
            <a:pPr lvl="1"/>
            <a:r>
              <a:rPr lang="en-US" sz="2400" dirty="0"/>
              <a:t>	Creating a simple budget </a:t>
            </a:r>
          </a:p>
          <a:p>
            <a:pPr lvl="1"/>
            <a:r>
              <a:rPr lang="en-US" sz="2400" dirty="0"/>
              <a:t>	Using credits or money </a:t>
            </a:r>
          </a:p>
          <a:p>
            <a:pPr marL="342900" indent="-342900">
              <a:buFont typeface="Arial" panose="020B0604020202020204" pitchFamily="34" charset="0"/>
              <a:buChar char="•"/>
            </a:pPr>
            <a:r>
              <a:rPr lang="en-US" sz="2400" b="1" dirty="0"/>
              <a:t>Working as a team</a:t>
            </a:r>
          </a:p>
          <a:p>
            <a:pPr marL="342900" indent="-342900">
              <a:buFont typeface="Arial" panose="020B0604020202020204" pitchFamily="34" charset="0"/>
              <a:buChar char="•"/>
            </a:pPr>
            <a:r>
              <a:rPr lang="en-US" sz="2400" b="1" dirty="0"/>
              <a:t>Designing and making your thinking visible to others</a:t>
            </a:r>
          </a:p>
          <a:p>
            <a:pPr marL="342900" indent="-342900">
              <a:buFont typeface="Arial" panose="020B0604020202020204" pitchFamily="34" charset="0"/>
              <a:buChar char="•"/>
            </a:pPr>
            <a:endParaRPr lang="en-US" sz="2400" b="1" dirty="0"/>
          </a:p>
          <a:p>
            <a:pPr marL="342900" indent="-342900">
              <a:buFont typeface="Arial" panose="020B0604020202020204" pitchFamily="34" charset="0"/>
              <a:buChar char="•"/>
            </a:pPr>
            <a:r>
              <a:rPr lang="en-US" sz="2400" b="1" dirty="0"/>
              <a:t>What experiences could I create for students to ‘master’ or practice these ideas from the standards?</a:t>
            </a:r>
          </a:p>
          <a:p>
            <a:r>
              <a:rPr lang="en-US" sz="2400" dirty="0"/>
              <a:t> </a:t>
            </a:r>
          </a:p>
          <a:p>
            <a:endParaRPr lang="en-US" sz="2800" b="1" dirty="0"/>
          </a:p>
          <a:p>
            <a:r>
              <a:rPr lang="en-US" sz="4000" dirty="0"/>
              <a:t> </a:t>
            </a:r>
          </a:p>
          <a:p>
            <a:r>
              <a:rPr lang="en-US" dirty="0"/>
              <a:t> </a:t>
            </a:r>
          </a:p>
          <a:p>
            <a:endParaRPr lang="en-US" dirty="0"/>
          </a:p>
        </p:txBody>
      </p:sp>
      <p:pic>
        <p:nvPicPr>
          <p:cNvPr id="3074" name="Picture 2" descr="Little Critter Library">
            <a:extLst>
              <a:ext uri="{FF2B5EF4-FFF2-40B4-BE49-F238E27FC236}">
                <a16:creationId xmlns:a16="http://schemas.microsoft.com/office/drawing/2014/main" id="{FD695999-9609-9017-54DB-4736B3A3F3E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0625" r="20625"/>
          <a:stretch/>
        </p:blipFill>
        <p:spPr bwMode="auto">
          <a:xfrm>
            <a:off x="8610600" y="1940814"/>
            <a:ext cx="2929127" cy="29763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58940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77368" y="1219200"/>
            <a:ext cx="11125200" cy="6432530"/>
          </a:xfrm>
          <a:prstGeom prst="rect">
            <a:avLst/>
          </a:prstGeom>
          <a:noFill/>
        </p:spPr>
        <p:txBody>
          <a:bodyPr wrap="square" rtlCol="0">
            <a:spAutoFit/>
          </a:bodyPr>
          <a:lstStyle/>
          <a:p>
            <a:r>
              <a:rPr lang="en-US" sz="2800" b="1" dirty="0"/>
              <a:t>Scenario</a:t>
            </a:r>
          </a:p>
          <a:p>
            <a:endParaRPr lang="en-US" sz="2800" b="1" dirty="0"/>
          </a:p>
          <a:p>
            <a:r>
              <a:rPr lang="en-US" sz="2800" dirty="0"/>
              <a:t>Little Critter and his grandma are spending the day at the beach. They are having lots of fun, but soon they get hungry!</a:t>
            </a:r>
          </a:p>
          <a:p>
            <a:endParaRPr lang="en-US" sz="2800" dirty="0"/>
          </a:p>
          <a:p>
            <a:r>
              <a:rPr lang="en-US" sz="2800" dirty="0"/>
              <a:t>Little Critter goes to get hot dogs and buns for lunch. On his way back to Grandma, he accidentally drops the food in the sand. Oh no! Their lunch is covered in sand!</a:t>
            </a:r>
          </a:p>
          <a:p>
            <a:endParaRPr lang="en-US" sz="2800" dirty="0"/>
          </a:p>
          <a:p>
            <a:r>
              <a:rPr lang="en-US" sz="2800" dirty="0"/>
              <a:t>How can Little Critter carry the hot dogs and buns across the beach without dropping them in the sand? </a:t>
            </a:r>
          </a:p>
          <a:p>
            <a:endParaRPr lang="en-US" sz="2800" b="1" dirty="0"/>
          </a:p>
          <a:p>
            <a:r>
              <a:rPr lang="en-US" sz="4000" dirty="0"/>
              <a:t> </a:t>
            </a:r>
          </a:p>
          <a:p>
            <a:r>
              <a:rPr lang="en-US" dirty="0"/>
              <a:t> </a:t>
            </a:r>
          </a:p>
          <a:p>
            <a:endParaRPr lang="en-US" dirty="0"/>
          </a:p>
        </p:txBody>
      </p:sp>
      <p:sp>
        <p:nvSpPr>
          <p:cNvPr id="3" name="TextBox 2"/>
          <p:cNvSpPr txBox="1"/>
          <p:nvPr/>
        </p:nvSpPr>
        <p:spPr>
          <a:xfrm>
            <a:off x="271272" y="76200"/>
            <a:ext cx="6324600" cy="1569660"/>
          </a:xfrm>
          <a:prstGeom prst="rect">
            <a:avLst/>
          </a:prstGeom>
          <a:noFill/>
        </p:spPr>
        <p:txBody>
          <a:bodyPr wrap="square" rtlCol="0">
            <a:spAutoFit/>
          </a:bodyPr>
          <a:lstStyle/>
          <a:p>
            <a:r>
              <a:rPr lang="en-US" sz="4000" b="1" dirty="0">
                <a:solidFill>
                  <a:schemeClr val="accent1"/>
                </a:solidFill>
              </a:rPr>
              <a:t>The Hot Dog Carrier</a:t>
            </a:r>
          </a:p>
          <a:p>
            <a:r>
              <a:rPr lang="en-US" sz="2000" b="1" dirty="0">
                <a:solidFill>
                  <a:schemeClr val="accent1"/>
                </a:solidFill>
              </a:rPr>
              <a:t>2nd Grade</a:t>
            </a:r>
          </a:p>
          <a:p>
            <a:r>
              <a:rPr lang="en-US" dirty="0"/>
              <a:t> </a:t>
            </a:r>
          </a:p>
          <a:p>
            <a:endParaRPr lang="en-US" dirty="0"/>
          </a:p>
        </p:txBody>
      </p:sp>
      <p:pic>
        <p:nvPicPr>
          <p:cNvPr id="1026" name="Picture 2"/>
          <p:cNvPicPr preferRelativeResize="0">
            <a:picLocks noChangeArrowheads="1"/>
          </p:cNvPicPr>
          <p:nvPr/>
        </p:nvPicPr>
        <p:blipFill>
          <a:blip r:embed="rId2" cstate="email"/>
          <a:srcRect/>
          <a:stretch>
            <a:fillRect/>
          </a:stretch>
        </p:blipFill>
        <p:spPr bwMode="auto">
          <a:xfrm>
            <a:off x="9744214" y="5486400"/>
            <a:ext cx="2190784" cy="1219200"/>
          </a:xfrm>
          <a:prstGeom prst="rect">
            <a:avLst/>
          </a:prstGeom>
          <a:noFill/>
          <a:ln w="9525" algn="in">
            <a:noFill/>
            <a:miter lim="800000"/>
            <a:headEnd/>
            <a:tailEnd/>
          </a:ln>
          <a:effectLst/>
        </p:spPr>
      </p:pic>
      <p:pic>
        <p:nvPicPr>
          <p:cNvPr id="7" name="Picture 6" descr="Cover.jpg"/>
          <p:cNvPicPr>
            <a:picLocks noChangeAspect="1"/>
          </p:cNvPicPr>
          <p:nvPr/>
        </p:nvPicPr>
        <p:blipFill>
          <a:blip r:embed="rId3" cstate="email"/>
          <a:stretch>
            <a:fillRect/>
          </a:stretch>
        </p:blipFill>
        <p:spPr>
          <a:xfrm>
            <a:off x="10058400" y="304800"/>
            <a:ext cx="1562413" cy="156966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1.jpg"/>
          <p:cNvPicPr>
            <a:picLocks noChangeAspect="1"/>
          </p:cNvPicPr>
          <p:nvPr/>
        </p:nvPicPr>
        <p:blipFill>
          <a:blip r:embed="rId2" cstate="email"/>
          <a:stretch>
            <a:fillRect/>
          </a:stretch>
        </p:blipFill>
        <p:spPr>
          <a:xfrm>
            <a:off x="7894320" y="3293281"/>
            <a:ext cx="4267200" cy="3473301"/>
          </a:xfrm>
          <a:prstGeom prst="rect">
            <a:avLst/>
          </a:prstGeom>
        </p:spPr>
      </p:pic>
      <p:sp>
        <p:nvSpPr>
          <p:cNvPr id="5" name="TextBox 4"/>
          <p:cNvSpPr txBox="1"/>
          <p:nvPr/>
        </p:nvSpPr>
        <p:spPr>
          <a:xfrm>
            <a:off x="533400" y="304800"/>
            <a:ext cx="11506200" cy="7294305"/>
          </a:xfrm>
          <a:prstGeom prst="rect">
            <a:avLst/>
          </a:prstGeom>
          <a:noFill/>
        </p:spPr>
        <p:txBody>
          <a:bodyPr wrap="square" rtlCol="0">
            <a:spAutoFit/>
          </a:bodyPr>
          <a:lstStyle/>
          <a:p>
            <a:r>
              <a:rPr lang="en-US" sz="2800" b="1" dirty="0"/>
              <a:t>Challenge</a:t>
            </a:r>
          </a:p>
          <a:p>
            <a:endParaRPr lang="en-US" sz="2800" b="1" dirty="0"/>
          </a:p>
          <a:p>
            <a:r>
              <a:rPr lang="en-US" sz="2800" dirty="0"/>
              <a:t>Little Critter and Grandma don’t want to eat hot dogs covered in sand!</a:t>
            </a:r>
          </a:p>
          <a:p>
            <a:endParaRPr lang="en-US" sz="2800" b="1" dirty="0"/>
          </a:p>
          <a:p>
            <a:r>
              <a:rPr lang="en-US" sz="2800" dirty="0"/>
              <a:t>Your challenge is to design and build a hot dog carrier for Little Critter. </a:t>
            </a:r>
          </a:p>
          <a:p>
            <a:r>
              <a:rPr lang="en-US" sz="2800" dirty="0"/>
              <a:t>Your carrier should</a:t>
            </a:r>
          </a:p>
          <a:p>
            <a:pPr marL="457200" lvl="0" indent="-457200">
              <a:buFont typeface="Arial" panose="020B0604020202020204" pitchFamily="34" charset="0"/>
              <a:buChar char="•"/>
            </a:pPr>
            <a:r>
              <a:rPr lang="en-US" sz="2800" dirty="0"/>
              <a:t>Keep the hot dogs and buns warm.</a:t>
            </a:r>
          </a:p>
          <a:p>
            <a:pPr marL="457200" lvl="0" indent="-457200">
              <a:buFont typeface="Arial" panose="020B0604020202020204" pitchFamily="34" charset="0"/>
              <a:buChar char="•"/>
            </a:pPr>
            <a:r>
              <a:rPr lang="en-US" sz="2800" dirty="0"/>
              <a:t>Keep sand off the food.</a:t>
            </a:r>
          </a:p>
          <a:p>
            <a:pPr marL="457200" lvl="0" indent="-457200">
              <a:buFont typeface="Arial" panose="020B0604020202020204" pitchFamily="34" charset="0"/>
              <a:buChar char="•"/>
            </a:pPr>
            <a:r>
              <a:rPr lang="en-US" sz="2800" dirty="0"/>
              <a:t>Be small and light so Little Critter can carry it.</a:t>
            </a:r>
          </a:p>
          <a:p>
            <a:pPr marL="457200" lvl="0" indent="-457200">
              <a:buFont typeface="Arial" panose="020B0604020202020204" pitchFamily="34" charset="0"/>
              <a:buChar char="•"/>
            </a:pPr>
            <a:r>
              <a:rPr lang="en-US" sz="2800" dirty="0"/>
              <a:t>Cost no more than $2.00 to build.</a:t>
            </a:r>
          </a:p>
          <a:p>
            <a:endParaRPr lang="en-US" sz="2800" b="1" dirty="0"/>
          </a:p>
          <a:p>
            <a:endParaRPr lang="en-US" sz="2800" b="1" dirty="0"/>
          </a:p>
          <a:p>
            <a:r>
              <a:rPr lang="en-US" sz="2800" dirty="0"/>
              <a:t> </a:t>
            </a:r>
          </a:p>
          <a:p>
            <a:endParaRPr lang="en-US" sz="2800" b="1" dirty="0"/>
          </a:p>
          <a:p>
            <a:r>
              <a:rPr lang="en-US" sz="4000" dirty="0"/>
              <a:t> </a:t>
            </a:r>
          </a:p>
          <a:p>
            <a:r>
              <a:rPr lang="en-US" dirty="0"/>
              <a:t> </a:t>
            </a:r>
          </a:p>
          <a:p>
            <a:endParaRPr lang="en-US" dirty="0"/>
          </a:p>
        </p:txBody>
      </p:sp>
      <p:sp>
        <p:nvSpPr>
          <p:cNvPr id="3" name="TextBox 2">
            <a:extLst>
              <a:ext uri="{FF2B5EF4-FFF2-40B4-BE49-F238E27FC236}">
                <a16:creationId xmlns:a16="http://schemas.microsoft.com/office/drawing/2014/main" id="{6AA6299C-7735-FD64-300D-1771D5BB16F5}"/>
              </a:ext>
            </a:extLst>
          </p:cNvPr>
          <p:cNvSpPr txBox="1"/>
          <p:nvPr/>
        </p:nvSpPr>
        <p:spPr>
          <a:xfrm>
            <a:off x="754380" y="5257800"/>
            <a:ext cx="6858000" cy="830997"/>
          </a:xfrm>
          <a:prstGeom prst="rect">
            <a:avLst/>
          </a:prstGeom>
          <a:noFill/>
        </p:spPr>
        <p:txBody>
          <a:bodyPr wrap="square">
            <a:spAutoFit/>
          </a:bodyPr>
          <a:lstStyle/>
          <a:p>
            <a:r>
              <a:rPr lang="en-US" sz="2400" b="1" dirty="0"/>
              <a:t>How can you design a carrier that will safely get lunch to Grandma’s beach blanket?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1.jpg"/>
          <p:cNvPicPr>
            <a:picLocks noChangeAspect="1"/>
          </p:cNvPicPr>
          <p:nvPr/>
        </p:nvPicPr>
        <p:blipFill>
          <a:blip r:embed="rId2" cstate="email"/>
          <a:stretch>
            <a:fillRect/>
          </a:stretch>
        </p:blipFill>
        <p:spPr>
          <a:xfrm>
            <a:off x="8686800" y="228600"/>
            <a:ext cx="3276600" cy="2666999"/>
          </a:xfrm>
          <a:prstGeom prst="rect">
            <a:avLst/>
          </a:prstGeom>
        </p:spPr>
      </p:pic>
      <p:sp>
        <p:nvSpPr>
          <p:cNvPr id="2" name="TextBox 1">
            <a:extLst>
              <a:ext uri="{FF2B5EF4-FFF2-40B4-BE49-F238E27FC236}">
                <a16:creationId xmlns:a16="http://schemas.microsoft.com/office/drawing/2014/main" id="{873071CA-E00C-FFDE-FA37-F62F946944C2}"/>
              </a:ext>
            </a:extLst>
          </p:cNvPr>
          <p:cNvSpPr txBox="1"/>
          <p:nvPr/>
        </p:nvSpPr>
        <p:spPr>
          <a:xfrm>
            <a:off x="457200" y="381000"/>
            <a:ext cx="8610600" cy="8100616"/>
          </a:xfrm>
          <a:prstGeom prst="rect">
            <a:avLst/>
          </a:prstGeom>
          <a:noFill/>
        </p:spPr>
        <p:txBody>
          <a:bodyPr wrap="square" rtlCol="0">
            <a:spAutoFit/>
          </a:bodyPr>
          <a:lstStyle/>
          <a:p>
            <a:r>
              <a:rPr lang="en-US" sz="3200" b="1" dirty="0"/>
              <a:t>Big Ideas</a:t>
            </a:r>
          </a:p>
          <a:p>
            <a:pPr marL="342900" indent="-342900">
              <a:buFont typeface="Arial" panose="020B0604020202020204" pitchFamily="34" charset="0"/>
              <a:buChar char="•"/>
            </a:pPr>
            <a:r>
              <a:rPr lang="en-US" sz="2400" kern="0" dirty="0">
                <a:ea typeface="Times New Roman" panose="02020603050405020304" pitchFamily="18" charset="0"/>
                <a:cs typeface="Times New Roman" panose="02020603050405020304" pitchFamily="18" charset="0"/>
              </a:rPr>
              <a:t>Materials have distinct properties</a:t>
            </a:r>
          </a:p>
          <a:p>
            <a:pPr marL="342900" indent="-342900">
              <a:buFont typeface="Arial" panose="020B0604020202020204" pitchFamily="34" charset="0"/>
              <a:buChar char="•"/>
            </a:pPr>
            <a:r>
              <a:rPr lang="en-US" sz="2400" kern="0" dirty="0">
                <a:ea typeface="Times New Roman" panose="02020603050405020304" pitchFamily="18" charset="0"/>
                <a:cs typeface="Times New Roman" panose="02020603050405020304" pitchFamily="18" charset="0"/>
              </a:rPr>
              <a:t>The properties of materials influence how we use them in everyday life.</a:t>
            </a:r>
          </a:p>
          <a:p>
            <a:pPr marL="342900" indent="-342900">
              <a:buFont typeface="Arial" panose="020B0604020202020204" pitchFamily="34" charset="0"/>
              <a:buChar char="•"/>
            </a:pPr>
            <a:r>
              <a:rPr lang="en-US" sz="2400" dirty="0"/>
              <a:t>A budget helps us keep track of how much money we can spend.</a:t>
            </a:r>
          </a:p>
          <a:p>
            <a:endParaRPr lang="en-US" sz="3200" b="1" dirty="0"/>
          </a:p>
          <a:p>
            <a:r>
              <a:rPr lang="en-US" sz="3200" b="1" dirty="0"/>
              <a:t>Essential Questions</a:t>
            </a:r>
          </a:p>
          <a:p>
            <a:pPr marL="342900" indent="-342900">
              <a:lnSpc>
                <a:spcPct val="107000"/>
              </a:lnSpc>
              <a:spcAft>
                <a:spcPts val="800"/>
              </a:spcAft>
              <a:buSzPts val="1000"/>
              <a:buFont typeface="Symbol" panose="05050102010706020507" pitchFamily="18" charset="2"/>
              <a:buChar char=""/>
              <a:tabLst>
                <a:tab pos="457200" algn="l"/>
              </a:tabLst>
            </a:pPr>
            <a:r>
              <a:rPr lang="en-US" sz="2400" dirty="0">
                <a:ea typeface="Times New Roman" panose="02020603050405020304" pitchFamily="18" charset="0"/>
                <a:cs typeface="Times New Roman" panose="02020603050405020304" pitchFamily="18" charset="0"/>
              </a:rPr>
              <a:t>How do the properties of a material help determine what we use it for?</a:t>
            </a:r>
            <a:endParaRPr lang="en-US" sz="2400" dirty="0">
              <a:ea typeface="Aptos" panose="020B0004020202020204" pitchFamily="34" charset="0"/>
              <a:cs typeface="Times New Roman" panose="02020603050405020304" pitchFamily="18" charset="0"/>
            </a:endParaRPr>
          </a:p>
          <a:p>
            <a:pPr marL="342900" indent="-342900">
              <a:lnSpc>
                <a:spcPct val="107000"/>
              </a:lnSpc>
              <a:spcAft>
                <a:spcPts val="800"/>
              </a:spcAft>
              <a:buSzPts val="1000"/>
              <a:buFont typeface="Symbol" panose="05050102010706020507" pitchFamily="18" charset="2"/>
              <a:buChar char=""/>
              <a:tabLst>
                <a:tab pos="457200" algn="l"/>
              </a:tabLst>
            </a:pPr>
            <a:r>
              <a:rPr lang="en-US" sz="2400" dirty="0">
                <a:ea typeface="Times New Roman" panose="02020603050405020304" pitchFamily="18" charset="0"/>
                <a:cs typeface="Times New Roman" panose="02020603050405020304" pitchFamily="18" charset="0"/>
              </a:rPr>
              <a:t>What tools and methods can we use to observe and describe materials accurately?</a:t>
            </a:r>
          </a:p>
          <a:p>
            <a:pPr marL="342900" indent="-342900">
              <a:lnSpc>
                <a:spcPct val="107000"/>
              </a:lnSpc>
              <a:spcAft>
                <a:spcPts val="800"/>
              </a:spcAft>
              <a:buSzPts val="1000"/>
              <a:buFont typeface="Symbol" panose="05050102010706020507" pitchFamily="18" charset="2"/>
              <a:buChar char=""/>
              <a:tabLst>
                <a:tab pos="457200" algn="l"/>
              </a:tabLst>
            </a:pPr>
            <a:r>
              <a:rPr lang="en-US" sz="2400" dirty="0">
                <a:ea typeface="Aptos" panose="020B0004020202020204" pitchFamily="34" charset="0"/>
                <a:cs typeface="Times New Roman" panose="02020603050405020304" pitchFamily="18" charset="0"/>
              </a:rPr>
              <a:t>Why is it important to keep a budget?</a:t>
            </a:r>
          </a:p>
          <a:p>
            <a:endParaRPr lang="en-US" sz="2800" b="1" dirty="0"/>
          </a:p>
          <a:p>
            <a:r>
              <a:rPr lang="en-US" sz="2400" dirty="0"/>
              <a:t> </a:t>
            </a:r>
          </a:p>
          <a:p>
            <a:endParaRPr lang="en-US" sz="2800" b="1" dirty="0"/>
          </a:p>
          <a:p>
            <a:r>
              <a:rPr lang="en-US" sz="4000" dirty="0"/>
              <a:t> </a:t>
            </a:r>
          </a:p>
          <a:p>
            <a:r>
              <a:rPr lang="en-US" dirty="0"/>
              <a:t> </a:t>
            </a:r>
          </a:p>
          <a:p>
            <a:endParaRPr lang="en-US" dirty="0"/>
          </a:p>
        </p:txBody>
      </p:sp>
    </p:spTree>
    <p:extLst>
      <p:ext uri="{BB962C8B-B14F-4D97-AF65-F5344CB8AC3E}">
        <p14:creationId xmlns:p14="http://schemas.microsoft.com/office/powerpoint/2010/main" val="4084426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56396" y="457200"/>
            <a:ext cx="9658203" cy="6309420"/>
          </a:xfrm>
          <a:prstGeom prst="rect">
            <a:avLst/>
          </a:prstGeom>
          <a:noFill/>
        </p:spPr>
        <p:txBody>
          <a:bodyPr wrap="square" rtlCol="0">
            <a:spAutoFit/>
          </a:bodyPr>
          <a:lstStyle/>
          <a:p>
            <a:r>
              <a:rPr lang="en-US" sz="3200" b="1" dirty="0"/>
              <a:t>Evaluation:</a:t>
            </a:r>
          </a:p>
          <a:p>
            <a:endParaRPr lang="en-US" sz="2800" dirty="0"/>
          </a:p>
          <a:p>
            <a:pPr marL="457200" indent="-457200">
              <a:buFont typeface="+mj-lt"/>
              <a:buAutoNum type="arabicPeriod"/>
            </a:pPr>
            <a:r>
              <a:rPr lang="en-US" sz="2800" dirty="0"/>
              <a:t>Test your hot dog carrier and refine your design.</a:t>
            </a:r>
          </a:p>
          <a:p>
            <a:pPr marL="457200" indent="-457200">
              <a:buFont typeface="+mj-lt"/>
              <a:buAutoNum type="arabicPeriod"/>
            </a:pPr>
            <a:endParaRPr lang="en-US" sz="2800" dirty="0"/>
          </a:p>
          <a:p>
            <a:pPr marL="457200" indent="-457200">
              <a:buFont typeface="+mj-lt"/>
              <a:buAutoNum type="arabicPeriod"/>
            </a:pPr>
            <a:r>
              <a:rPr lang="en-US" sz="2800" dirty="0"/>
              <a:t>Evaluate and record your solution in your Design Journal.</a:t>
            </a:r>
          </a:p>
          <a:p>
            <a:pPr lvl="2"/>
            <a:r>
              <a:rPr lang="en-US" sz="2800" dirty="0"/>
              <a:t>-understanding of properties of materials</a:t>
            </a:r>
          </a:p>
          <a:p>
            <a:pPr lvl="2"/>
            <a:r>
              <a:rPr lang="en-US" sz="2800" dirty="0"/>
              <a:t>-measuring/counting</a:t>
            </a:r>
          </a:p>
          <a:p>
            <a:pPr lvl="2"/>
            <a:r>
              <a:rPr lang="en-US" sz="2800" dirty="0"/>
              <a:t>-working as a team</a:t>
            </a:r>
          </a:p>
          <a:p>
            <a:pPr lvl="2"/>
            <a:endParaRPr lang="en-US" sz="2800" dirty="0"/>
          </a:p>
          <a:p>
            <a:pPr marL="457200" indent="-457200">
              <a:buFont typeface="+mj-lt"/>
              <a:buAutoNum type="arabicPeriod"/>
            </a:pPr>
            <a:r>
              <a:rPr lang="en-US" sz="2800" dirty="0"/>
              <a:t>Present and demonstrate your solution to the class.</a:t>
            </a:r>
          </a:p>
          <a:p>
            <a:r>
              <a:rPr lang="en-US" sz="2000" dirty="0"/>
              <a:t> </a:t>
            </a:r>
          </a:p>
          <a:p>
            <a:pPr marL="457200" indent="-457200"/>
            <a:endParaRPr lang="en-US" sz="2000" dirty="0"/>
          </a:p>
          <a:p>
            <a:endParaRPr lang="en-US" sz="2000" b="1" dirty="0"/>
          </a:p>
          <a:p>
            <a:r>
              <a:rPr lang="en-US" sz="2000" dirty="0"/>
              <a:t> </a:t>
            </a:r>
          </a:p>
          <a:p>
            <a:r>
              <a:rPr lang="en-US" sz="2000" dirty="0"/>
              <a:t> </a:t>
            </a:r>
          </a:p>
          <a:p>
            <a:endParaRPr lang="en-US" sz="2000" dirty="0"/>
          </a:p>
        </p:txBody>
      </p:sp>
      <p:pic>
        <p:nvPicPr>
          <p:cNvPr id="26626" name="Picture 2"/>
          <p:cNvPicPr>
            <a:picLocks noChangeAspect="1" noChangeArrowheads="1"/>
          </p:cNvPicPr>
          <p:nvPr/>
        </p:nvPicPr>
        <p:blipFill>
          <a:blip r:embed="rId2" cstate="email"/>
          <a:srcRect/>
          <a:stretch>
            <a:fillRect/>
          </a:stretch>
        </p:blipFill>
        <p:spPr bwMode="auto">
          <a:xfrm>
            <a:off x="9906000" y="3954624"/>
            <a:ext cx="1801774" cy="2438400"/>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1 copy.jpg"/>
          <p:cNvPicPr>
            <a:picLocks noChangeAspect="1"/>
          </p:cNvPicPr>
          <p:nvPr/>
        </p:nvPicPr>
        <p:blipFill>
          <a:blip r:embed="rId2" cstate="email"/>
          <a:stretch>
            <a:fillRect/>
          </a:stretch>
        </p:blipFill>
        <p:spPr>
          <a:xfrm>
            <a:off x="9795255" y="4928617"/>
            <a:ext cx="2183674" cy="1777409"/>
          </a:xfrm>
          <a:prstGeom prst="rect">
            <a:avLst/>
          </a:prstGeom>
        </p:spPr>
      </p:pic>
      <p:pic>
        <p:nvPicPr>
          <p:cNvPr id="6" name="Picture 2"/>
          <p:cNvPicPr preferRelativeResize="0">
            <a:picLocks noChangeArrowheads="1"/>
          </p:cNvPicPr>
          <p:nvPr/>
        </p:nvPicPr>
        <p:blipFill>
          <a:blip r:embed="rId3" cstate="email"/>
          <a:srcRect/>
          <a:stretch>
            <a:fillRect/>
          </a:stretch>
        </p:blipFill>
        <p:spPr bwMode="auto">
          <a:xfrm>
            <a:off x="9982200" y="914400"/>
            <a:ext cx="1809784" cy="990600"/>
          </a:xfrm>
          <a:prstGeom prst="rect">
            <a:avLst/>
          </a:prstGeom>
          <a:noFill/>
          <a:ln w="9525" algn="in">
            <a:noFill/>
            <a:miter lim="800000"/>
            <a:headEnd/>
            <a:tailEnd/>
          </a:ln>
          <a:effectLst/>
        </p:spPr>
      </p:pic>
      <p:graphicFrame>
        <p:nvGraphicFramePr>
          <p:cNvPr id="2" name="Table 1">
            <a:extLst>
              <a:ext uri="{FF2B5EF4-FFF2-40B4-BE49-F238E27FC236}">
                <a16:creationId xmlns:a16="http://schemas.microsoft.com/office/drawing/2014/main" id="{9E36039F-2E05-63B9-7AE8-0481FB2B0A64}"/>
              </a:ext>
            </a:extLst>
          </p:cNvPr>
          <p:cNvGraphicFramePr>
            <a:graphicFrameLocks noGrp="1"/>
          </p:cNvGraphicFramePr>
          <p:nvPr>
            <p:extLst>
              <p:ext uri="{D42A27DB-BD31-4B8C-83A1-F6EECF244321}">
                <p14:modId xmlns:p14="http://schemas.microsoft.com/office/powerpoint/2010/main" val="1479495762"/>
              </p:ext>
            </p:extLst>
          </p:nvPr>
        </p:nvGraphicFramePr>
        <p:xfrm>
          <a:off x="304800" y="213166"/>
          <a:ext cx="9372600" cy="6400800"/>
        </p:xfrm>
        <a:graphic>
          <a:graphicData uri="http://schemas.openxmlformats.org/drawingml/2006/table">
            <a:tbl>
              <a:tblPr>
                <a:tableStyleId>{7E9639D4-E3E2-4D34-9284-5A2195B3D0D7}</a:tableStyleId>
              </a:tblPr>
              <a:tblGrid>
                <a:gridCol w="1676400">
                  <a:extLst>
                    <a:ext uri="{9D8B030D-6E8A-4147-A177-3AD203B41FA5}">
                      <a16:colId xmlns:a16="http://schemas.microsoft.com/office/drawing/2014/main" val="3740561012"/>
                    </a:ext>
                  </a:extLst>
                </a:gridCol>
                <a:gridCol w="3009900">
                  <a:extLst>
                    <a:ext uri="{9D8B030D-6E8A-4147-A177-3AD203B41FA5}">
                      <a16:colId xmlns:a16="http://schemas.microsoft.com/office/drawing/2014/main" val="2161172960"/>
                    </a:ext>
                  </a:extLst>
                </a:gridCol>
                <a:gridCol w="2343150">
                  <a:extLst>
                    <a:ext uri="{9D8B030D-6E8A-4147-A177-3AD203B41FA5}">
                      <a16:colId xmlns:a16="http://schemas.microsoft.com/office/drawing/2014/main" val="3995014535"/>
                    </a:ext>
                  </a:extLst>
                </a:gridCol>
                <a:gridCol w="2343150">
                  <a:extLst>
                    <a:ext uri="{9D8B030D-6E8A-4147-A177-3AD203B41FA5}">
                      <a16:colId xmlns:a16="http://schemas.microsoft.com/office/drawing/2014/main" val="2729716907"/>
                    </a:ext>
                  </a:extLst>
                </a:gridCol>
              </a:tblGrid>
              <a:tr h="292135">
                <a:tc>
                  <a:txBody>
                    <a:bodyPr/>
                    <a:lstStyle/>
                    <a:p>
                      <a:pPr>
                        <a:buNone/>
                      </a:pPr>
                      <a:r>
                        <a:rPr lang="en-US" sz="1100" b="1"/>
                        <a:t>What I’m Learning</a:t>
                      </a:r>
                    </a:p>
                  </a:txBody>
                  <a:tcPr marL="29601" marR="29601" marT="14800" marB="14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100" b="1"/>
                        <a:t>3 – I Got It!</a:t>
                      </a:r>
                    </a:p>
                  </a:txBody>
                  <a:tcPr marL="29601" marR="29601" marT="14800" marB="14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100" b="1"/>
                        <a:t>2 – I’m Getting It</a:t>
                      </a:r>
                    </a:p>
                  </a:txBody>
                  <a:tcPr marL="29601" marR="29601" marT="14800" marB="14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100" b="1" dirty="0"/>
                        <a:t>1 – I Need More Practice</a:t>
                      </a:r>
                    </a:p>
                  </a:txBody>
                  <a:tcPr marL="29601" marR="29601" marT="14800" marB="14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02697"/>
                  </a:ext>
                </a:extLst>
              </a:tr>
              <a:tr h="920733">
                <a:tc>
                  <a:txBody>
                    <a:bodyPr/>
                    <a:lstStyle/>
                    <a:p>
                      <a:pPr>
                        <a:buNone/>
                      </a:pPr>
                      <a:r>
                        <a:rPr lang="en-US" sz="1100" b="0"/>
                        <a:t>Explore Materials</a:t>
                      </a:r>
                    </a:p>
                  </a:txBody>
                  <a:tcPr marL="29601" marR="29601" marT="14800" marB="14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100" b="0"/>
                        <a:t>I can describe and compare materials using properties like color, texture, hardness, and flexibility.</a:t>
                      </a:r>
                    </a:p>
                  </a:txBody>
                  <a:tcPr marL="29601" marR="29601" marT="14800" marB="14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100" b="0"/>
                        <a:t>I can describe some properties of the materials.</a:t>
                      </a:r>
                    </a:p>
                  </a:txBody>
                  <a:tcPr marL="29601" marR="29601" marT="14800" marB="14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100" b="0"/>
                        <a:t>I need help describing and comparing materials.</a:t>
                      </a:r>
                    </a:p>
                  </a:txBody>
                  <a:tcPr marL="29601" marR="29601" marT="14800" marB="14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2663547"/>
                  </a:ext>
                </a:extLst>
              </a:tr>
              <a:tr h="920733">
                <a:tc>
                  <a:txBody>
                    <a:bodyPr/>
                    <a:lstStyle/>
                    <a:p>
                      <a:pPr>
                        <a:buNone/>
                      </a:pPr>
                      <a:r>
                        <a:rPr lang="en-US" sz="1100" b="0" dirty="0"/>
                        <a:t>Choose the Best Materials</a:t>
                      </a:r>
                    </a:p>
                  </a:txBody>
                  <a:tcPr marL="29601" marR="29601" marT="14800" marB="14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100" b="0" dirty="0"/>
                        <a:t>I use results from our tests to choose materials that will work well for my carrier, and I can explain why I chose them.</a:t>
                      </a:r>
                    </a:p>
                  </a:txBody>
                  <a:tcPr marL="29601" marR="29601" marT="14800" marB="14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100" b="0"/>
                        <a:t>I choose materials that might work and give a reason for my choices.</a:t>
                      </a:r>
                    </a:p>
                  </a:txBody>
                  <a:tcPr marL="29601" marR="29601" marT="14800" marB="14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100" b="0"/>
                        <a:t>I need help choosing materials that fit the job.</a:t>
                      </a:r>
                    </a:p>
                  </a:txBody>
                  <a:tcPr marL="29601" marR="29601" marT="14800" marB="14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00437849"/>
                  </a:ext>
                </a:extLst>
              </a:tr>
              <a:tr h="669293">
                <a:tc>
                  <a:txBody>
                    <a:bodyPr/>
                    <a:lstStyle/>
                    <a:p>
                      <a:pPr>
                        <a:buNone/>
                      </a:pPr>
                      <a:r>
                        <a:rPr lang="en-US" sz="1100" b="0"/>
                        <a:t>Make a Plan</a:t>
                      </a:r>
                    </a:p>
                  </a:txBody>
                  <a:tcPr marL="29601" marR="29601" marT="14800" marB="14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100" b="0"/>
                        <a:t>I draw and label a clear plan before building and show the materials I will use.</a:t>
                      </a:r>
                    </a:p>
                  </a:txBody>
                  <a:tcPr marL="29601" marR="29601" marT="14800" marB="14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100" b="0" dirty="0"/>
                        <a:t>I make a plan, but some parts are missing or unclear.</a:t>
                      </a:r>
                    </a:p>
                  </a:txBody>
                  <a:tcPr marL="29601" marR="29601" marT="14800" marB="14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100" b="0"/>
                        <a:t>I need help making a plan before I build.</a:t>
                      </a:r>
                    </a:p>
                  </a:txBody>
                  <a:tcPr marL="29601" marR="29601" marT="14800" marB="14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04165968"/>
                  </a:ext>
                </a:extLst>
              </a:tr>
              <a:tr h="795013">
                <a:tc>
                  <a:txBody>
                    <a:bodyPr/>
                    <a:lstStyle/>
                    <a:p>
                      <a:pPr>
                        <a:buNone/>
                      </a:pPr>
                      <a:r>
                        <a:rPr lang="en-US" sz="1100" b="0" dirty="0"/>
                        <a:t>Measure My Design</a:t>
                      </a:r>
                    </a:p>
                  </a:txBody>
                  <a:tcPr marL="29601" marR="29601" marT="14800" marB="14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100" b="0" dirty="0"/>
                        <a:t>I choose and use the correct measuring tool to accurately measure my design.</a:t>
                      </a:r>
                    </a:p>
                  </a:txBody>
                  <a:tcPr marL="29601" marR="29601" marT="14800" marB="14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100" b="0"/>
                        <a:t>I measure my design with some help.</a:t>
                      </a:r>
                    </a:p>
                  </a:txBody>
                  <a:tcPr marL="29601" marR="29601" marT="14800" marB="14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100" b="0"/>
                        <a:t>I need help choosing or using a measuring tool.</a:t>
                      </a:r>
                    </a:p>
                  </a:txBody>
                  <a:tcPr marL="29601" marR="29601" marT="14800" marB="14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81020360"/>
                  </a:ext>
                </a:extLst>
              </a:tr>
              <a:tr h="669293">
                <a:tc>
                  <a:txBody>
                    <a:bodyPr/>
                    <a:lstStyle/>
                    <a:p>
                      <a:pPr>
                        <a:buNone/>
                      </a:pPr>
                      <a:r>
                        <a:rPr lang="en-US" sz="1100" b="0"/>
                        <a:t>Stay on Budget</a:t>
                      </a:r>
                    </a:p>
                  </a:txBody>
                  <a:tcPr marL="29601" marR="29601" marT="14800" marB="14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100" b="0"/>
                        <a:t>I correctly find the cost of my materials and keep my design at $2.00 or less.</a:t>
                      </a:r>
                    </a:p>
                  </a:txBody>
                  <a:tcPr marL="29601" marR="29601" marT="14800" marB="14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100" b="0"/>
                        <a:t>I find most of my costs correctly or need some help staying within the $2.00 budget.</a:t>
                      </a:r>
                    </a:p>
                  </a:txBody>
                  <a:tcPr marL="29601" marR="29601" marT="14800" marB="14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100" b="0"/>
                        <a:t>I need help finding the cost of my materials and using my $2.00 budget.</a:t>
                      </a:r>
                    </a:p>
                  </a:txBody>
                  <a:tcPr marL="29601" marR="29601" marT="14800" marB="14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66938354"/>
                  </a:ext>
                </a:extLst>
              </a:tr>
              <a:tr h="543574">
                <a:tc>
                  <a:txBody>
                    <a:bodyPr/>
                    <a:lstStyle/>
                    <a:p>
                      <a:pPr>
                        <a:buNone/>
                      </a:pPr>
                      <a:r>
                        <a:rPr lang="en-US" sz="1100" b="0"/>
                        <a:t>Use Tools Safely</a:t>
                      </a:r>
                    </a:p>
                  </a:txBody>
                  <a:tcPr marL="29601" marR="29601" marT="14800" marB="14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100" b="0"/>
                        <a:t>I use tools correctly and safely while building.</a:t>
                      </a:r>
                    </a:p>
                  </a:txBody>
                  <a:tcPr marL="29601" marR="29601" marT="14800" marB="14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100" b="0"/>
                        <a:t>I usually use tools safely but sometimes need reminders.</a:t>
                      </a:r>
                    </a:p>
                  </a:txBody>
                  <a:tcPr marL="29601" marR="29601" marT="14800" marB="14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100" b="0"/>
                        <a:t>I need help or reminders to use tools safely.</a:t>
                      </a:r>
                    </a:p>
                  </a:txBody>
                  <a:tcPr marL="29601" marR="29601" marT="14800" marB="14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92461876"/>
                  </a:ext>
                </a:extLst>
              </a:tr>
              <a:tr h="795013">
                <a:tc>
                  <a:txBody>
                    <a:bodyPr/>
                    <a:lstStyle/>
                    <a:p>
                      <a:pPr>
                        <a:buNone/>
                      </a:pPr>
                      <a:r>
                        <a:rPr lang="en-US" sz="1100" b="0"/>
                        <a:t>Work as a Team</a:t>
                      </a:r>
                    </a:p>
                  </a:txBody>
                  <a:tcPr marL="29601" marR="29601" marT="14800" marB="14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100" b="0"/>
                        <a:t>I share ideas, listen to others, and help my team complete the challenge.</a:t>
                      </a:r>
                    </a:p>
                  </a:txBody>
                  <a:tcPr marL="29601" marR="29601" marT="14800" marB="14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100" b="0"/>
                        <a:t>I work with my team but sometimes need reminders to share, listen, or help.</a:t>
                      </a:r>
                    </a:p>
                  </a:txBody>
                  <a:tcPr marL="29601" marR="29601" marT="14800" marB="14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100" b="0"/>
                        <a:t>I need help working with my team.</a:t>
                      </a:r>
                    </a:p>
                  </a:txBody>
                  <a:tcPr marL="29601" marR="29601" marT="14800" marB="14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7473681"/>
                  </a:ext>
                </a:extLst>
              </a:tr>
              <a:tr h="795013">
                <a:tc>
                  <a:txBody>
                    <a:bodyPr/>
                    <a:lstStyle/>
                    <a:p>
                      <a:pPr>
                        <a:buNone/>
                      </a:pPr>
                      <a:r>
                        <a:rPr lang="en-US" sz="1100" b="0"/>
                        <a:t>Share My Design</a:t>
                      </a:r>
                    </a:p>
                  </a:txBody>
                  <a:tcPr marL="29601" marR="29601" marT="14800" marB="14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100" b="0"/>
                        <a:t>I speak clearly and loudly enough for others to hear as I explain my design and material choices.</a:t>
                      </a:r>
                    </a:p>
                  </a:txBody>
                  <a:tcPr marL="29601" marR="29601" marT="14800" marB="14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100" b="0"/>
                        <a:t>I explain my design but sometimes need reminders to speak clearly or loudly.</a:t>
                      </a:r>
                    </a:p>
                  </a:txBody>
                  <a:tcPr marL="29601" marR="29601" marT="14800" marB="14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100" b="0" dirty="0"/>
                        <a:t>I need help explaining my design so others can hear and understand me.</a:t>
                      </a:r>
                    </a:p>
                  </a:txBody>
                  <a:tcPr marL="29601" marR="29601" marT="14800" marB="14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86960550"/>
                  </a:ext>
                </a:extLst>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33400" y="381001"/>
            <a:ext cx="10972800" cy="6309420"/>
          </a:xfrm>
          <a:prstGeom prst="rect">
            <a:avLst/>
          </a:prstGeom>
          <a:noFill/>
        </p:spPr>
        <p:txBody>
          <a:bodyPr wrap="square" rtlCol="0">
            <a:spAutoFit/>
          </a:bodyPr>
          <a:lstStyle/>
          <a:p>
            <a:r>
              <a:rPr lang="en-US" sz="2400" b="1" dirty="0"/>
              <a:t>Design Requirements (Sometimes called constraints or </a:t>
            </a:r>
            <a:r>
              <a:rPr lang="en-US" sz="2400" b="1" dirty="0" err="1"/>
              <a:t>limitatations</a:t>
            </a:r>
            <a:r>
              <a:rPr lang="en-US" sz="2400" b="1" dirty="0"/>
              <a:t>)</a:t>
            </a:r>
          </a:p>
          <a:p>
            <a:endParaRPr lang="en-US" sz="2400" b="1" dirty="0"/>
          </a:p>
          <a:p>
            <a:r>
              <a:rPr lang="en-US" sz="2400" b="1" dirty="0"/>
              <a:t>What your hot dog carrier must do -</a:t>
            </a:r>
            <a:endParaRPr lang="en-US" sz="2400" dirty="0"/>
          </a:p>
          <a:p>
            <a:endParaRPr lang="en-US" sz="2400" dirty="0"/>
          </a:p>
          <a:p>
            <a:r>
              <a:rPr lang="en-US" sz="2400" dirty="0"/>
              <a:t>Work with your partner or team to plan, build, test, and improve a hot dog carrier for Little Critter.</a:t>
            </a:r>
          </a:p>
          <a:p>
            <a:endParaRPr lang="en-US" sz="2400" dirty="0"/>
          </a:p>
          <a:p>
            <a:r>
              <a:rPr lang="en-US" sz="2400" dirty="0"/>
              <a:t>Your hot dog carrier must:</a:t>
            </a:r>
          </a:p>
          <a:p>
            <a:pPr marL="342900" lvl="0" indent="-342900">
              <a:buFont typeface="Arial" panose="020B0604020202020204" pitchFamily="34" charset="0"/>
              <a:buChar char="•"/>
            </a:pPr>
            <a:r>
              <a:rPr lang="en-US" sz="2400" dirty="0"/>
              <a:t>Keep the hot dogs and buns warm.</a:t>
            </a:r>
          </a:p>
          <a:p>
            <a:pPr marL="342900" lvl="0" indent="-342900">
              <a:buFont typeface="Arial" panose="020B0604020202020204" pitchFamily="34" charset="0"/>
              <a:buChar char="•"/>
            </a:pPr>
            <a:r>
              <a:rPr lang="en-US" sz="2400" dirty="0"/>
              <a:t>Keep the hot dogs and buns clean and sand-free.</a:t>
            </a:r>
          </a:p>
          <a:p>
            <a:pPr marL="342900" lvl="0" indent="-342900">
              <a:buFont typeface="Arial" panose="020B0604020202020204" pitchFamily="34" charset="0"/>
              <a:buChar char="•"/>
            </a:pPr>
            <a:r>
              <a:rPr lang="en-US" sz="2400" dirty="0"/>
              <a:t>Keep the hot dogs and buns from falling out.</a:t>
            </a:r>
          </a:p>
          <a:p>
            <a:pPr marL="342900" lvl="0" indent="-342900">
              <a:buFont typeface="Arial" panose="020B0604020202020204" pitchFamily="34" charset="0"/>
              <a:buChar char="•"/>
            </a:pPr>
            <a:r>
              <a:rPr lang="en-US" sz="2400" dirty="0"/>
              <a:t>Be no larger than 12" × 12" × 12".</a:t>
            </a:r>
          </a:p>
          <a:p>
            <a:pPr marL="342900" lvl="0" indent="-342900">
              <a:buFont typeface="Arial" panose="020B0604020202020204" pitchFamily="34" charset="0"/>
              <a:buChar char="•"/>
            </a:pPr>
            <a:r>
              <a:rPr lang="en-US" sz="2400" dirty="0"/>
              <a:t>Weigh less than 1 pound.</a:t>
            </a:r>
          </a:p>
          <a:p>
            <a:pPr marL="342900" lvl="0" indent="-342900">
              <a:buFont typeface="Arial" panose="020B0604020202020204" pitchFamily="34" charset="0"/>
              <a:buChar char="•"/>
            </a:pPr>
            <a:r>
              <a:rPr lang="en-US" sz="2400" dirty="0"/>
              <a:t>Cost no more than $2.00 to build.</a:t>
            </a:r>
          </a:p>
          <a:p>
            <a:pPr marL="342900" lvl="0" indent="-342900">
              <a:buFont typeface="Arial" panose="020B0604020202020204" pitchFamily="34" charset="0"/>
              <a:buChar char="•"/>
            </a:pPr>
            <a:r>
              <a:rPr lang="en-US" sz="2400" dirty="0"/>
              <a:t>Use materials that your team selects based on their properties and how well they work for the job.</a:t>
            </a:r>
          </a:p>
          <a:p>
            <a:endParaRPr lang="en-US" sz="2000" dirty="0"/>
          </a:p>
        </p:txBody>
      </p:sp>
      <p:pic>
        <p:nvPicPr>
          <p:cNvPr id="25603" name="Picture 3"/>
          <p:cNvPicPr>
            <a:picLocks noChangeAspect="1" noChangeArrowheads="1"/>
          </p:cNvPicPr>
          <p:nvPr/>
        </p:nvPicPr>
        <p:blipFill>
          <a:blip r:embed="rId2" cstate="email"/>
          <a:srcRect/>
          <a:stretch>
            <a:fillRect/>
          </a:stretch>
        </p:blipFill>
        <p:spPr bwMode="auto">
          <a:xfrm>
            <a:off x="9144000" y="2743200"/>
            <a:ext cx="1981695" cy="2501890"/>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124965-C47B-C1D5-1551-469DA7266E4D}"/>
            </a:ext>
          </a:extLst>
        </p:cNvPr>
        <p:cNvGrpSpPr/>
        <p:nvPr/>
      </p:nvGrpSpPr>
      <p:grpSpPr>
        <a:xfrm>
          <a:off x="0" y="0"/>
          <a:ext cx="0" cy="0"/>
          <a:chOff x="0" y="0"/>
          <a:chExt cx="0" cy="0"/>
        </a:xfrm>
      </p:grpSpPr>
      <p:pic>
        <p:nvPicPr>
          <p:cNvPr id="25603" name="Picture 3">
            <a:extLst>
              <a:ext uri="{FF2B5EF4-FFF2-40B4-BE49-F238E27FC236}">
                <a16:creationId xmlns:a16="http://schemas.microsoft.com/office/drawing/2014/main" id="{97E3D7BD-B301-7D77-B633-DDAEFD8B9358}"/>
              </a:ext>
            </a:extLst>
          </p:cNvPr>
          <p:cNvPicPr>
            <a:picLocks noChangeAspect="1" noChangeArrowheads="1"/>
          </p:cNvPicPr>
          <p:nvPr/>
        </p:nvPicPr>
        <p:blipFill>
          <a:blip r:embed="rId2" cstate="email"/>
          <a:srcRect/>
          <a:stretch>
            <a:fillRect/>
          </a:stretch>
        </p:blipFill>
        <p:spPr bwMode="auto">
          <a:xfrm>
            <a:off x="9829800" y="474637"/>
            <a:ext cx="2209800" cy="2789873"/>
          </a:xfrm>
          <a:prstGeom prst="rect">
            <a:avLst/>
          </a:prstGeom>
          <a:noFill/>
          <a:ln w="9525">
            <a:noFill/>
            <a:miter lim="800000"/>
            <a:headEnd/>
            <a:tailEnd/>
          </a:ln>
        </p:spPr>
      </p:pic>
      <p:sp>
        <p:nvSpPr>
          <p:cNvPr id="5" name="TextBox 4">
            <a:extLst>
              <a:ext uri="{FF2B5EF4-FFF2-40B4-BE49-F238E27FC236}">
                <a16:creationId xmlns:a16="http://schemas.microsoft.com/office/drawing/2014/main" id="{08C9F669-810D-15BF-B962-546F7F622933}"/>
              </a:ext>
            </a:extLst>
          </p:cNvPr>
          <p:cNvSpPr txBox="1"/>
          <p:nvPr/>
        </p:nvSpPr>
        <p:spPr>
          <a:xfrm>
            <a:off x="533400" y="381001"/>
            <a:ext cx="10972800" cy="5693866"/>
          </a:xfrm>
          <a:prstGeom prst="rect">
            <a:avLst/>
          </a:prstGeom>
          <a:noFill/>
        </p:spPr>
        <p:txBody>
          <a:bodyPr wrap="square" rtlCol="0">
            <a:spAutoFit/>
          </a:bodyPr>
          <a:lstStyle/>
          <a:p>
            <a:r>
              <a:rPr lang="en-US" sz="2800" b="1" dirty="0"/>
              <a:t>Design Requirements - (What your hot dog carrier must do)</a:t>
            </a:r>
            <a:endParaRPr lang="en-US" sz="2800" dirty="0"/>
          </a:p>
          <a:p>
            <a:endParaRPr lang="en-US" sz="2800" dirty="0"/>
          </a:p>
          <a:p>
            <a:r>
              <a:rPr lang="en-US" sz="2800" b="1" dirty="0"/>
              <a:t>Your team must also:</a:t>
            </a:r>
          </a:p>
          <a:p>
            <a:endParaRPr lang="en-US" sz="2800" dirty="0"/>
          </a:p>
          <a:p>
            <a:pPr marL="342900" lvl="0" indent="-342900">
              <a:buFont typeface="Arial" panose="020B0604020202020204" pitchFamily="34" charset="0"/>
              <a:buChar char="•"/>
            </a:pPr>
            <a:r>
              <a:rPr lang="en-US" sz="2800" dirty="0"/>
              <a:t>Develop a plan before you begin building.</a:t>
            </a:r>
          </a:p>
          <a:p>
            <a:pPr marL="342900" lvl="0" indent="-342900">
              <a:buFont typeface="Arial" panose="020B0604020202020204" pitchFamily="34" charset="0"/>
              <a:buChar char="•"/>
            </a:pPr>
            <a:r>
              <a:rPr lang="en-US" sz="2800" dirty="0"/>
              <a:t>Use tools safely as you build.</a:t>
            </a:r>
          </a:p>
          <a:p>
            <a:pPr marL="342900" lvl="0" indent="-342900">
              <a:buFont typeface="Arial" panose="020B0604020202020204" pitchFamily="34" charset="0"/>
              <a:buChar char="•"/>
            </a:pPr>
            <a:r>
              <a:rPr lang="en-US" sz="2800" dirty="0"/>
              <a:t>Work together and share ideas.</a:t>
            </a:r>
          </a:p>
          <a:p>
            <a:pPr marL="342900" lvl="0" indent="-342900">
              <a:buFont typeface="Arial" panose="020B0604020202020204" pitchFamily="34" charset="0"/>
              <a:buChar char="•"/>
            </a:pPr>
            <a:r>
              <a:rPr lang="en-US" sz="2800" dirty="0"/>
              <a:t>Complete a Design Journal to record your ideas, material tests, plan, measurements, costs, testing, and improvements.</a:t>
            </a:r>
          </a:p>
          <a:p>
            <a:pPr marL="342900" lvl="0" indent="-342900">
              <a:buFont typeface="Arial" panose="020B0604020202020204" pitchFamily="34" charset="0"/>
              <a:buChar char="•"/>
            </a:pPr>
            <a:r>
              <a:rPr lang="en-US" sz="2800" dirty="0"/>
              <a:t>Test your finished carrier to see how well it meets the design requirements.</a:t>
            </a:r>
          </a:p>
          <a:p>
            <a:pPr marL="342900" lvl="0" indent="-342900">
              <a:buFont typeface="Arial" panose="020B0604020202020204" pitchFamily="34" charset="0"/>
              <a:buChar char="•"/>
            </a:pPr>
            <a:r>
              <a:rPr lang="en-US" sz="2800" dirty="0"/>
              <a:t>Present your design to the class and explain the choices your team made.</a:t>
            </a:r>
          </a:p>
        </p:txBody>
      </p:sp>
    </p:spTree>
    <p:extLst>
      <p:ext uri="{BB962C8B-B14F-4D97-AF65-F5344CB8AC3E}">
        <p14:creationId xmlns:p14="http://schemas.microsoft.com/office/powerpoint/2010/main" val="6493524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81000" y="150642"/>
            <a:ext cx="6553200" cy="9448740"/>
          </a:xfrm>
          <a:prstGeom prst="rect">
            <a:avLst/>
          </a:prstGeom>
          <a:noFill/>
        </p:spPr>
        <p:txBody>
          <a:bodyPr wrap="square" rtlCol="0">
            <a:spAutoFit/>
          </a:bodyPr>
          <a:lstStyle/>
          <a:p>
            <a:r>
              <a:rPr lang="en-US" sz="2800" b="1" dirty="0"/>
              <a:t>Materials/Tools/Resources:</a:t>
            </a:r>
          </a:p>
          <a:p>
            <a:endParaRPr lang="en-US" sz="2800" dirty="0"/>
          </a:p>
          <a:p>
            <a:r>
              <a:rPr lang="en-US" sz="2800" dirty="0"/>
              <a:t>Styrofoam trays – 50¢ 	</a:t>
            </a:r>
          </a:p>
          <a:p>
            <a:r>
              <a:rPr lang="en-US" sz="2800" dirty="0"/>
              <a:t>Egg cartons	 - 50¢ </a:t>
            </a:r>
          </a:p>
          <a:p>
            <a:r>
              <a:rPr lang="en-US" sz="2800" dirty="0"/>
              <a:t>Carboard box - $1.00 </a:t>
            </a:r>
          </a:p>
          <a:p>
            <a:r>
              <a:rPr lang="en-US" sz="2800" dirty="0"/>
              <a:t>Cardboard tubes - 25¢</a:t>
            </a:r>
          </a:p>
          <a:p>
            <a:r>
              <a:rPr lang="en-US" sz="2800" dirty="0"/>
              <a:t>12” yarn - 10¢</a:t>
            </a:r>
          </a:p>
          <a:p>
            <a:r>
              <a:rPr lang="en-US" sz="2800" dirty="0"/>
              <a:t>12” string - 10¢</a:t>
            </a:r>
          </a:p>
          <a:p>
            <a:r>
              <a:rPr lang="en-US" sz="2800" dirty="0"/>
              <a:t>Yogurt/sour </a:t>
            </a:r>
            <a:r>
              <a:rPr lang="en-US" sz="2800" dirty="0" err="1"/>
              <a:t>creamtubs</a:t>
            </a:r>
            <a:r>
              <a:rPr lang="en-US" sz="2800" dirty="0"/>
              <a:t> – $1.00 </a:t>
            </a:r>
          </a:p>
          <a:p>
            <a:r>
              <a:rPr lang="en-US" sz="2800" dirty="0"/>
              <a:t>1 pipe cleaners - 10¢</a:t>
            </a:r>
          </a:p>
          <a:p>
            <a:r>
              <a:rPr lang="en-US" sz="2800" dirty="0"/>
              <a:t>12” X 12” cardboard - 50¢ </a:t>
            </a:r>
          </a:p>
          <a:p>
            <a:r>
              <a:rPr lang="en-US" sz="2800" dirty="0"/>
              <a:t>Paper fasteners - 25¢</a:t>
            </a:r>
          </a:p>
          <a:p>
            <a:r>
              <a:rPr lang="en-US" sz="2800" dirty="0"/>
              <a:t>Plastic knives/spoons - 50¢ </a:t>
            </a:r>
          </a:p>
          <a:p>
            <a:r>
              <a:rPr lang="en-US" sz="2800" dirty="0"/>
              <a:t>12” X 12” aluminum foil - 25¢</a:t>
            </a:r>
          </a:p>
          <a:p>
            <a:r>
              <a:rPr lang="en-US" sz="2800" dirty="0"/>
              <a:t>Tape/glue – as needed </a:t>
            </a:r>
          </a:p>
          <a:p>
            <a:endParaRPr lang="en-US" sz="2800" dirty="0"/>
          </a:p>
          <a:p>
            <a:endParaRPr lang="en-US" sz="2800" dirty="0"/>
          </a:p>
          <a:p>
            <a:r>
              <a:rPr lang="en-US" sz="2800" dirty="0"/>
              <a:t> </a:t>
            </a:r>
          </a:p>
          <a:p>
            <a:endParaRPr lang="en-US" sz="2800" b="1" dirty="0"/>
          </a:p>
          <a:p>
            <a:r>
              <a:rPr lang="en-US" sz="4000" dirty="0"/>
              <a:t> </a:t>
            </a:r>
          </a:p>
          <a:p>
            <a:r>
              <a:rPr lang="en-US" dirty="0"/>
              <a:t> </a:t>
            </a:r>
          </a:p>
          <a:p>
            <a:endParaRPr lang="en-US" dirty="0"/>
          </a:p>
        </p:txBody>
      </p:sp>
      <p:pic>
        <p:nvPicPr>
          <p:cNvPr id="24582" name="Picture 6" descr="C:\Documents and Settings\vcarter\Local Settings\Temporary Internet Files\Content.IE5\N3DIUY51\MC900384184[1].wmf"/>
          <p:cNvPicPr>
            <a:picLocks noChangeAspect="1" noChangeArrowheads="1"/>
          </p:cNvPicPr>
          <p:nvPr/>
        </p:nvPicPr>
        <p:blipFill>
          <a:blip r:embed="rId2" cstate="email"/>
          <a:srcRect/>
          <a:stretch>
            <a:fillRect/>
          </a:stretch>
        </p:blipFill>
        <p:spPr bwMode="auto">
          <a:xfrm>
            <a:off x="5361328" y="1929661"/>
            <a:ext cx="1826057" cy="1040587"/>
          </a:xfrm>
          <a:prstGeom prst="rect">
            <a:avLst/>
          </a:prstGeom>
          <a:noFill/>
        </p:spPr>
      </p:pic>
      <p:pic>
        <p:nvPicPr>
          <p:cNvPr id="24584" name="Picture 8" descr="C:\Documents and Settings\vcarter\Local Settings\Temporary Internet Files\Content.IE5\K2266C6F\MC900432594[1].png"/>
          <p:cNvPicPr>
            <a:picLocks noChangeAspect="1" noChangeArrowheads="1"/>
          </p:cNvPicPr>
          <p:nvPr/>
        </p:nvPicPr>
        <p:blipFill>
          <a:blip r:embed="rId3" cstate="email"/>
          <a:srcRect/>
          <a:stretch>
            <a:fillRect/>
          </a:stretch>
        </p:blipFill>
        <p:spPr bwMode="auto">
          <a:xfrm>
            <a:off x="9677400" y="1015261"/>
            <a:ext cx="1828800" cy="1828800"/>
          </a:xfrm>
          <a:prstGeom prst="rect">
            <a:avLst/>
          </a:prstGeom>
          <a:noFill/>
        </p:spPr>
      </p:pic>
      <p:pic>
        <p:nvPicPr>
          <p:cNvPr id="24587" name="Picture 11"/>
          <p:cNvPicPr>
            <a:picLocks noChangeAspect="1" noChangeArrowheads="1"/>
          </p:cNvPicPr>
          <p:nvPr/>
        </p:nvPicPr>
        <p:blipFill>
          <a:blip r:embed="rId4" cstate="email"/>
          <a:srcRect/>
          <a:stretch>
            <a:fillRect/>
          </a:stretch>
        </p:blipFill>
        <p:spPr bwMode="auto">
          <a:xfrm>
            <a:off x="7620000" y="3862209"/>
            <a:ext cx="3810000" cy="2755900"/>
          </a:xfrm>
          <a:prstGeom prst="rect">
            <a:avLst/>
          </a:prstGeom>
          <a:noFill/>
          <a:ln w="9525">
            <a:noFill/>
            <a:miter lim="800000"/>
            <a:headEnd/>
            <a:tailEnd/>
          </a:ln>
          <a:effectLst/>
        </p:spPr>
      </p:pic>
      <p:sp>
        <p:nvSpPr>
          <p:cNvPr id="2" name="Rectangle 1">
            <a:extLst>
              <a:ext uri="{FF2B5EF4-FFF2-40B4-BE49-F238E27FC236}">
                <a16:creationId xmlns:a16="http://schemas.microsoft.com/office/drawing/2014/main" id="{432B56F1-15FE-4BE0-AA9A-C659D517F0AF}"/>
              </a:ext>
            </a:extLst>
          </p:cNvPr>
          <p:cNvSpPr/>
          <p:nvPr/>
        </p:nvSpPr>
        <p:spPr>
          <a:xfrm>
            <a:off x="7440570" y="1015261"/>
            <a:ext cx="3151230" cy="2246769"/>
          </a:xfrm>
          <a:prstGeom prst="rect">
            <a:avLst/>
          </a:prstGeom>
        </p:spPr>
        <p:txBody>
          <a:bodyPr wrap="square">
            <a:spAutoFit/>
          </a:bodyPr>
          <a:lstStyle/>
          <a:p>
            <a:r>
              <a:rPr lang="en-US" sz="2800" b="1" dirty="0"/>
              <a:t>Tools </a:t>
            </a:r>
          </a:p>
          <a:p>
            <a:pPr marL="457200" indent="-457200">
              <a:buFont typeface="Arial" panose="020B0604020202020204" pitchFamily="34" charset="0"/>
              <a:buChar char="•"/>
            </a:pPr>
            <a:r>
              <a:rPr lang="en-US" sz="2800" dirty="0"/>
              <a:t>Rulers</a:t>
            </a:r>
          </a:p>
          <a:p>
            <a:pPr marL="457200" indent="-457200">
              <a:buFont typeface="Arial" panose="020B0604020202020204" pitchFamily="34" charset="0"/>
              <a:buChar char="•"/>
            </a:pPr>
            <a:r>
              <a:rPr lang="en-US" sz="2800" dirty="0"/>
              <a:t>Scissors</a:t>
            </a:r>
          </a:p>
          <a:p>
            <a:pPr marL="457200" indent="-457200">
              <a:buFont typeface="Arial" panose="020B0604020202020204" pitchFamily="34" charset="0"/>
              <a:buChar char="•"/>
            </a:pPr>
            <a:r>
              <a:rPr lang="en-US" sz="2800" dirty="0"/>
              <a:t>Chomp-saw</a:t>
            </a:r>
          </a:p>
          <a:p>
            <a:pPr marL="457200" indent="-457200">
              <a:buFont typeface="Arial" panose="020B0604020202020204" pitchFamily="34" charset="0"/>
              <a:buChar char="•"/>
            </a:pPr>
            <a:r>
              <a:rPr lang="en-US" sz="2800" dirty="0"/>
              <a:t>Hole punch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he End.jpg"/>
          <p:cNvPicPr>
            <a:picLocks noChangeAspect="1"/>
          </p:cNvPicPr>
          <p:nvPr/>
        </p:nvPicPr>
        <p:blipFill>
          <a:blip r:embed="rId2" cstate="email"/>
          <a:stretch>
            <a:fillRect/>
          </a:stretch>
        </p:blipFill>
        <p:spPr>
          <a:xfrm>
            <a:off x="3005328" y="192024"/>
            <a:ext cx="6181344" cy="6473952"/>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59144CC-27F5-3C48-C0FB-983A68F1346E}"/>
              </a:ext>
            </a:extLst>
          </p:cNvPr>
          <p:cNvSpPr txBox="1"/>
          <p:nvPr/>
        </p:nvSpPr>
        <p:spPr>
          <a:xfrm>
            <a:off x="1447800" y="914400"/>
            <a:ext cx="9601200" cy="4893647"/>
          </a:xfrm>
          <a:prstGeom prst="rect">
            <a:avLst/>
          </a:prstGeom>
          <a:noFill/>
        </p:spPr>
        <p:txBody>
          <a:bodyPr wrap="square">
            <a:spAutoFit/>
          </a:bodyPr>
          <a:lstStyle/>
          <a:p>
            <a:r>
              <a:rPr lang="en-US" sz="2800" b="1" dirty="0"/>
              <a:t>How could you create reflective questions in your engineering design journal?</a:t>
            </a:r>
          </a:p>
          <a:p>
            <a:endParaRPr lang="en-US" sz="2800" b="1" dirty="0"/>
          </a:p>
          <a:p>
            <a:endParaRPr lang="en-US" sz="2800" b="1" dirty="0"/>
          </a:p>
          <a:p>
            <a:r>
              <a:rPr lang="en-US" sz="2800" b="1" dirty="0"/>
              <a:t>For example:  Looking at the data collected during our Materials Investigation, what items will float?</a:t>
            </a:r>
          </a:p>
          <a:p>
            <a:endParaRPr lang="en-US" b="1" dirty="0"/>
          </a:p>
          <a:p>
            <a:endParaRPr lang="en-US" b="1" dirty="0"/>
          </a:p>
          <a:p>
            <a:endParaRPr lang="en-US" b="1" dirty="0"/>
          </a:p>
          <a:p>
            <a:endParaRPr lang="en-US" b="1" dirty="0"/>
          </a:p>
          <a:p>
            <a:endParaRPr lang="en-US" b="1" dirty="0"/>
          </a:p>
          <a:p>
            <a:endParaRPr lang="en-US" b="1" dirty="0"/>
          </a:p>
          <a:p>
            <a:endParaRPr lang="en-US" b="1" dirty="0"/>
          </a:p>
          <a:p>
            <a:r>
              <a:rPr lang="en-US" b="1" dirty="0"/>
              <a:t> </a:t>
            </a:r>
            <a:endParaRPr lang="en-US" dirty="0"/>
          </a:p>
        </p:txBody>
      </p:sp>
    </p:spTree>
    <p:extLst>
      <p:ext uri="{BB962C8B-B14F-4D97-AF65-F5344CB8AC3E}">
        <p14:creationId xmlns:p14="http://schemas.microsoft.com/office/powerpoint/2010/main" val="5625787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6E8C3D5-D0CD-7A53-E039-88994B70AE56}"/>
              </a:ext>
            </a:extLst>
          </p:cNvPr>
          <p:cNvSpPr txBox="1"/>
          <p:nvPr/>
        </p:nvSpPr>
        <p:spPr>
          <a:xfrm>
            <a:off x="1981200" y="152401"/>
            <a:ext cx="8305800" cy="1600438"/>
          </a:xfrm>
          <a:prstGeom prst="rect">
            <a:avLst/>
          </a:prstGeom>
          <a:noFill/>
        </p:spPr>
        <p:txBody>
          <a:bodyPr wrap="square">
            <a:spAutoFit/>
          </a:bodyPr>
          <a:lstStyle/>
          <a:p>
            <a:r>
              <a:rPr lang="en-US" sz="1400" b="1" dirty="0"/>
              <a:t>2-PS1-1 Plan and conduct an investigation to describe and classify different kinds of materials by their observable properties (color, texture, hardness, and flexibility)</a:t>
            </a:r>
          </a:p>
          <a:p>
            <a:endParaRPr lang="en-US" sz="1400" b="1" dirty="0"/>
          </a:p>
          <a:p>
            <a:r>
              <a:rPr lang="en-US" sz="1400" b="1" dirty="0"/>
              <a:t>2-PS1-2 Analyze data obtained from testing different materials to determine which materials have the properties that are best suited for an intended purpose</a:t>
            </a:r>
          </a:p>
          <a:p>
            <a:endParaRPr lang="fr-FR" sz="1000" dirty="0"/>
          </a:p>
          <a:p>
            <a:endParaRPr lang="en-US" dirty="0"/>
          </a:p>
        </p:txBody>
      </p:sp>
      <p:pic>
        <p:nvPicPr>
          <p:cNvPr id="6" name="Picture 5">
            <a:extLst>
              <a:ext uri="{FF2B5EF4-FFF2-40B4-BE49-F238E27FC236}">
                <a16:creationId xmlns:a16="http://schemas.microsoft.com/office/drawing/2014/main" id="{479A68BE-8F23-FA90-C087-D3ED3942E5FC}"/>
              </a:ext>
            </a:extLst>
          </p:cNvPr>
          <p:cNvPicPr>
            <a:picLocks noChangeAspect="1"/>
          </p:cNvPicPr>
          <p:nvPr/>
        </p:nvPicPr>
        <p:blipFill>
          <a:blip r:embed="rId2"/>
          <a:stretch>
            <a:fillRect/>
          </a:stretch>
        </p:blipFill>
        <p:spPr>
          <a:xfrm>
            <a:off x="4838700" y="1442877"/>
            <a:ext cx="2590800" cy="241658"/>
          </a:xfrm>
          <a:prstGeom prst="rect">
            <a:avLst/>
          </a:prstGeom>
        </p:spPr>
      </p:pic>
      <p:pic>
        <p:nvPicPr>
          <p:cNvPr id="8" name="Picture 7">
            <a:extLst>
              <a:ext uri="{FF2B5EF4-FFF2-40B4-BE49-F238E27FC236}">
                <a16:creationId xmlns:a16="http://schemas.microsoft.com/office/drawing/2014/main" id="{BD4AC19E-48E4-00E8-89F4-0E23D7C99B82}"/>
              </a:ext>
            </a:extLst>
          </p:cNvPr>
          <p:cNvPicPr>
            <a:picLocks noChangeAspect="1"/>
          </p:cNvPicPr>
          <p:nvPr/>
        </p:nvPicPr>
        <p:blipFill>
          <a:blip r:embed="rId3"/>
          <a:stretch>
            <a:fillRect/>
          </a:stretch>
        </p:blipFill>
        <p:spPr>
          <a:xfrm>
            <a:off x="304800" y="1769855"/>
            <a:ext cx="7391400" cy="4853469"/>
          </a:xfrm>
          <a:prstGeom prst="rect">
            <a:avLst/>
          </a:prstGeom>
        </p:spPr>
      </p:pic>
      <p:sp>
        <p:nvSpPr>
          <p:cNvPr id="2" name="Rectangle 1">
            <a:extLst>
              <a:ext uri="{FF2B5EF4-FFF2-40B4-BE49-F238E27FC236}">
                <a16:creationId xmlns:a16="http://schemas.microsoft.com/office/drawing/2014/main" id="{4B2FF9FB-4CD6-C6DB-15F4-A6BF7A65C89F}"/>
              </a:ext>
            </a:extLst>
          </p:cNvPr>
          <p:cNvSpPr/>
          <p:nvPr/>
        </p:nvSpPr>
        <p:spPr>
          <a:xfrm rot="20911846">
            <a:off x="7919129" y="3167390"/>
            <a:ext cx="4178708" cy="523220"/>
          </a:xfrm>
          <a:prstGeom prst="rect">
            <a:avLst/>
          </a:prstGeom>
        </p:spPr>
        <p:txBody>
          <a:bodyPr wrap="none">
            <a:spAutoFit/>
          </a:bodyPr>
          <a:lstStyle/>
          <a:p>
            <a:r>
              <a:rPr lang="en-US" sz="2800" strike="sngStrike" dirty="0"/>
              <a:t>The Traditional Worksheet</a:t>
            </a:r>
          </a:p>
        </p:txBody>
      </p:sp>
    </p:spTree>
    <p:extLst>
      <p:ext uri="{BB962C8B-B14F-4D97-AF65-F5344CB8AC3E}">
        <p14:creationId xmlns:p14="http://schemas.microsoft.com/office/powerpoint/2010/main" val="36273828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4">
            <a:extLst>
              <a:ext uri="{FF2B5EF4-FFF2-40B4-BE49-F238E27FC236}">
                <a16:creationId xmlns:a16="http://schemas.microsoft.com/office/drawing/2014/main" id="{D62A296B-DE75-47D9-162C-D4C62ECF6F13}"/>
              </a:ext>
            </a:extLst>
          </p:cNvPr>
          <p:cNvGraphicFramePr>
            <a:graphicFrameLocks noGrp="1"/>
          </p:cNvGraphicFramePr>
          <p:nvPr>
            <p:extLst>
              <p:ext uri="{D42A27DB-BD31-4B8C-83A1-F6EECF244321}">
                <p14:modId xmlns:p14="http://schemas.microsoft.com/office/powerpoint/2010/main" val="100469657"/>
              </p:ext>
            </p:extLst>
          </p:nvPr>
        </p:nvGraphicFramePr>
        <p:xfrm>
          <a:off x="1872449" y="1143000"/>
          <a:ext cx="8305802" cy="5394960"/>
        </p:xfrm>
        <a:graphic>
          <a:graphicData uri="http://schemas.openxmlformats.org/drawingml/2006/table">
            <a:tbl>
              <a:tblPr firstRow="1" bandRow="1">
                <a:tableStyleId>{5C22544A-7EE6-4342-B048-85BDC9FD1C3A}</a:tableStyleId>
              </a:tblPr>
              <a:tblGrid>
                <a:gridCol w="1570424">
                  <a:extLst>
                    <a:ext uri="{9D8B030D-6E8A-4147-A177-3AD203B41FA5}">
                      <a16:colId xmlns:a16="http://schemas.microsoft.com/office/drawing/2014/main" val="1781586362"/>
                    </a:ext>
                  </a:extLst>
                </a:gridCol>
                <a:gridCol w="900527">
                  <a:extLst>
                    <a:ext uri="{9D8B030D-6E8A-4147-A177-3AD203B41FA5}">
                      <a16:colId xmlns:a16="http://schemas.microsoft.com/office/drawing/2014/main" val="1241487244"/>
                    </a:ext>
                  </a:extLst>
                </a:gridCol>
                <a:gridCol w="1066800">
                  <a:extLst>
                    <a:ext uri="{9D8B030D-6E8A-4147-A177-3AD203B41FA5}">
                      <a16:colId xmlns:a16="http://schemas.microsoft.com/office/drawing/2014/main" val="3797485670"/>
                    </a:ext>
                  </a:extLst>
                </a:gridCol>
                <a:gridCol w="990600">
                  <a:extLst>
                    <a:ext uri="{9D8B030D-6E8A-4147-A177-3AD203B41FA5}">
                      <a16:colId xmlns:a16="http://schemas.microsoft.com/office/drawing/2014/main" val="846607582"/>
                    </a:ext>
                  </a:extLst>
                </a:gridCol>
                <a:gridCol w="1066800">
                  <a:extLst>
                    <a:ext uri="{9D8B030D-6E8A-4147-A177-3AD203B41FA5}">
                      <a16:colId xmlns:a16="http://schemas.microsoft.com/office/drawing/2014/main" val="3839389230"/>
                    </a:ext>
                  </a:extLst>
                </a:gridCol>
                <a:gridCol w="1447800">
                  <a:extLst>
                    <a:ext uri="{9D8B030D-6E8A-4147-A177-3AD203B41FA5}">
                      <a16:colId xmlns:a16="http://schemas.microsoft.com/office/drawing/2014/main" val="3358909694"/>
                    </a:ext>
                  </a:extLst>
                </a:gridCol>
                <a:gridCol w="1262851">
                  <a:extLst>
                    <a:ext uri="{9D8B030D-6E8A-4147-A177-3AD203B41FA5}">
                      <a16:colId xmlns:a16="http://schemas.microsoft.com/office/drawing/2014/main" val="397473862"/>
                    </a:ext>
                  </a:extLst>
                </a:gridCol>
              </a:tblGrid>
              <a:tr h="370840">
                <a:tc>
                  <a:txBody>
                    <a:bodyPr/>
                    <a:lstStyle/>
                    <a:p>
                      <a:pPr algn="ctr"/>
                      <a:r>
                        <a:rPr lang="en-US" sz="1200" dirty="0"/>
                        <a:t>Material</a:t>
                      </a:r>
                    </a:p>
                  </a:txBody>
                  <a:tcPr anchor="ctr"/>
                </a:tc>
                <a:tc>
                  <a:txBody>
                    <a:bodyPr/>
                    <a:lstStyle/>
                    <a:p>
                      <a:pPr algn="ctr"/>
                      <a:r>
                        <a:rPr lang="en-US" sz="1200" dirty="0"/>
                        <a:t>Color</a:t>
                      </a:r>
                    </a:p>
                  </a:txBody>
                  <a:tcPr anchor="ctr"/>
                </a:tc>
                <a:tc>
                  <a:txBody>
                    <a:bodyPr/>
                    <a:lstStyle/>
                    <a:p>
                      <a:pPr algn="ctr"/>
                      <a:r>
                        <a:rPr lang="en-US" sz="1200" dirty="0"/>
                        <a:t>Texture</a:t>
                      </a:r>
                    </a:p>
                  </a:txBody>
                  <a:tcPr anchor="ctr"/>
                </a:tc>
                <a:tc>
                  <a:txBody>
                    <a:bodyPr/>
                    <a:lstStyle/>
                    <a:p>
                      <a:pPr algn="ctr"/>
                      <a:r>
                        <a:rPr lang="en-US" sz="1200" dirty="0"/>
                        <a:t>Hardness</a:t>
                      </a:r>
                    </a:p>
                  </a:txBody>
                  <a:tcPr anchor="ctr"/>
                </a:tc>
                <a:tc>
                  <a:txBody>
                    <a:bodyPr/>
                    <a:lstStyle/>
                    <a:p>
                      <a:pPr algn="ctr"/>
                      <a:r>
                        <a:rPr lang="en-US" sz="1200" dirty="0"/>
                        <a:t>Flexibility</a:t>
                      </a:r>
                    </a:p>
                  </a:txBody>
                  <a:tcPr anchor="ctr"/>
                </a:tc>
                <a:tc>
                  <a:txBody>
                    <a:bodyPr/>
                    <a:lstStyle/>
                    <a:p>
                      <a:pPr algn="ctr"/>
                      <a:r>
                        <a:rPr lang="en-US" sz="1200" dirty="0"/>
                        <a:t>Buoyancy</a:t>
                      </a:r>
                    </a:p>
                    <a:p>
                      <a:pPr algn="ctr"/>
                      <a:r>
                        <a:rPr lang="en-US" sz="1200" dirty="0"/>
                        <a:t>(will this material float?)</a:t>
                      </a:r>
                    </a:p>
                  </a:txBody>
                  <a:tcPr anchor="ctr"/>
                </a:tc>
                <a:tc>
                  <a:txBody>
                    <a:bodyPr/>
                    <a:lstStyle/>
                    <a:p>
                      <a:pPr algn="ctr"/>
                      <a:r>
                        <a:rPr lang="en-US" sz="1200" dirty="0"/>
                        <a:t>What other observable properties did you find?</a:t>
                      </a:r>
                    </a:p>
                  </a:txBody>
                  <a:tcPr anchor="ctr"/>
                </a:tc>
                <a:extLst>
                  <a:ext uri="{0D108BD9-81ED-4DB2-BD59-A6C34878D82A}">
                    <a16:rowId xmlns:a16="http://schemas.microsoft.com/office/drawing/2014/main" val="4199053576"/>
                  </a:ext>
                </a:extLst>
              </a:tr>
              <a:tr h="457200">
                <a:tc>
                  <a:txBody>
                    <a:bodyPr/>
                    <a:lstStyle/>
                    <a:p>
                      <a:pPr algn="ctr"/>
                      <a:r>
                        <a:rPr lang="en-US" sz="1200" dirty="0"/>
                        <a:t>Styrofoam Tray</a:t>
                      </a:r>
                    </a:p>
                  </a:txBody>
                  <a:tcPr anchor="ctr"/>
                </a:tc>
                <a:tc>
                  <a:txBody>
                    <a:bodyPr/>
                    <a:lstStyle/>
                    <a:p>
                      <a:pPr algn="ctr"/>
                      <a:endParaRPr lang="en-US" sz="1200" dirty="0"/>
                    </a:p>
                  </a:txBody>
                  <a:tcPr anchor="ctr"/>
                </a:tc>
                <a:tc>
                  <a:txBody>
                    <a:bodyPr/>
                    <a:lstStyle/>
                    <a:p>
                      <a:pPr algn="ctr"/>
                      <a:endParaRPr lang="en-US" sz="1200" dirty="0"/>
                    </a:p>
                  </a:txBody>
                  <a:tcPr anchor="ctr"/>
                </a:tc>
                <a:tc>
                  <a:txBody>
                    <a:bodyPr/>
                    <a:lstStyle/>
                    <a:p>
                      <a:pPr algn="ctr"/>
                      <a:endParaRPr lang="en-US" sz="1200" dirty="0"/>
                    </a:p>
                  </a:txBody>
                  <a:tcPr anchor="ctr"/>
                </a:tc>
                <a:tc>
                  <a:txBody>
                    <a:bodyPr/>
                    <a:lstStyle/>
                    <a:p>
                      <a:pPr algn="ctr"/>
                      <a:endParaRPr lang="en-US" sz="1200"/>
                    </a:p>
                  </a:txBody>
                  <a:tcPr anchor="ctr"/>
                </a:tc>
                <a:tc>
                  <a:txBody>
                    <a:bodyPr/>
                    <a:lstStyle/>
                    <a:p>
                      <a:pPr algn="ctr"/>
                      <a:endParaRPr lang="en-US" sz="1200"/>
                    </a:p>
                  </a:txBody>
                  <a:tcPr anchor="ctr"/>
                </a:tc>
                <a:tc>
                  <a:txBody>
                    <a:bodyPr/>
                    <a:lstStyle/>
                    <a:p>
                      <a:pPr algn="ctr"/>
                      <a:endParaRPr lang="en-US" sz="1200"/>
                    </a:p>
                  </a:txBody>
                  <a:tcPr anchor="ctr"/>
                </a:tc>
                <a:extLst>
                  <a:ext uri="{0D108BD9-81ED-4DB2-BD59-A6C34878D82A}">
                    <a16:rowId xmlns:a16="http://schemas.microsoft.com/office/drawing/2014/main" val="3388631065"/>
                  </a:ext>
                </a:extLst>
              </a:tr>
              <a:tr h="457200">
                <a:tc>
                  <a:txBody>
                    <a:bodyPr/>
                    <a:lstStyle/>
                    <a:p>
                      <a:pPr algn="ctr"/>
                      <a:r>
                        <a:rPr lang="en-US" sz="1200" dirty="0"/>
                        <a:t>Egg Cartons</a:t>
                      </a:r>
                    </a:p>
                  </a:txBody>
                  <a:tcPr anchor="ctr"/>
                </a:tc>
                <a:tc>
                  <a:txBody>
                    <a:bodyPr/>
                    <a:lstStyle/>
                    <a:p>
                      <a:pPr algn="ctr"/>
                      <a:endParaRPr lang="en-US" sz="1200" dirty="0"/>
                    </a:p>
                  </a:txBody>
                  <a:tcPr anchor="ctr"/>
                </a:tc>
                <a:tc>
                  <a:txBody>
                    <a:bodyPr/>
                    <a:lstStyle/>
                    <a:p>
                      <a:pPr algn="ctr"/>
                      <a:endParaRPr lang="en-US" sz="1200" dirty="0"/>
                    </a:p>
                  </a:txBody>
                  <a:tcPr anchor="ctr"/>
                </a:tc>
                <a:tc>
                  <a:txBody>
                    <a:bodyPr/>
                    <a:lstStyle/>
                    <a:p>
                      <a:pPr algn="ctr"/>
                      <a:endParaRPr lang="en-US" sz="1200" dirty="0"/>
                    </a:p>
                  </a:txBody>
                  <a:tcPr anchor="ctr"/>
                </a:tc>
                <a:tc>
                  <a:txBody>
                    <a:bodyPr/>
                    <a:lstStyle/>
                    <a:p>
                      <a:pPr algn="ctr"/>
                      <a:endParaRPr lang="en-US" sz="1200" dirty="0"/>
                    </a:p>
                  </a:txBody>
                  <a:tcPr anchor="ctr"/>
                </a:tc>
                <a:tc>
                  <a:txBody>
                    <a:bodyPr/>
                    <a:lstStyle/>
                    <a:p>
                      <a:pPr algn="ctr"/>
                      <a:endParaRPr lang="en-US" sz="1200"/>
                    </a:p>
                  </a:txBody>
                  <a:tcPr anchor="ctr"/>
                </a:tc>
                <a:tc>
                  <a:txBody>
                    <a:bodyPr/>
                    <a:lstStyle/>
                    <a:p>
                      <a:pPr algn="ctr"/>
                      <a:endParaRPr lang="en-US" sz="1200"/>
                    </a:p>
                  </a:txBody>
                  <a:tcPr anchor="ctr"/>
                </a:tc>
                <a:extLst>
                  <a:ext uri="{0D108BD9-81ED-4DB2-BD59-A6C34878D82A}">
                    <a16:rowId xmlns:a16="http://schemas.microsoft.com/office/drawing/2014/main" val="2400086214"/>
                  </a:ext>
                </a:extLst>
              </a:tr>
              <a:tr h="457200">
                <a:tc>
                  <a:txBody>
                    <a:bodyPr/>
                    <a:lstStyle/>
                    <a:p>
                      <a:pPr algn="ctr"/>
                      <a:r>
                        <a:rPr lang="en-US" sz="1200" dirty="0"/>
                        <a:t>Cardboard Tube</a:t>
                      </a:r>
                    </a:p>
                  </a:txBody>
                  <a:tcPr anchor="ctr"/>
                </a:tc>
                <a:tc>
                  <a:txBody>
                    <a:bodyPr/>
                    <a:lstStyle/>
                    <a:p>
                      <a:pPr algn="ctr"/>
                      <a:endParaRPr lang="en-US" sz="1200" dirty="0"/>
                    </a:p>
                  </a:txBody>
                  <a:tcPr anchor="ctr"/>
                </a:tc>
                <a:tc>
                  <a:txBody>
                    <a:bodyPr/>
                    <a:lstStyle/>
                    <a:p>
                      <a:pPr algn="ctr"/>
                      <a:endParaRPr lang="en-US" sz="1200"/>
                    </a:p>
                  </a:txBody>
                  <a:tcPr anchor="ctr"/>
                </a:tc>
                <a:tc>
                  <a:txBody>
                    <a:bodyPr/>
                    <a:lstStyle/>
                    <a:p>
                      <a:pPr algn="ctr"/>
                      <a:endParaRPr lang="en-US" sz="1200" dirty="0"/>
                    </a:p>
                  </a:txBody>
                  <a:tcPr anchor="ctr"/>
                </a:tc>
                <a:tc>
                  <a:txBody>
                    <a:bodyPr/>
                    <a:lstStyle/>
                    <a:p>
                      <a:pPr algn="ctr"/>
                      <a:endParaRPr lang="en-US" sz="1200" dirty="0"/>
                    </a:p>
                  </a:txBody>
                  <a:tcPr anchor="ctr"/>
                </a:tc>
                <a:tc>
                  <a:txBody>
                    <a:bodyPr/>
                    <a:lstStyle/>
                    <a:p>
                      <a:pPr algn="ctr"/>
                      <a:endParaRPr lang="en-US" sz="1200"/>
                    </a:p>
                  </a:txBody>
                  <a:tcPr anchor="ctr"/>
                </a:tc>
                <a:tc>
                  <a:txBody>
                    <a:bodyPr/>
                    <a:lstStyle/>
                    <a:p>
                      <a:pPr algn="ctr"/>
                      <a:endParaRPr lang="en-US" sz="1200"/>
                    </a:p>
                  </a:txBody>
                  <a:tcPr anchor="ctr"/>
                </a:tc>
                <a:extLst>
                  <a:ext uri="{0D108BD9-81ED-4DB2-BD59-A6C34878D82A}">
                    <a16:rowId xmlns:a16="http://schemas.microsoft.com/office/drawing/2014/main" val="2289673773"/>
                  </a:ext>
                </a:extLst>
              </a:tr>
              <a:tr h="457200">
                <a:tc>
                  <a:txBody>
                    <a:bodyPr/>
                    <a:lstStyle/>
                    <a:p>
                      <a:pPr algn="ctr"/>
                      <a:r>
                        <a:rPr lang="en-US" sz="1200" dirty="0"/>
                        <a:t>Yarn</a:t>
                      </a:r>
                    </a:p>
                  </a:txBody>
                  <a:tcPr anchor="ctr"/>
                </a:tc>
                <a:tc>
                  <a:txBody>
                    <a:bodyPr/>
                    <a:lstStyle/>
                    <a:p>
                      <a:pPr algn="ctr"/>
                      <a:endParaRPr lang="en-US" sz="1200"/>
                    </a:p>
                  </a:txBody>
                  <a:tcPr anchor="ctr"/>
                </a:tc>
                <a:tc>
                  <a:txBody>
                    <a:bodyPr/>
                    <a:lstStyle/>
                    <a:p>
                      <a:pPr algn="ctr"/>
                      <a:endParaRPr lang="en-US" sz="1200"/>
                    </a:p>
                  </a:txBody>
                  <a:tcPr anchor="ctr"/>
                </a:tc>
                <a:tc>
                  <a:txBody>
                    <a:bodyPr/>
                    <a:lstStyle/>
                    <a:p>
                      <a:pPr algn="ctr"/>
                      <a:endParaRPr lang="en-US" sz="1200"/>
                    </a:p>
                  </a:txBody>
                  <a:tcPr anchor="ctr"/>
                </a:tc>
                <a:tc>
                  <a:txBody>
                    <a:bodyPr/>
                    <a:lstStyle/>
                    <a:p>
                      <a:pPr algn="ctr"/>
                      <a:endParaRPr lang="en-US" sz="1200" dirty="0"/>
                    </a:p>
                  </a:txBody>
                  <a:tcPr anchor="ctr"/>
                </a:tc>
                <a:tc>
                  <a:txBody>
                    <a:bodyPr/>
                    <a:lstStyle/>
                    <a:p>
                      <a:pPr algn="ctr"/>
                      <a:endParaRPr lang="en-US" sz="1200"/>
                    </a:p>
                  </a:txBody>
                  <a:tcPr anchor="ctr"/>
                </a:tc>
                <a:tc>
                  <a:txBody>
                    <a:bodyPr/>
                    <a:lstStyle/>
                    <a:p>
                      <a:pPr algn="ctr"/>
                      <a:endParaRPr lang="en-US" sz="1200"/>
                    </a:p>
                  </a:txBody>
                  <a:tcPr anchor="ctr"/>
                </a:tc>
                <a:extLst>
                  <a:ext uri="{0D108BD9-81ED-4DB2-BD59-A6C34878D82A}">
                    <a16:rowId xmlns:a16="http://schemas.microsoft.com/office/drawing/2014/main" val="1016490051"/>
                  </a:ext>
                </a:extLst>
              </a:tr>
              <a:tr h="457200">
                <a:tc>
                  <a:txBody>
                    <a:bodyPr/>
                    <a:lstStyle/>
                    <a:p>
                      <a:pPr algn="ctr"/>
                      <a:r>
                        <a:rPr lang="en-US" sz="1200" dirty="0"/>
                        <a:t>Masonry Line</a:t>
                      </a:r>
                    </a:p>
                  </a:txBody>
                  <a:tcPr anchor="ctr"/>
                </a:tc>
                <a:tc>
                  <a:txBody>
                    <a:bodyPr/>
                    <a:lstStyle/>
                    <a:p>
                      <a:pPr algn="ctr"/>
                      <a:endParaRPr lang="en-US" sz="1200"/>
                    </a:p>
                  </a:txBody>
                  <a:tcPr anchor="ctr"/>
                </a:tc>
                <a:tc>
                  <a:txBody>
                    <a:bodyPr/>
                    <a:lstStyle/>
                    <a:p>
                      <a:pPr algn="ctr"/>
                      <a:endParaRPr lang="en-US" sz="1200"/>
                    </a:p>
                  </a:txBody>
                  <a:tcPr anchor="ctr"/>
                </a:tc>
                <a:tc>
                  <a:txBody>
                    <a:bodyPr/>
                    <a:lstStyle/>
                    <a:p>
                      <a:pPr algn="ctr"/>
                      <a:endParaRPr lang="en-US" sz="1200"/>
                    </a:p>
                  </a:txBody>
                  <a:tcPr anchor="ctr"/>
                </a:tc>
                <a:tc>
                  <a:txBody>
                    <a:bodyPr/>
                    <a:lstStyle/>
                    <a:p>
                      <a:pPr algn="ctr"/>
                      <a:endParaRPr lang="en-US" sz="1200" dirty="0"/>
                    </a:p>
                  </a:txBody>
                  <a:tcPr anchor="ctr"/>
                </a:tc>
                <a:tc>
                  <a:txBody>
                    <a:bodyPr/>
                    <a:lstStyle/>
                    <a:p>
                      <a:pPr algn="ctr"/>
                      <a:endParaRPr lang="en-US" sz="1200"/>
                    </a:p>
                  </a:txBody>
                  <a:tcPr anchor="ctr"/>
                </a:tc>
                <a:tc>
                  <a:txBody>
                    <a:bodyPr/>
                    <a:lstStyle/>
                    <a:p>
                      <a:pPr algn="ctr"/>
                      <a:endParaRPr lang="en-US" sz="1200"/>
                    </a:p>
                  </a:txBody>
                  <a:tcPr anchor="ctr"/>
                </a:tc>
                <a:extLst>
                  <a:ext uri="{0D108BD9-81ED-4DB2-BD59-A6C34878D82A}">
                    <a16:rowId xmlns:a16="http://schemas.microsoft.com/office/drawing/2014/main" val="2816406143"/>
                  </a:ext>
                </a:extLst>
              </a:tr>
              <a:tr h="457200">
                <a:tc>
                  <a:txBody>
                    <a:bodyPr/>
                    <a:lstStyle/>
                    <a:p>
                      <a:pPr algn="ctr"/>
                      <a:r>
                        <a:rPr lang="en-US" sz="1200" dirty="0"/>
                        <a:t>Plastic Tub</a:t>
                      </a:r>
                    </a:p>
                  </a:txBody>
                  <a:tcPr anchor="ctr"/>
                </a:tc>
                <a:tc>
                  <a:txBody>
                    <a:bodyPr/>
                    <a:lstStyle/>
                    <a:p>
                      <a:pPr algn="ctr"/>
                      <a:endParaRPr lang="en-US" sz="1200"/>
                    </a:p>
                  </a:txBody>
                  <a:tcPr anchor="ctr"/>
                </a:tc>
                <a:tc>
                  <a:txBody>
                    <a:bodyPr/>
                    <a:lstStyle/>
                    <a:p>
                      <a:pPr algn="ctr"/>
                      <a:endParaRPr lang="en-US" sz="1200"/>
                    </a:p>
                  </a:txBody>
                  <a:tcPr anchor="ctr"/>
                </a:tc>
                <a:tc>
                  <a:txBody>
                    <a:bodyPr/>
                    <a:lstStyle/>
                    <a:p>
                      <a:pPr algn="ctr"/>
                      <a:endParaRPr lang="en-US" sz="1200"/>
                    </a:p>
                  </a:txBody>
                  <a:tcPr anchor="ctr"/>
                </a:tc>
                <a:tc>
                  <a:txBody>
                    <a:bodyPr/>
                    <a:lstStyle/>
                    <a:p>
                      <a:pPr algn="ctr"/>
                      <a:endParaRPr lang="en-US" sz="1200" dirty="0"/>
                    </a:p>
                  </a:txBody>
                  <a:tcPr anchor="ctr"/>
                </a:tc>
                <a:tc>
                  <a:txBody>
                    <a:bodyPr/>
                    <a:lstStyle/>
                    <a:p>
                      <a:pPr algn="ctr"/>
                      <a:endParaRPr lang="en-US" sz="1200"/>
                    </a:p>
                  </a:txBody>
                  <a:tcPr anchor="ctr"/>
                </a:tc>
                <a:tc>
                  <a:txBody>
                    <a:bodyPr/>
                    <a:lstStyle/>
                    <a:p>
                      <a:pPr algn="ctr"/>
                      <a:endParaRPr lang="en-US" sz="1200"/>
                    </a:p>
                  </a:txBody>
                  <a:tcPr anchor="ctr"/>
                </a:tc>
                <a:extLst>
                  <a:ext uri="{0D108BD9-81ED-4DB2-BD59-A6C34878D82A}">
                    <a16:rowId xmlns:a16="http://schemas.microsoft.com/office/drawing/2014/main" val="3041320722"/>
                  </a:ext>
                </a:extLst>
              </a:tr>
              <a:tr h="457200">
                <a:tc>
                  <a:txBody>
                    <a:bodyPr/>
                    <a:lstStyle/>
                    <a:p>
                      <a:pPr algn="ctr"/>
                      <a:r>
                        <a:rPr lang="en-US" sz="1200" dirty="0"/>
                        <a:t>Fuzzy Stick (pipe cleaner)</a:t>
                      </a:r>
                    </a:p>
                  </a:txBody>
                  <a:tcPr anchor="ctr"/>
                </a:tc>
                <a:tc>
                  <a:txBody>
                    <a:bodyPr/>
                    <a:lstStyle/>
                    <a:p>
                      <a:pPr algn="ctr"/>
                      <a:endParaRPr lang="en-US" sz="1200"/>
                    </a:p>
                  </a:txBody>
                  <a:tcPr anchor="ctr"/>
                </a:tc>
                <a:tc>
                  <a:txBody>
                    <a:bodyPr/>
                    <a:lstStyle/>
                    <a:p>
                      <a:pPr algn="ctr"/>
                      <a:endParaRPr lang="en-US" sz="1200"/>
                    </a:p>
                  </a:txBody>
                  <a:tcPr anchor="ctr"/>
                </a:tc>
                <a:tc>
                  <a:txBody>
                    <a:bodyPr/>
                    <a:lstStyle/>
                    <a:p>
                      <a:pPr algn="ctr"/>
                      <a:endParaRPr lang="en-US" sz="1200"/>
                    </a:p>
                  </a:txBody>
                  <a:tcPr anchor="ctr"/>
                </a:tc>
                <a:tc>
                  <a:txBody>
                    <a:bodyPr/>
                    <a:lstStyle/>
                    <a:p>
                      <a:pPr algn="ctr"/>
                      <a:endParaRPr lang="en-US" sz="1200" dirty="0"/>
                    </a:p>
                  </a:txBody>
                  <a:tcPr anchor="ctr"/>
                </a:tc>
                <a:tc>
                  <a:txBody>
                    <a:bodyPr/>
                    <a:lstStyle/>
                    <a:p>
                      <a:pPr algn="ctr"/>
                      <a:endParaRPr lang="en-US" sz="1200"/>
                    </a:p>
                  </a:txBody>
                  <a:tcPr anchor="ctr"/>
                </a:tc>
                <a:tc>
                  <a:txBody>
                    <a:bodyPr/>
                    <a:lstStyle/>
                    <a:p>
                      <a:pPr algn="ctr"/>
                      <a:endParaRPr lang="en-US" sz="1200"/>
                    </a:p>
                  </a:txBody>
                  <a:tcPr anchor="ctr"/>
                </a:tc>
                <a:extLst>
                  <a:ext uri="{0D108BD9-81ED-4DB2-BD59-A6C34878D82A}">
                    <a16:rowId xmlns:a16="http://schemas.microsoft.com/office/drawing/2014/main" val="275561653"/>
                  </a:ext>
                </a:extLst>
              </a:tr>
              <a:tr h="457200">
                <a:tc>
                  <a:txBody>
                    <a:bodyPr/>
                    <a:lstStyle/>
                    <a:p>
                      <a:pPr algn="ctr"/>
                      <a:r>
                        <a:rPr lang="en-US" sz="1200" dirty="0"/>
                        <a:t>Paper Fastener (brad)</a:t>
                      </a:r>
                    </a:p>
                  </a:txBody>
                  <a:tcPr anchor="ctr"/>
                </a:tc>
                <a:tc>
                  <a:txBody>
                    <a:bodyPr/>
                    <a:lstStyle/>
                    <a:p>
                      <a:pPr algn="ctr"/>
                      <a:endParaRPr lang="en-US" sz="1200"/>
                    </a:p>
                  </a:txBody>
                  <a:tcPr anchor="ctr"/>
                </a:tc>
                <a:tc>
                  <a:txBody>
                    <a:bodyPr/>
                    <a:lstStyle/>
                    <a:p>
                      <a:pPr algn="ctr"/>
                      <a:endParaRPr lang="en-US" sz="1200"/>
                    </a:p>
                  </a:txBody>
                  <a:tcPr anchor="ctr"/>
                </a:tc>
                <a:tc>
                  <a:txBody>
                    <a:bodyPr/>
                    <a:lstStyle/>
                    <a:p>
                      <a:pPr algn="ctr"/>
                      <a:endParaRPr lang="en-US" sz="1200"/>
                    </a:p>
                  </a:txBody>
                  <a:tcPr anchor="ctr"/>
                </a:tc>
                <a:tc>
                  <a:txBody>
                    <a:bodyPr/>
                    <a:lstStyle/>
                    <a:p>
                      <a:pPr algn="ctr"/>
                      <a:endParaRPr lang="en-US" sz="1200"/>
                    </a:p>
                  </a:txBody>
                  <a:tcPr anchor="ctr"/>
                </a:tc>
                <a:tc>
                  <a:txBody>
                    <a:bodyPr/>
                    <a:lstStyle/>
                    <a:p>
                      <a:pPr algn="ctr"/>
                      <a:endParaRPr lang="en-US" sz="1200" dirty="0"/>
                    </a:p>
                  </a:txBody>
                  <a:tcPr anchor="ctr"/>
                </a:tc>
                <a:tc>
                  <a:txBody>
                    <a:bodyPr/>
                    <a:lstStyle/>
                    <a:p>
                      <a:pPr algn="ctr"/>
                      <a:endParaRPr lang="en-US" sz="1200"/>
                    </a:p>
                  </a:txBody>
                  <a:tcPr anchor="ctr"/>
                </a:tc>
                <a:extLst>
                  <a:ext uri="{0D108BD9-81ED-4DB2-BD59-A6C34878D82A}">
                    <a16:rowId xmlns:a16="http://schemas.microsoft.com/office/drawing/2014/main" val="3389327714"/>
                  </a:ext>
                </a:extLst>
              </a:tr>
              <a:tr h="457200">
                <a:tc>
                  <a:txBody>
                    <a:bodyPr/>
                    <a:lstStyle/>
                    <a:p>
                      <a:pPr algn="ctr"/>
                      <a:r>
                        <a:rPr lang="en-US" sz="1200" dirty="0"/>
                        <a:t>Aluminum Foil</a:t>
                      </a:r>
                    </a:p>
                  </a:txBody>
                  <a:tcPr anchor="ctr"/>
                </a:tc>
                <a:tc>
                  <a:txBody>
                    <a:bodyPr/>
                    <a:lstStyle/>
                    <a:p>
                      <a:pPr algn="ctr"/>
                      <a:endParaRPr lang="en-US" sz="1200"/>
                    </a:p>
                  </a:txBody>
                  <a:tcPr anchor="ctr"/>
                </a:tc>
                <a:tc>
                  <a:txBody>
                    <a:bodyPr/>
                    <a:lstStyle/>
                    <a:p>
                      <a:pPr algn="ctr"/>
                      <a:endParaRPr lang="en-US" sz="1200"/>
                    </a:p>
                  </a:txBody>
                  <a:tcPr anchor="ctr"/>
                </a:tc>
                <a:tc>
                  <a:txBody>
                    <a:bodyPr/>
                    <a:lstStyle/>
                    <a:p>
                      <a:pPr algn="ctr"/>
                      <a:endParaRPr lang="en-US" sz="1200"/>
                    </a:p>
                  </a:txBody>
                  <a:tcPr anchor="ctr"/>
                </a:tc>
                <a:tc>
                  <a:txBody>
                    <a:bodyPr/>
                    <a:lstStyle/>
                    <a:p>
                      <a:pPr algn="ctr"/>
                      <a:endParaRPr lang="en-US" sz="1200"/>
                    </a:p>
                  </a:txBody>
                  <a:tcPr anchor="ctr"/>
                </a:tc>
                <a:tc>
                  <a:txBody>
                    <a:bodyPr/>
                    <a:lstStyle/>
                    <a:p>
                      <a:pPr algn="ctr"/>
                      <a:endParaRPr lang="en-US" sz="1200" dirty="0"/>
                    </a:p>
                  </a:txBody>
                  <a:tcPr anchor="ctr"/>
                </a:tc>
                <a:tc>
                  <a:txBody>
                    <a:bodyPr/>
                    <a:lstStyle/>
                    <a:p>
                      <a:pPr algn="ctr"/>
                      <a:endParaRPr lang="en-US" sz="1200"/>
                    </a:p>
                  </a:txBody>
                  <a:tcPr anchor="ctr"/>
                </a:tc>
                <a:extLst>
                  <a:ext uri="{0D108BD9-81ED-4DB2-BD59-A6C34878D82A}">
                    <a16:rowId xmlns:a16="http://schemas.microsoft.com/office/drawing/2014/main" val="2700272317"/>
                  </a:ext>
                </a:extLst>
              </a:tr>
              <a:tr h="457200">
                <a:tc>
                  <a:txBody>
                    <a:bodyPr/>
                    <a:lstStyle/>
                    <a:p>
                      <a:pPr algn="ctr"/>
                      <a:r>
                        <a:rPr lang="en-US" sz="1200" dirty="0"/>
                        <a:t>Masking Tape</a:t>
                      </a:r>
                    </a:p>
                  </a:txBody>
                  <a:tcPr anchor="ctr"/>
                </a:tc>
                <a:tc>
                  <a:txBody>
                    <a:bodyPr/>
                    <a:lstStyle/>
                    <a:p>
                      <a:pPr algn="ctr"/>
                      <a:endParaRPr lang="en-US" sz="1200"/>
                    </a:p>
                  </a:txBody>
                  <a:tcPr anchor="ctr"/>
                </a:tc>
                <a:tc>
                  <a:txBody>
                    <a:bodyPr/>
                    <a:lstStyle/>
                    <a:p>
                      <a:pPr algn="ctr"/>
                      <a:endParaRPr lang="en-US" sz="1200"/>
                    </a:p>
                  </a:txBody>
                  <a:tcPr anchor="ctr"/>
                </a:tc>
                <a:tc>
                  <a:txBody>
                    <a:bodyPr/>
                    <a:lstStyle/>
                    <a:p>
                      <a:pPr algn="ctr"/>
                      <a:endParaRPr lang="en-US" sz="1200" dirty="0"/>
                    </a:p>
                  </a:txBody>
                  <a:tcPr anchor="ctr"/>
                </a:tc>
                <a:tc>
                  <a:txBody>
                    <a:bodyPr/>
                    <a:lstStyle/>
                    <a:p>
                      <a:pPr algn="ctr"/>
                      <a:endParaRPr lang="en-US" sz="1200"/>
                    </a:p>
                  </a:txBody>
                  <a:tcPr anchor="ctr"/>
                </a:tc>
                <a:tc>
                  <a:txBody>
                    <a:bodyPr/>
                    <a:lstStyle/>
                    <a:p>
                      <a:pPr algn="ctr"/>
                      <a:endParaRPr lang="en-US" sz="1200" dirty="0"/>
                    </a:p>
                  </a:txBody>
                  <a:tcPr anchor="ctr"/>
                </a:tc>
                <a:tc>
                  <a:txBody>
                    <a:bodyPr/>
                    <a:lstStyle/>
                    <a:p>
                      <a:pPr algn="ctr"/>
                      <a:endParaRPr lang="en-US" sz="1200" dirty="0"/>
                    </a:p>
                  </a:txBody>
                  <a:tcPr anchor="ctr"/>
                </a:tc>
                <a:extLst>
                  <a:ext uri="{0D108BD9-81ED-4DB2-BD59-A6C34878D82A}">
                    <a16:rowId xmlns:a16="http://schemas.microsoft.com/office/drawing/2014/main" val="90256231"/>
                  </a:ext>
                </a:extLst>
              </a:tr>
            </a:tbl>
          </a:graphicData>
        </a:graphic>
      </p:graphicFrame>
      <p:sp>
        <p:nvSpPr>
          <p:cNvPr id="4" name="TextBox 3">
            <a:extLst>
              <a:ext uri="{FF2B5EF4-FFF2-40B4-BE49-F238E27FC236}">
                <a16:creationId xmlns:a16="http://schemas.microsoft.com/office/drawing/2014/main" id="{C59144CC-27F5-3C48-C0FB-983A68F1346E}"/>
              </a:ext>
            </a:extLst>
          </p:cNvPr>
          <p:cNvSpPr txBox="1"/>
          <p:nvPr/>
        </p:nvSpPr>
        <p:spPr>
          <a:xfrm>
            <a:off x="1905000" y="533400"/>
            <a:ext cx="7467600" cy="369332"/>
          </a:xfrm>
          <a:prstGeom prst="rect">
            <a:avLst/>
          </a:prstGeom>
          <a:noFill/>
        </p:spPr>
        <p:txBody>
          <a:bodyPr wrap="square">
            <a:spAutoFit/>
          </a:bodyPr>
          <a:lstStyle/>
          <a:p>
            <a:r>
              <a:rPr lang="en-US" b="1" dirty="0"/>
              <a:t>Materials Investigation as Part of the Engineering Design Journal - </a:t>
            </a:r>
            <a:endParaRPr lang="en-US" dirty="0"/>
          </a:p>
        </p:txBody>
      </p:sp>
    </p:spTree>
    <p:extLst>
      <p:ext uri="{BB962C8B-B14F-4D97-AF65-F5344CB8AC3E}">
        <p14:creationId xmlns:p14="http://schemas.microsoft.com/office/powerpoint/2010/main" val="18236363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F017A2D-3105-D716-0CEE-F29F1798FF1C}"/>
              </a:ext>
            </a:extLst>
          </p:cNvPr>
          <p:cNvSpPr txBox="1"/>
          <p:nvPr/>
        </p:nvSpPr>
        <p:spPr>
          <a:xfrm>
            <a:off x="2133600" y="304800"/>
            <a:ext cx="8305800" cy="923330"/>
          </a:xfrm>
          <a:prstGeom prst="rect">
            <a:avLst/>
          </a:prstGeom>
          <a:noFill/>
        </p:spPr>
        <p:txBody>
          <a:bodyPr wrap="square">
            <a:spAutoFit/>
          </a:bodyPr>
          <a:lstStyle/>
          <a:p>
            <a:r>
              <a:rPr lang="fr-FR" b="1" dirty="0"/>
              <a:t>AR.Math.Content.2.MD.A.1 - </a:t>
            </a:r>
            <a:r>
              <a:rPr lang="en-US" b="1" dirty="0"/>
              <a:t>Measure the length of an object by selecting and using appropriate tools such as rulers, yardsticks, meter sticks, and measuring tapes</a:t>
            </a:r>
          </a:p>
        </p:txBody>
      </p:sp>
      <p:graphicFrame>
        <p:nvGraphicFramePr>
          <p:cNvPr id="4" name="Table 4">
            <a:extLst>
              <a:ext uri="{FF2B5EF4-FFF2-40B4-BE49-F238E27FC236}">
                <a16:creationId xmlns:a16="http://schemas.microsoft.com/office/drawing/2014/main" id="{3C70AA51-EEBB-5495-2037-D9EAD3F69744}"/>
              </a:ext>
            </a:extLst>
          </p:cNvPr>
          <p:cNvGraphicFramePr>
            <a:graphicFrameLocks noGrp="1"/>
          </p:cNvGraphicFramePr>
          <p:nvPr>
            <p:extLst>
              <p:ext uri="{D42A27DB-BD31-4B8C-83A1-F6EECF244321}">
                <p14:modId xmlns:p14="http://schemas.microsoft.com/office/powerpoint/2010/main" val="2904419701"/>
              </p:ext>
            </p:extLst>
          </p:nvPr>
        </p:nvGraphicFramePr>
        <p:xfrm>
          <a:off x="2743201" y="1447800"/>
          <a:ext cx="6934201" cy="5212080"/>
        </p:xfrm>
        <a:graphic>
          <a:graphicData uri="http://schemas.openxmlformats.org/drawingml/2006/table">
            <a:tbl>
              <a:tblPr firstRow="1" bandRow="1">
                <a:tableStyleId>{5C22544A-7EE6-4342-B048-85BDC9FD1C3A}</a:tableStyleId>
              </a:tblPr>
              <a:tblGrid>
                <a:gridCol w="1340719">
                  <a:extLst>
                    <a:ext uri="{9D8B030D-6E8A-4147-A177-3AD203B41FA5}">
                      <a16:colId xmlns:a16="http://schemas.microsoft.com/office/drawing/2014/main" val="1781586362"/>
                    </a:ext>
                  </a:extLst>
                </a:gridCol>
                <a:gridCol w="737681">
                  <a:extLst>
                    <a:ext uri="{9D8B030D-6E8A-4147-A177-3AD203B41FA5}">
                      <a16:colId xmlns:a16="http://schemas.microsoft.com/office/drawing/2014/main" val="3040412545"/>
                    </a:ext>
                  </a:extLst>
                </a:gridCol>
                <a:gridCol w="737681">
                  <a:extLst>
                    <a:ext uri="{9D8B030D-6E8A-4147-A177-3AD203B41FA5}">
                      <a16:colId xmlns:a16="http://schemas.microsoft.com/office/drawing/2014/main" val="3494651904"/>
                    </a:ext>
                  </a:extLst>
                </a:gridCol>
                <a:gridCol w="737681">
                  <a:extLst>
                    <a:ext uri="{9D8B030D-6E8A-4147-A177-3AD203B41FA5}">
                      <a16:colId xmlns:a16="http://schemas.microsoft.com/office/drawing/2014/main" val="1994474618"/>
                    </a:ext>
                  </a:extLst>
                </a:gridCol>
                <a:gridCol w="2729418">
                  <a:extLst>
                    <a:ext uri="{9D8B030D-6E8A-4147-A177-3AD203B41FA5}">
                      <a16:colId xmlns:a16="http://schemas.microsoft.com/office/drawing/2014/main" val="529893134"/>
                    </a:ext>
                  </a:extLst>
                </a:gridCol>
                <a:gridCol w="651021">
                  <a:extLst>
                    <a:ext uri="{9D8B030D-6E8A-4147-A177-3AD203B41FA5}">
                      <a16:colId xmlns:a16="http://schemas.microsoft.com/office/drawing/2014/main" val="1686463435"/>
                    </a:ext>
                  </a:extLst>
                </a:gridCol>
              </a:tblGrid>
              <a:tr h="370840">
                <a:tc>
                  <a:txBody>
                    <a:bodyPr/>
                    <a:lstStyle/>
                    <a:p>
                      <a:pPr algn="ctr"/>
                      <a:r>
                        <a:rPr lang="en-US" sz="1200" dirty="0"/>
                        <a:t>Material</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t>Length</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t>Inches</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t>CM</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t>What other measurement data could you collect from your material (width, height, etc.)?</a:t>
                      </a:r>
                    </a:p>
                  </a:txBody>
                  <a:tcPr anchor="ctr"/>
                </a:tc>
                <a:tc>
                  <a:txBody>
                    <a:bodyPr/>
                    <a:lstStyle/>
                    <a:p>
                      <a:pPr algn="ctr"/>
                      <a:r>
                        <a:rPr lang="en-US" sz="1200" dirty="0"/>
                        <a:t>Cost</a:t>
                      </a:r>
                    </a:p>
                    <a:p>
                      <a:pPr algn="ctr"/>
                      <a:r>
                        <a:rPr lang="en-US" sz="1200" dirty="0"/>
                        <a:t>per item</a:t>
                      </a:r>
                    </a:p>
                  </a:txBody>
                  <a:tcPr anchor="ctr"/>
                </a:tc>
                <a:extLst>
                  <a:ext uri="{0D108BD9-81ED-4DB2-BD59-A6C34878D82A}">
                    <a16:rowId xmlns:a16="http://schemas.microsoft.com/office/drawing/2014/main" val="4199053576"/>
                  </a:ext>
                </a:extLst>
              </a:tr>
              <a:tr h="457200">
                <a:tc>
                  <a:txBody>
                    <a:bodyPr/>
                    <a:lstStyle/>
                    <a:p>
                      <a:pPr algn="ctr"/>
                      <a:r>
                        <a:rPr lang="en-US" sz="1200" dirty="0"/>
                        <a:t>Styrofoam Tray</a:t>
                      </a:r>
                    </a:p>
                  </a:txBody>
                  <a:tcPr anchor="ctr"/>
                </a:tc>
                <a:tc>
                  <a:txBody>
                    <a:bodyPr/>
                    <a:lstStyle/>
                    <a:p>
                      <a:pPr algn="ctr"/>
                      <a:endParaRPr lang="en-US" sz="1200" dirty="0"/>
                    </a:p>
                  </a:txBody>
                  <a:tcPr anchor="ctr"/>
                </a:tc>
                <a:tc>
                  <a:txBody>
                    <a:bodyPr/>
                    <a:lstStyle/>
                    <a:p>
                      <a:pPr algn="ctr"/>
                      <a:endParaRPr lang="en-US" sz="1200" dirty="0"/>
                    </a:p>
                  </a:txBody>
                  <a:tcPr anchor="ctr"/>
                </a:tc>
                <a:tc>
                  <a:txBody>
                    <a:bodyPr/>
                    <a:lstStyle/>
                    <a:p>
                      <a:pPr algn="ctr"/>
                      <a:endParaRPr lang="en-US" sz="1200" dirty="0"/>
                    </a:p>
                  </a:txBody>
                  <a:tcPr anchor="ctr"/>
                </a:tc>
                <a:tc>
                  <a:txBody>
                    <a:bodyPr/>
                    <a:lstStyle/>
                    <a:p>
                      <a:pPr algn="ctr"/>
                      <a:endParaRPr lang="en-US" sz="1200" dirty="0"/>
                    </a:p>
                  </a:txBody>
                  <a:tcPr anchor="ctr"/>
                </a:tc>
                <a:tc>
                  <a:txBody>
                    <a:bodyPr/>
                    <a:lstStyle/>
                    <a:p>
                      <a:pPr algn="ctr"/>
                      <a:endParaRPr lang="en-US" sz="1200" dirty="0"/>
                    </a:p>
                  </a:txBody>
                  <a:tcPr anchor="ctr"/>
                </a:tc>
                <a:extLst>
                  <a:ext uri="{0D108BD9-81ED-4DB2-BD59-A6C34878D82A}">
                    <a16:rowId xmlns:a16="http://schemas.microsoft.com/office/drawing/2014/main" val="3388631065"/>
                  </a:ext>
                </a:extLst>
              </a:tr>
              <a:tr h="457200">
                <a:tc>
                  <a:txBody>
                    <a:bodyPr/>
                    <a:lstStyle/>
                    <a:p>
                      <a:pPr algn="ctr"/>
                      <a:r>
                        <a:rPr lang="en-US" sz="1200" dirty="0"/>
                        <a:t>Egg Cartons</a:t>
                      </a:r>
                    </a:p>
                  </a:txBody>
                  <a:tcPr anchor="ctr"/>
                </a:tc>
                <a:tc>
                  <a:txBody>
                    <a:bodyPr/>
                    <a:lstStyle/>
                    <a:p>
                      <a:pPr algn="ctr"/>
                      <a:endParaRPr lang="en-US" sz="1200"/>
                    </a:p>
                  </a:txBody>
                  <a:tcPr anchor="ctr"/>
                </a:tc>
                <a:tc>
                  <a:txBody>
                    <a:bodyPr/>
                    <a:lstStyle/>
                    <a:p>
                      <a:pPr algn="ctr"/>
                      <a:endParaRPr lang="en-US" sz="1200"/>
                    </a:p>
                  </a:txBody>
                  <a:tcPr anchor="ctr"/>
                </a:tc>
                <a:tc>
                  <a:txBody>
                    <a:bodyPr/>
                    <a:lstStyle/>
                    <a:p>
                      <a:pPr algn="ctr"/>
                      <a:endParaRPr lang="en-US" sz="1200"/>
                    </a:p>
                  </a:txBody>
                  <a:tcPr anchor="ctr"/>
                </a:tc>
                <a:tc>
                  <a:txBody>
                    <a:bodyPr/>
                    <a:lstStyle/>
                    <a:p>
                      <a:pPr algn="ctr"/>
                      <a:endParaRPr lang="en-US" sz="1200" dirty="0"/>
                    </a:p>
                  </a:txBody>
                  <a:tcPr anchor="ctr"/>
                </a:tc>
                <a:tc>
                  <a:txBody>
                    <a:bodyPr/>
                    <a:lstStyle/>
                    <a:p>
                      <a:pPr algn="ctr"/>
                      <a:endParaRPr lang="en-US" sz="1200" dirty="0"/>
                    </a:p>
                  </a:txBody>
                  <a:tcPr anchor="ctr"/>
                </a:tc>
                <a:extLst>
                  <a:ext uri="{0D108BD9-81ED-4DB2-BD59-A6C34878D82A}">
                    <a16:rowId xmlns:a16="http://schemas.microsoft.com/office/drawing/2014/main" val="2400086214"/>
                  </a:ext>
                </a:extLst>
              </a:tr>
              <a:tr h="457200">
                <a:tc>
                  <a:txBody>
                    <a:bodyPr/>
                    <a:lstStyle/>
                    <a:p>
                      <a:pPr algn="ctr"/>
                      <a:r>
                        <a:rPr lang="en-US" sz="1200" dirty="0"/>
                        <a:t>Cardboard Tube</a:t>
                      </a:r>
                    </a:p>
                  </a:txBody>
                  <a:tcPr anchor="ctr"/>
                </a:tc>
                <a:tc>
                  <a:txBody>
                    <a:bodyPr/>
                    <a:lstStyle/>
                    <a:p>
                      <a:pPr algn="ctr"/>
                      <a:endParaRPr lang="en-US" sz="1200" dirty="0"/>
                    </a:p>
                  </a:txBody>
                  <a:tcPr anchor="ctr"/>
                </a:tc>
                <a:tc>
                  <a:txBody>
                    <a:bodyPr/>
                    <a:lstStyle/>
                    <a:p>
                      <a:pPr algn="ctr"/>
                      <a:endParaRPr lang="en-US" sz="1200" dirty="0"/>
                    </a:p>
                  </a:txBody>
                  <a:tcPr anchor="ctr"/>
                </a:tc>
                <a:tc>
                  <a:txBody>
                    <a:bodyPr/>
                    <a:lstStyle/>
                    <a:p>
                      <a:pPr algn="ctr"/>
                      <a:endParaRPr lang="en-US" sz="1200" dirty="0"/>
                    </a:p>
                  </a:txBody>
                  <a:tcPr anchor="ctr"/>
                </a:tc>
                <a:tc>
                  <a:txBody>
                    <a:bodyPr/>
                    <a:lstStyle/>
                    <a:p>
                      <a:pPr algn="ctr"/>
                      <a:endParaRPr lang="en-US" sz="1200" dirty="0"/>
                    </a:p>
                  </a:txBody>
                  <a:tcPr anchor="ctr"/>
                </a:tc>
                <a:tc>
                  <a:txBody>
                    <a:bodyPr/>
                    <a:lstStyle/>
                    <a:p>
                      <a:pPr algn="ctr"/>
                      <a:endParaRPr lang="en-US" sz="1200" dirty="0"/>
                    </a:p>
                  </a:txBody>
                  <a:tcPr anchor="ctr"/>
                </a:tc>
                <a:extLst>
                  <a:ext uri="{0D108BD9-81ED-4DB2-BD59-A6C34878D82A}">
                    <a16:rowId xmlns:a16="http://schemas.microsoft.com/office/drawing/2014/main" val="2289673773"/>
                  </a:ext>
                </a:extLst>
              </a:tr>
              <a:tr h="457200">
                <a:tc>
                  <a:txBody>
                    <a:bodyPr/>
                    <a:lstStyle/>
                    <a:p>
                      <a:pPr algn="ctr"/>
                      <a:r>
                        <a:rPr lang="en-US" sz="1200" dirty="0"/>
                        <a:t>Yarn</a:t>
                      </a:r>
                    </a:p>
                  </a:txBody>
                  <a:tcPr anchor="ctr"/>
                </a:tc>
                <a:tc>
                  <a:txBody>
                    <a:bodyPr/>
                    <a:lstStyle/>
                    <a:p>
                      <a:pPr algn="ctr"/>
                      <a:endParaRPr lang="en-US" sz="1200"/>
                    </a:p>
                  </a:txBody>
                  <a:tcPr anchor="ctr"/>
                </a:tc>
                <a:tc>
                  <a:txBody>
                    <a:bodyPr/>
                    <a:lstStyle/>
                    <a:p>
                      <a:pPr algn="ctr"/>
                      <a:endParaRPr lang="en-US" sz="1200"/>
                    </a:p>
                  </a:txBody>
                  <a:tcPr anchor="ctr"/>
                </a:tc>
                <a:tc>
                  <a:txBody>
                    <a:bodyPr/>
                    <a:lstStyle/>
                    <a:p>
                      <a:pPr algn="ctr"/>
                      <a:endParaRPr lang="en-US" sz="1200"/>
                    </a:p>
                  </a:txBody>
                  <a:tcPr anchor="ctr"/>
                </a:tc>
                <a:tc>
                  <a:txBody>
                    <a:bodyPr/>
                    <a:lstStyle/>
                    <a:p>
                      <a:pPr algn="ctr"/>
                      <a:endParaRPr lang="en-US" sz="1200" dirty="0"/>
                    </a:p>
                  </a:txBody>
                  <a:tcPr anchor="ctr"/>
                </a:tc>
                <a:tc>
                  <a:txBody>
                    <a:bodyPr/>
                    <a:lstStyle/>
                    <a:p>
                      <a:pPr algn="ctr"/>
                      <a:endParaRPr lang="en-US" sz="1200" dirty="0"/>
                    </a:p>
                  </a:txBody>
                  <a:tcPr anchor="ctr"/>
                </a:tc>
                <a:extLst>
                  <a:ext uri="{0D108BD9-81ED-4DB2-BD59-A6C34878D82A}">
                    <a16:rowId xmlns:a16="http://schemas.microsoft.com/office/drawing/2014/main" val="1016490051"/>
                  </a:ext>
                </a:extLst>
              </a:tr>
              <a:tr h="457200">
                <a:tc>
                  <a:txBody>
                    <a:bodyPr/>
                    <a:lstStyle/>
                    <a:p>
                      <a:pPr algn="ctr"/>
                      <a:r>
                        <a:rPr lang="en-US" sz="1200" dirty="0"/>
                        <a:t>Masonry Line</a:t>
                      </a:r>
                    </a:p>
                  </a:txBody>
                  <a:tcPr anchor="ctr"/>
                </a:tc>
                <a:tc>
                  <a:txBody>
                    <a:bodyPr/>
                    <a:lstStyle/>
                    <a:p>
                      <a:pPr algn="ctr"/>
                      <a:endParaRPr lang="en-US" sz="1200"/>
                    </a:p>
                  </a:txBody>
                  <a:tcPr anchor="ctr"/>
                </a:tc>
                <a:tc>
                  <a:txBody>
                    <a:bodyPr/>
                    <a:lstStyle/>
                    <a:p>
                      <a:pPr algn="ctr"/>
                      <a:endParaRPr lang="en-US" sz="1200"/>
                    </a:p>
                  </a:txBody>
                  <a:tcPr anchor="ctr"/>
                </a:tc>
                <a:tc>
                  <a:txBody>
                    <a:bodyPr/>
                    <a:lstStyle/>
                    <a:p>
                      <a:pPr algn="ctr"/>
                      <a:endParaRPr lang="en-US" sz="1200"/>
                    </a:p>
                  </a:txBody>
                  <a:tcPr anchor="ctr"/>
                </a:tc>
                <a:tc>
                  <a:txBody>
                    <a:bodyPr/>
                    <a:lstStyle/>
                    <a:p>
                      <a:pPr algn="ctr"/>
                      <a:endParaRPr lang="en-US" sz="1200" dirty="0"/>
                    </a:p>
                  </a:txBody>
                  <a:tcPr anchor="ctr"/>
                </a:tc>
                <a:tc>
                  <a:txBody>
                    <a:bodyPr/>
                    <a:lstStyle/>
                    <a:p>
                      <a:pPr algn="ctr"/>
                      <a:endParaRPr lang="en-US" sz="1200" dirty="0"/>
                    </a:p>
                  </a:txBody>
                  <a:tcPr anchor="ctr"/>
                </a:tc>
                <a:extLst>
                  <a:ext uri="{0D108BD9-81ED-4DB2-BD59-A6C34878D82A}">
                    <a16:rowId xmlns:a16="http://schemas.microsoft.com/office/drawing/2014/main" val="2816406143"/>
                  </a:ext>
                </a:extLst>
              </a:tr>
              <a:tr h="457200">
                <a:tc>
                  <a:txBody>
                    <a:bodyPr/>
                    <a:lstStyle/>
                    <a:p>
                      <a:pPr algn="ctr"/>
                      <a:r>
                        <a:rPr lang="en-US" sz="1200" dirty="0"/>
                        <a:t>Plastic Tub</a:t>
                      </a:r>
                    </a:p>
                  </a:txBody>
                  <a:tcPr anchor="ctr"/>
                </a:tc>
                <a:tc>
                  <a:txBody>
                    <a:bodyPr/>
                    <a:lstStyle/>
                    <a:p>
                      <a:pPr algn="ctr"/>
                      <a:endParaRPr lang="en-US" sz="1200"/>
                    </a:p>
                  </a:txBody>
                  <a:tcPr anchor="ctr"/>
                </a:tc>
                <a:tc>
                  <a:txBody>
                    <a:bodyPr/>
                    <a:lstStyle/>
                    <a:p>
                      <a:pPr algn="ctr"/>
                      <a:endParaRPr lang="en-US" sz="1200"/>
                    </a:p>
                  </a:txBody>
                  <a:tcPr anchor="ctr"/>
                </a:tc>
                <a:tc>
                  <a:txBody>
                    <a:bodyPr/>
                    <a:lstStyle/>
                    <a:p>
                      <a:pPr algn="ctr"/>
                      <a:endParaRPr lang="en-US" sz="1200"/>
                    </a:p>
                  </a:txBody>
                  <a:tcPr anchor="ctr"/>
                </a:tc>
                <a:tc>
                  <a:txBody>
                    <a:bodyPr/>
                    <a:lstStyle/>
                    <a:p>
                      <a:pPr algn="ctr"/>
                      <a:endParaRPr lang="en-US" sz="1200" dirty="0"/>
                    </a:p>
                  </a:txBody>
                  <a:tcPr anchor="ctr"/>
                </a:tc>
                <a:tc>
                  <a:txBody>
                    <a:bodyPr/>
                    <a:lstStyle/>
                    <a:p>
                      <a:pPr algn="ctr"/>
                      <a:endParaRPr lang="en-US" sz="1200" dirty="0"/>
                    </a:p>
                  </a:txBody>
                  <a:tcPr anchor="ctr"/>
                </a:tc>
                <a:extLst>
                  <a:ext uri="{0D108BD9-81ED-4DB2-BD59-A6C34878D82A}">
                    <a16:rowId xmlns:a16="http://schemas.microsoft.com/office/drawing/2014/main" val="3041320722"/>
                  </a:ext>
                </a:extLst>
              </a:tr>
              <a:tr h="457200">
                <a:tc>
                  <a:txBody>
                    <a:bodyPr/>
                    <a:lstStyle/>
                    <a:p>
                      <a:pPr algn="ctr"/>
                      <a:r>
                        <a:rPr lang="en-US" sz="1200" dirty="0"/>
                        <a:t>Fuzzy Stick (pipe cleaner)</a:t>
                      </a:r>
                    </a:p>
                  </a:txBody>
                  <a:tcPr anchor="ctr"/>
                </a:tc>
                <a:tc>
                  <a:txBody>
                    <a:bodyPr/>
                    <a:lstStyle/>
                    <a:p>
                      <a:pPr algn="ctr"/>
                      <a:endParaRPr lang="en-US" sz="1200"/>
                    </a:p>
                  </a:txBody>
                  <a:tcPr anchor="ctr"/>
                </a:tc>
                <a:tc>
                  <a:txBody>
                    <a:bodyPr/>
                    <a:lstStyle/>
                    <a:p>
                      <a:pPr algn="ctr"/>
                      <a:endParaRPr lang="en-US" sz="1200"/>
                    </a:p>
                  </a:txBody>
                  <a:tcPr anchor="ctr"/>
                </a:tc>
                <a:tc>
                  <a:txBody>
                    <a:bodyPr/>
                    <a:lstStyle/>
                    <a:p>
                      <a:pPr algn="ctr"/>
                      <a:endParaRPr lang="en-US" sz="1200"/>
                    </a:p>
                  </a:txBody>
                  <a:tcPr anchor="ctr"/>
                </a:tc>
                <a:tc>
                  <a:txBody>
                    <a:bodyPr/>
                    <a:lstStyle/>
                    <a:p>
                      <a:pPr algn="ctr"/>
                      <a:endParaRPr lang="en-US" sz="1200" dirty="0"/>
                    </a:p>
                  </a:txBody>
                  <a:tcPr anchor="ctr"/>
                </a:tc>
                <a:tc>
                  <a:txBody>
                    <a:bodyPr/>
                    <a:lstStyle/>
                    <a:p>
                      <a:pPr algn="ctr"/>
                      <a:endParaRPr lang="en-US" sz="1200" dirty="0"/>
                    </a:p>
                  </a:txBody>
                  <a:tcPr anchor="ctr"/>
                </a:tc>
                <a:extLst>
                  <a:ext uri="{0D108BD9-81ED-4DB2-BD59-A6C34878D82A}">
                    <a16:rowId xmlns:a16="http://schemas.microsoft.com/office/drawing/2014/main" val="275561653"/>
                  </a:ext>
                </a:extLst>
              </a:tr>
              <a:tr h="457200">
                <a:tc>
                  <a:txBody>
                    <a:bodyPr/>
                    <a:lstStyle/>
                    <a:p>
                      <a:pPr algn="ctr"/>
                      <a:r>
                        <a:rPr lang="en-US" sz="1200" dirty="0"/>
                        <a:t>Paper Fastener (brad)</a:t>
                      </a:r>
                    </a:p>
                  </a:txBody>
                  <a:tcPr anchor="ctr"/>
                </a:tc>
                <a:tc>
                  <a:txBody>
                    <a:bodyPr/>
                    <a:lstStyle/>
                    <a:p>
                      <a:pPr algn="ctr"/>
                      <a:endParaRPr lang="en-US" sz="1200"/>
                    </a:p>
                  </a:txBody>
                  <a:tcPr anchor="ctr"/>
                </a:tc>
                <a:tc>
                  <a:txBody>
                    <a:bodyPr/>
                    <a:lstStyle/>
                    <a:p>
                      <a:pPr algn="ctr"/>
                      <a:endParaRPr lang="en-US" sz="1200"/>
                    </a:p>
                  </a:txBody>
                  <a:tcPr anchor="ctr"/>
                </a:tc>
                <a:tc>
                  <a:txBody>
                    <a:bodyPr/>
                    <a:lstStyle/>
                    <a:p>
                      <a:pPr algn="ctr"/>
                      <a:endParaRPr lang="en-US" sz="1200"/>
                    </a:p>
                  </a:txBody>
                  <a:tcPr anchor="ctr"/>
                </a:tc>
                <a:tc>
                  <a:txBody>
                    <a:bodyPr/>
                    <a:lstStyle/>
                    <a:p>
                      <a:pPr algn="ctr"/>
                      <a:endParaRPr lang="en-US" sz="1200" dirty="0"/>
                    </a:p>
                  </a:txBody>
                  <a:tcPr anchor="ctr"/>
                </a:tc>
                <a:tc>
                  <a:txBody>
                    <a:bodyPr/>
                    <a:lstStyle/>
                    <a:p>
                      <a:pPr algn="ctr"/>
                      <a:endParaRPr lang="en-US" sz="1200" dirty="0"/>
                    </a:p>
                  </a:txBody>
                  <a:tcPr anchor="ctr"/>
                </a:tc>
                <a:extLst>
                  <a:ext uri="{0D108BD9-81ED-4DB2-BD59-A6C34878D82A}">
                    <a16:rowId xmlns:a16="http://schemas.microsoft.com/office/drawing/2014/main" val="3389327714"/>
                  </a:ext>
                </a:extLst>
              </a:tr>
              <a:tr h="457200">
                <a:tc>
                  <a:txBody>
                    <a:bodyPr/>
                    <a:lstStyle/>
                    <a:p>
                      <a:pPr algn="ctr"/>
                      <a:r>
                        <a:rPr lang="en-US" sz="1200" dirty="0"/>
                        <a:t>Aluminum Foil</a:t>
                      </a:r>
                    </a:p>
                  </a:txBody>
                  <a:tcPr anchor="ctr"/>
                </a:tc>
                <a:tc>
                  <a:txBody>
                    <a:bodyPr/>
                    <a:lstStyle/>
                    <a:p>
                      <a:pPr algn="ctr"/>
                      <a:endParaRPr lang="en-US" sz="1200"/>
                    </a:p>
                  </a:txBody>
                  <a:tcPr anchor="ctr"/>
                </a:tc>
                <a:tc>
                  <a:txBody>
                    <a:bodyPr/>
                    <a:lstStyle/>
                    <a:p>
                      <a:pPr algn="ctr"/>
                      <a:endParaRPr lang="en-US" sz="1200"/>
                    </a:p>
                  </a:txBody>
                  <a:tcPr anchor="ctr"/>
                </a:tc>
                <a:tc>
                  <a:txBody>
                    <a:bodyPr/>
                    <a:lstStyle/>
                    <a:p>
                      <a:pPr algn="ctr"/>
                      <a:endParaRPr lang="en-US" sz="1200"/>
                    </a:p>
                  </a:txBody>
                  <a:tcPr anchor="ctr"/>
                </a:tc>
                <a:tc>
                  <a:txBody>
                    <a:bodyPr/>
                    <a:lstStyle/>
                    <a:p>
                      <a:pPr algn="ctr"/>
                      <a:endParaRPr lang="en-US" sz="1200" dirty="0"/>
                    </a:p>
                  </a:txBody>
                  <a:tcPr anchor="ctr"/>
                </a:tc>
                <a:tc>
                  <a:txBody>
                    <a:bodyPr/>
                    <a:lstStyle/>
                    <a:p>
                      <a:pPr algn="ctr"/>
                      <a:endParaRPr lang="en-US" sz="1200" dirty="0"/>
                    </a:p>
                  </a:txBody>
                  <a:tcPr anchor="ctr"/>
                </a:tc>
                <a:extLst>
                  <a:ext uri="{0D108BD9-81ED-4DB2-BD59-A6C34878D82A}">
                    <a16:rowId xmlns:a16="http://schemas.microsoft.com/office/drawing/2014/main" val="2700272317"/>
                  </a:ext>
                </a:extLst>
              </a:tr>
              <a:tr h="457200">
                <a:tc>
                  <a:txBody>
                    <a:bodyPr/>
                    <a:lstStyle/>
                    <a:p>
                      <a:pPr algn="ctr"/>
                      <a:r>
                        <a:rPr lang="en-US" sz="1200" dirty="0"/>
                        <a:t>Masking Tape</a:t>
                      </a:r>
                    </a:p>
                  </a:txBody>
                  <a:tcPr anchor="ctr"/>
                </a:tc>
                <a:tc>
                  <a:txBody>
                    <a:bodyPr/>
                    <a:lstStyle/>
                    <a:p>
                      <a:pPr algn="ctr"/>
                      <a:endParaRPr lang="en-US" sz="1200" dirty="0"/>
                    </a:p>
                  </a:txBody>
                  <a:tcPr anchor="ctr"/>
                </a:tc>
                <a:tc>
                  <a:txBody>
                    <a:bodyPr/>
                    <a:lstStyle/>
                    <a:p>
                      <a:pPr algn="ctr"/>
                      <a:endParaRPr lang="en-US" sz="1200" dirty="0"/>
                    </a:p>
                  </a:txBody>
                  <a:tcPr anchor="ctr"/>
                </a:tc>
                <a:tc>
                  <a:txBody>
                    <a:bodyPr/>
                    <a:lstStyle/>
                    <a:p>
                      <a:pPr algn="ctr"/>
                      <a:endParaRPr lang="en-US" sz="1200" dirty="0"/>
                    </a:p>
                  </a:txBody>
                  <a:tcPr anchor="ctr"/>
                </a:tc>
                <a:tc>
                  <a:txBody>
                    <a:bodyPr/>
                    <a:lstStyle/>
                    <a:p>
                      <a:pPr algn="ctr"/>
                      <a:endParaRPr lang="en-US" sz="1200" dirty="0"/>
                    </a:p>
                  </a:txBody>
                  <a:tcPr anchor="ctr"/>
                </a:tc>
                <a:tc>
                  <a:txBody>
                    <a:bodyPr/>
                    <a:lstStyle/>
                    <a:p>
                      <a:pPr algn="ctr"/>
                      <a:endParaRPr lang="en-US" sz="1200" dirty="0"/>
                    </a:p>
                  </a:txBody>
                  <a:tcPr anchor="ctr"/>
                </a:tc>
                <a:extLst>
                  <a:ext uri="{0D108BD9-81ED-4DB2-BD59-A6C34878D82A}">
                    <a16:rowId xmlns:a16="http://schemas.microsoft.com/office/drawing/2014/main" val="90256231"/>
                  </a:ext>
                </a:extLst>
              </a:tr>
            </a:tbl>
          </a:graphicData>
        </a:graphic>
      </p:graphicFrame>
      <p:pic>
        <p:nvPicPr>
          <p:cNvPr id="1026" name="Picture 2" descr="Broken Ruler Strategy Practice Booklet &amp; Teaching Cards by Amy Cloutier">
            <a:extLst>
              <a:ext uri="{FF2B5EF4-FFF2-40B4-BE49-F238E27FC236}">
                <a16:creationId xmlns:a16="http://schemas.microsoft.com/office/drawing/2014/main" id="{82964161-BBD4-B46D-4045-9CC30DE3BC3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0748"/>
          <a:stretch/>
        </p:blipFill>
        <p:spPr bwMode="auto">
          <a:xfrm>
            <a:off x="4191000" y="981362"/>
            <a:ext cx="3333750" cy="409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07962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8B7B94F-F539-C6CA-AF96-969D16BA55E2}"/>
              </a:ext>
            </a:extLst>
          </p:cNvPr>
          <p:cNvSpPr txBox="1"/>
          <p:nvPr/>
        </p:nvSpPr>
        <p:spPr>
          <a:xfrm>
            <a:off x="571500" y="1524000"/>
            <a:ext cx="11049000" cy="3416320"/>
          </a:xfrm>
          <a:prstGeom prst="rect">
            <a:avLst/>
          </a:prstGeom>
          <a:noFill/>
        </p:spPr>
        <p:txBody>
          <a:bodyPr wrap="square">
            <a:spAutoFit/>
          </a:bodyPr>
          <a:lstStyle/>
          <a:p>
            <a:r>
              <a:rPr lang="en-US" sz="3600" b="1" dirty="0"/>
              <a:t>How can you document evidence that ensures that the students get intentional practice with the content/vocabulary of your target standards?</a:t>
            </a:r>
          </a:p>
          <a:p>
            <a:endParaRPr lang="en-US" sz="3600" b="1" dirty="0"/>
          </a:p>
          <a:p>
            <a:r>
              <a:rPr lang="en-US" sz="3600" b="1" dirty="0"/>
              <a:t>What else?  How do you know that your students truly understand the intent of the standards?</a:t>
            </a:r>
          </a:p>
        </p:txBody>
      </p:sp>
    </p:spTree>
    <p:extLst>
      <p:ext uri="{BB962C8B-B14F-4D97-AF65-F5344CB8AC3E}">
        <p14:creationId xmlns:p14="http://schemas.microsoft.com/office/powerpoint/2010/main" val="13768326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1CA5276-70AB-BF7B-30A2-E1F5280C466F}"/>
              </a:ext>
            </a:extLst>
          </p:cNvPr>
          <p:cNvSpPr txBox="1"/>
          <p:nvPr/>
        </p:nvSpPr>
        <p:spPr>
          <a:xfrm>
            <a:off x="762000" y="1066800"/>
            <a:ext cx="10668000" cy="5200847"/>
          </a:xfrm>
          <a:prstGeom prst="rect">
            <a:avLst/>
          </a:prstGeom>
          <a:noFill/>
        </p:spPr>
        <p:txBody>
          <a:bodyPr wrap="square">
            <a:spAutoFit/>
          </a:bodyPr>
          <a:lstStyle/>
          <a:p>
            <a:pPr>
              <a:lnSpc>
                <a:spcPct val="150000"/>
              </a:lnSpc>
            </a:pPr>
            <a:r>
              <a:rPr lang="en-US" sz="2800" b="1" dirty="0">
                <a:effectLst/>
                <a:ea typeface="Arial" panose="020B0604020202020204" pitchFamily="34" charset="0"/>
                <a:cs typeface="Calibri" panose="020F0502020204030204" pitchFamily="34" charset="0"/>
              </a:rPr>
              <a:t>Before getting started, confirm that your book selection and design challenge is an original idea.  Please do not develop an activity that is commonly found in schools such as a foil/penny boat challenge, egg drop, 3 Little Pigs – blowing a structure with a hairdryer, or other common design challenge.  </a:t>
            </a:r>
            <a:r>
              <a:rPr lang="en-US" sz="2800" b="1" u="sng" dirty="0">
                <a:effectLst/>
                <a:ea typeface="Arial" panose="020B0604020202020204" pitchFamily="34" charset="0"/>
                <a:cs typeface="Calibri" panose="020F0502020204030204" pitchFamily="34" charset="0"/>
              </a:rPr>
              <a:t>If you can do a web search for the name of your book and design challenge (STEM challenge, engineering design challenge, etc.) and the idea can be found, it is not original.</a:t>
            </a:r>
            <a:r>
              <a:rPr lang="en-US" sz="2800" b="1" dirty="0">
                <a:effectLst/>
                <a:ea typeface="Arial" panose="020B0604020202020204" pitchFamily="34" charset="0"/>
                <a:cs typeface="Calibri" panose="020F0502020204030204" pitchFamily="34" charset="0"/>
              </a:rPr>
              <a:t> </a:t>
            </a:r>
            <a:endParaRPr lang="en-US" sz="2800" dirty="0">
              <a:cs typeface="Calibri" panose="020F0502020204030204" pitchFamily="34" charset="0"/>
            </a:endParaRPr>
          </a:p>
        </p:txBody>
      </p:sp>
    </p:spTree>
    <p:extLst>
      <p:ext uri="{BB962C8B-B14F-4D97-AF65-F5344CB8AC3E}">
        <p14:creationId xmlns:p14="http://schemas.microsoft.com/office/powerpoint/2010/main" val="19106406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CE3FE1C8-00F8-ED3A-DFF9-3393BE5A8258}"/>
              </a:ext>
            </a:extLst>
          </p:cNvPr>
          <p:cNvGrpSpPr/>
          <p:nvPr/>
        </p:nvGrpSpPr>
        <p:grpSpPr>
          <a:xfrm>
            <a:off x="228600" y="381000"/>
            <a:ext cx="5903979" cy="6324600"/>
            <a:chOff x="304800" y="381000"/>
            <a:chExt cx="5903979" cy="6324600"/>
          </a:xfrm>
        </p:grpSpPr>
        <p:pic>
          <p:nvPicPr>
            <p:cNvPr id="6" name="Picture 5">
              <a:extLst>
                <a:ext uri="{FF2B5EF4-FFF2-40B4-BE49-F238E27FC236}">
                  <a16:creationId xmlns:a16="http://schemas.microsoft.com/office/drawing/2014/main" id="{AB9CF1FA-EE63-AE43-DD35-09075037B15E}"/>
                </a:ext>
              </a:extLst>
            </p:cNvPr>
            <p:cNvPicPr>
              <a:picLocks noChangeAspect="1"/>
            </p:cNvPicPr>
            <p:nvPr/>
          </p:nvPicPr>
          <p:blipFill>
            <a:blip r:embed="rId2"/>
            <a:stretch>
              <a:fillRect/>
            </a:stretch>
          </p:blipFill>
          <p:spPr>
            <a:xfrm>
              <a:off x="304800" y="381000"/>
              <a:ext cx="5903979" cy="4503755"/>
            </a:xfrm>
            <a:prstGeom prst="rect">
              <a:avLst/>
            </a:prstGeom>
          </p:spPr>
        </p:pic>
        <p:pic>
          <p:nvPicPr>
            <p:cNvPr id="12" name="Picture 11">
              <a:extLst>
                <a:ext uri="{FF2B5EF4-FFF2-40B4-BE49-F238E27FC236}">
                  <a16:creationId xmlns:a16="http://schemas.microsoft.com/office/drawing/2014/main" id="{FCA3C215-74B7-5F0E-CD6C-E3F203AD1FF5}"/>
                </a:ext>
              </a:extLst>
            </p:cNvPr>
            <p:cNvPicPr>
              <a:picLocks noChangeAspect="1"/>
            </p:cNvPicPr>
            <p:nvPr/>
          </p:nvPicPr>
          <p:blipFill>
            <a:blip r:embed="rId3"/>
            <a:srcRect b="4182"/>
            <a:stretch>
              <a:fillRect/>
            </a:stretch>
          </p:blipFill>
          <p:spPr>
            <a:xfrm>
              <a:off x="304801" y="4777311"/>
              <a:ext cx="5903978" cy="1928289"/>
            </a:xfrm>
            <a:prstGeom prst="rect">
              <a:avLst/>
            </a:prstGeom>
          </p:spPr>
        </p:pic>
      </p:grpSp>
      <p:sp>
        <p:nvSpPr>
          <p:cNvPr id="11" name="Rectangle 10">
            <a:extLst>
              <a:ext uri="{FF2B5EF4-FFF2-40B4-BE49-F238E27FC236}">
                <a16:creationId xmlns:a16="http://schemas.microsoft.com/office/drawing/2014/main" id="{3EF2D808-376C-5091-62DA-ED9E70A56720}"/>
              </a:ext>
            </a:extLst>
          </p:cNvPr>
          <p:cNvSpPr/>
          <p:nvPr/>
        </p:nvSpPr>
        <p:spPr>
          <a:xfrm>
            <a:off x="1841015" y="152400"/>
            <a:ext cx="9211561" cy="400110"/>
          </a:xfrm>
          <a:prstGeom prst="rect">
            <a:avLst/>
          </a:prstGeom>
        </p:spPr>
        <p:txBody>
          <a:bodyPr wrap="none">
            <a:spAutoFit/>
          </a:bodyPr>
          <a:lstStyle/>
          <a:p>
            <a:r>
              <a:rPr lang="en-US" sz="2000" b="1" dirty="0"/>
              <a:t>Obviously, we want to void the books mentioned in our readings this semester</a:t>
            </a:r>
          </a:p>
        </p:txBody>
      </p:sp>
      <p:pic>
        <p:nvPicPr>
          <p:cNvPr id="14" name="Picture 13">
            <a:extLst>
              <a:ext uri="{FF2B5EF4-FFF2-40B4-BE49-F238E27FC236}">
                <a16:creationId xmlns:a16="http://schemas.microsoft.com/office/drawing/2014/main" id="{1C02E9D4-D174-7E5E-336A-2AA4AE2350E9}"/>
              </a:ext>
            </a:extLst>
          </p:cNvPr>
          <p:cNvPicPr>
            <a:picLocks noChangeAspect="1"/>
          </p:cNvPicPr>
          <p:nvPr/>
        </p:nvPicPr>
        <p:blipFill>
          <a:blip r:embed="rId4"/>
          <a:stretch>
            <a:fillRect/>
          </a:stretch>
        </p:blipFill>
        <p:spPr>
          <a:xfrm>
            <a:off x="6134985" y="609600"/>
            <a:ext cx="5922769" cy="6096000"/>
          </a:xfrm>
          <a:prstGeom prst="rect">
            <a:avLst/>
          </a:prstGeom>
        </p:spPr>
      </p:pic>
    </p:spTree>
    <p:extLst>
      <p:ext uri="{BB962C8B-B14F-4D97-AF65-F5344CB8AC3E}">
        <p14:creationId xmlns:p14="http://schemas.microsoft.com/office/powerpoint/2010/main" val="277195872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574</TotalTime>
  <Words>2593</Words>
  <Application>Microsoft Office PowerPoint</Application>
  <PresentationFormat>Widescreen</PresentationFormat>
  <Paragraphs>343</Paragraphs>
  <Slides>39</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39</vt:i4>
      </vt:variant>
    </vt:vector>
  </HeadingPairs>
  <TitlesOfParts>
    <vt:vector size="47" baseType="lpstr">
      <vt:lpstr>Aptos</vt:lpstr>
      <vt:lpstr>Aptos Display</vt:lpstr>
      <vt:lpstr>Arial</vt:lpstr>
      <vt:lpstr>Calibri</vt:lpstr>
      <vt:lpstr>Symbol</vt:lpstr>
      <vt:lpstr>Times New Roman</vt:lpstr>
      <vt:lpstr>Wingdings</vt:lpstr>
      <vt:lpstr>Office Theme</vt:lpstr>
      <vt:lpstr>Integrating Literacy  and Engineering Instruction   </vt:lpstr>
      <vt:lpstr>PowerPoint Presentation</vt:lpstr>
      <vt:lpstr>PowerPoint Presentation</vt:lpstr>
      <vt:lpstr>PowerPoint Presentation</vt:lpstr>
      <vt:lpstr>PowerPoint Presentation</vt:lpstr>
      <vt:lpstr>PowerPoint Presentation</vt:lpstr>
      <vt:lpstr>You will individually develop an integrated STEM education design challenge that is directly connected to a piece of children’s literature used in the elementary or middle grades (2 grade or above).   Step one - select a grade level  (2 grade or above) and a minimum of one science (life, earth/space, or physical), one mathematics, and one STEL (standard and benchmark).   Step two - consider a children's book (picture book or chapter book) that could be used to guide an engineering design challenge.   Before getting started, confirm that your book selection and design challenge is an original idea. Please do not develop an activity that is commonly found in schools such as a foil/penny boat challenge, egg drop, 3 Little Pigs – blowing a structure with a hairdryer, 3 Billie Goats Gruff - bridge, or other common design challenge. If you can do a web search for the name of your book and design challenge (STEM challenge, engineering design challenge, etc.) and the idea can be found, it is not original. If your first choice doesn't work, find another book.   Step three – Read Developing Big Ideas and Essential Questions   Step four - Complete the Lit-based Curr. Rough Draft – Part 1 - no more than one two pages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College of Education &amp; Health Professions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Vinson Carter</dc:creator>
  <cp:lastModifiedBy>Vinson Carter</cp:lastModifiedBy>
  <cp:revision>51</cp:revision>
  <dcterms:created xsi:type="dcterms:W3CDTF">2011-03-09T14:54:26Z</dcterms:created>
  <dcterms:modified xsi:type="dcterms:W3CDTF">2026-09-23T16:52:08Z</dcterms:modified>
</cp:coreProperties>
</file>