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2" r:id="rId1"/>
  </p:sldMasterIdLst>
  <p:sldIdLst>
    <p:sldId id="348" r:id="rId2"/>
    <p:sldId id="337" r:id="rId3"/>
    <p:sldId id="256" r:id="rId4"/>
    <p:sldId id="257" r:id="rId5"/>
    <p:sldId id="349" r:id="rId6"/>
    <p:sldId id="350" r:id="rId7"/>
    <p:sldId id="285" r:id="rId8"/>
    <p:sldId id="258" r:id="rId9"/>
    <p:sldId id="262" r:id="rId10"/>
    <p:sldId id="264" r:id="rId11"/>
    <p:sldId id="272" r:id="rId12"/>
    <p:sldId id="273" r:id="rId13"/>
    <p:sldId id="267" r:id="rId14"/>
    <p:sldId id="274" r:id="rId15"/>
    <p:sldId id="275" r:id="rId16"/>
    <p:sldId id="276" r:id="rId17"/>
    <p:sldId id="341" r:id="rId18"/>
    <p:sldId id="344" r:id="rId19"/>
    <p:sldId id="345" r:id="rId20"/>
    <p:sldId id="346" r:id="rId21"/>
    <p:sldId id="347" r:id="rId22"/>
    <p:sldId id="278" r:id="rId23"/>
    <p:sldId id="277" r:id="rId24"/>
    <p:sldId id="279" r:id="rId25"/>
    <p:sldId id="280" r:id="rId26"/>
    <p:sldId id="266" r:id="rId27"/>
    <p:sldId id="281" r:id="rId28"/>
    <p:sldId id="268" r:id="rId29"/>
    <p:sldId id="282" r:id="rId30"/>
    <p:sldId id="283" r:id="rId31"/>
    <p:sldId id="269" r:id="rId32"/>
    <p:sldId id="286" r:id="rId33"/>
    <p:sldId id="270" r:id="rId34"/>
    <p:sldId id="26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8T17:49:14.599"/>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8T17:49:15.3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8T17:49:14.599"/>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8T17:49:15.3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BDF68E2-58F2-4D09-BE8B-E3BD06533059}"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45475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8FC5F6-F338-4AE4-BB23-26385BCFC423}"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608482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11028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AB4D41-86C1-4908-B66A-0B50CEB3BF29}"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99719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426E2C-56C1-4E0D-A793-0088A7FDD37E}" type="datetimeFigureOut">
              <a:rPr lang="en-US" smtClean="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93708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C39B41-D8B5-4052-B551-9B5525EAA8B6}" type="datetimeFigureOut">
              <a:rPr lang="en-US" smtClean="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39879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31796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ABBEA6-7C60-4B02-AE87-00D78D8422AF}"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43099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45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2D6473-DF6D-4702-B328-E0DD40540A4E}"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49077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6F7E3A-B166-407D-9866-32884E7D5B37}"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0396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24D31-43A5-475A-80CF-332C9F6DCF35}" type="datetimeFigureOut">
              <a:rPr lang="en-US" smtClean="0"/>
              <a:t>10/14/2026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2765310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IIGyVa5Xftw"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customXml" Target="../ink/ink2.xml"/><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300.png"/><Relationship Id="rId5" Type="http://schemas.openxmlformats.org/officeDocument/2006/relationships/customXml" Target="../ink/ink1.xml"/><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customXml" Target="../ink/ink3.xml"/><Relationship Id="rId1" Type="http://schemas.openxmlformats.org/officeDocument/2006/relationships/slideLayout" Target="../slideLayouts/slideLayout7.xml"/><Relationship Id="rId4" Type="http://schemas.openxmlformats.org/officeDocument/2006/relationships/customXml" Target="../ink/ink4.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0633E-F8FB-7D8D-C6FA-8E2380AB2ED9}"/>
              </a:ext>
            </a:extLst>
          </p:cNvPr>
          <p:cNvSpPr txBox="1">
            <a:spLocks/>
          </p:cNvSpPr>
          <p:nvPr/>
        </p:nvSpPr>
        <p:spPr>
          <a:xfrm>
            <a:off x="942099" y="723374"/>
            <a:ext cx="9666885" cy="24214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effectLst>
                  <a:outerShdw blurRad="38100" dist="38100" dir="2700000" algn="tl">
                    <a:srgbClr val="000000">
                      <a:alpha val="43137"/>
                    </a:srgbClr>
                  </a:outerShdw>
                </a:effectLst>
              </a:rPr>
              <a:t>Play is the work of the child.</a:t>
            </a:r>
          </a:p>
          <a:p>
            <a:pPr algn="r"/>
            <a:r>
              <a:rPr lang="en-US" sz="4800" b="1" dirty="0">
                <a:effectLst>
                  <a:outerShdw blurRad="38100" dist="38100" dir="2700000" algn="tl">
                    <a:srgbClr val="000000">
                      <a:alpha val="43137"/>
                    </a:srgbClr>
                  </a:outerShdw>
                </a:effectLst>
              </a:rPr>
              <a:t>-Maria Montessori</a:t>
            </a:r>
          </a:p>
          <a:p>
            <a:endParaRPr lang="en-US" sz="4800" b="1" dirty="0">
              <a:effectLst>
                <a:outerShdw blurRad="38100" dist="38100" dir="2700000" algn="tl">
                  <a:srgbClr val="000000">
                    <a:alpha val="43137"/>
                  </a:srgbClr>
                </a:outerShdw>
              </a:effectLst>
            </a:endParaRPr>
          </a:p>
          <a:p>
            <a:r>
              <a:rPr lang="en-US" sz="4800" b="1" dirty="0">
                <a:effectLst>
                  <a:outerShdw blurRad="38100" dist="38100" dir="2700000" algn="tl">
                    <a:srgbClr val="000000">
                      <a:alpha val="43137"/>
                    </a:srgbClr>
                  </a:outerShdw>
                </a:effectLst>
              </a:rPr>
              <a:t>Play is often talked about as if it were a relief from serious learning. But for children, play is serious learning... Play is really the work of childhood.</a:t>
            </a:r>
          </a:p>
          <a:p>
            <a:pPr algn="r"/>
            <a:r>
              <a:rPr lang="en-US" sz="4800" b="1" dirty="0">
                <a:effectLst>
                  <a:outerShdw blurRad="38100" dist="38100" dir="2700000" algn="tl">
                    <a:srgbClr val="000000">
                      <a:alpha val="43137"/>
                    </a:srgbClr>
                  </a:outerShdw>
                </a:effectLst>
              </a:rPr>
              <a:t>-Fred Rogers</a:t>
            </a:r>
          </a:p>
        </p:txBody>
      </p:sp>
    </p:spTree>
    <p:extLst>
      <p:ext uri="{BB962C8B-B14F-4D97-AF65-F5344CB8AC3E}">
        <p14:creationId xmlns:p14="http://schemas.microsoft.com/office/powerpoint/2010/main" val="3941013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A2029C-9BD6-4866-A091-45519E030611}"/>
              </a:ext>
            </a:extLst>
          </p:cNvPr>
          <p:cNvPicPr>
            <a:picLocks noChangeAspect="1"/>
          </p:cNvPicPr>
          <p:nvPr/>
        </p:nvPicPr>
        <p:blipFill>
          <a:blip r:embed="rId2"/>
          <a:stretch>
            <a:fillRect/>
          </a:stretch>
        </p:blipFill>
        <p:spPr>
          <a:xfrm>
            <a:off x="0" y="0"/>
            <a:ext cx="7809986" cy="6858000"/>
          </a:xfrm>
          <a:prstGeom prst="rect">
            <a:avLst/>
          </a:prstGeom>
        </p:spPr>
      </p:pic>
      <p:pic>
        <p:nvPicPr>
          <p:cNvPr id="3" name="Picture 2">
            <a:extLst>
              <a:ext uri="{FF2B5EF4-FFF2-40B4-BE49-F238E27FC236}">
                <a16:creationId xmlns:a16="http://schemas.microsoft.com/office/drawing/2014/main" id="{162509CD-0A42-4DC1-BCD3-FB8BC47567FA}"/>
              </a:ext>
            </a:extLst>
          </p:cNvPr>
          <p:cNvPicPr>
            <a:picLocks noChangeAspect="1"/>
          </p:cNvPicPr>
          <p:nvPr/>
        </p:nvPicPr>
        <p:blipFill>
          <a:blip r:embed="rId3"/>
          <a:stretch>
            <a:fillRect/>
          </a:stretch>
        </p:blipFill>
        <p:spPr>
          <a:xfrm>
            <a:off x="6944919" y="1576154"/>
            <a:ext cx="5247081" cy="2592148"/>
          </a:xfrm>
          <a:prstGeom prst="rect">
            <a:avLst/>
          </a:prstGeom>
        </p:spPr>
      </p:pic>
      <p:sp>
        <p:nvSpPr>
          <p:cNvPr id="4" name="Rectangle 3">
            <a:extLst>
              <a:ext uri="{FF2B5EF4-FFF2-40B4-BE49-F238E27FC236}">
                <a16:creationId xmlns:a16="http://schemas.microsoft.com/office/drawing/2014/main" id="{748D7D3E-B5B3-449B-A52A-E93260CC7601}"/>
              </a:ext>
            </a:extLst>
          </p:cNvPr>
          <p:cNvSpPr/>
          <p:nvPr/>
        </p:nvSpPr>
        <p:spPr>
          <a:xfrm>
            <a:off x="7809986" y="5403399"/>
            <a:ext cx="4382014" cy="954107"/>
          </a:xfrm>
          <a:prstGeom prst="rect">
            <a:avLst/>
          </a:prstGeom>
        </p:spPr>
        <p:txBody>
          <a:bodyPr wrap="square">
            <a:spAutoFit/>
          </a:bodyPr>
          <a:lstStyle/>
          <a:p>
            <a:r>
              <a:rPr lang="en-US" sz="1400" dirty="0">
                <a:latin typeface="Arial Black" panose="020B0A04020102020204" pitchFamily="34" charset="0"/>
              </a:rPr>
              <a:t>What You Need to Know About Tinkering, Making, and Engineering, NAEYC, Adapted from the Boston Children’s Museum, </a:t>
            </a:r>
            <a:r>
              <a:rPr lang="en-US" sz="1400" i="1" dirty="0">
                <a:latin typeface="Arial Black" panose="020B0A04020102020204" pitchFamily="34" charset="0"/>
              </a:rPr>
              <a:t>Tinker Kit: Educators’ Guide </a:t>
            </a:r>
            <a:r>
              <a:rPr lang="en-US" sz="1400" dirty="0">
                <a:latin typeface="Arial Black" panose="020B0A04020102020204" pitchFamily="34" charset="0"/>
              </a:rPr>
              <a:t>(2016)</a:t>
            </a:r>
          </a:p>
        </p:txBody>
      </p:sp>
    </p:spTree>
    <p:extLst>
      <p:ext uri="{BB962C8B-B14F-4D97-AF65-F5344CB8AC3E}">
        <p14:creationId xmlns:p14="http://schemas.microsoft.com/office/powerpoint/2010/main" val="639738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5284" y="1180574"/>
            <a:ext cx="9666885" cy="2421464"/>
          </a:xfrm>
        </p:spPr>
        <p:txBody>
          <a:bodyPr>
            <a:noAutofit/>
          </a:bodyPr>
          <a:lstStyle/>
          <a:p>
            <a:pPr algn="l"/>
            <a:r>
              <a:rPr lang="en-US" sz="6600" b="1" dirty="0">
                <a:effectLst>
                  <a:outerShdw blurRad="38100" dist="38100" dir="2700000" algn="tl">
                    <a:srgbClr val="000000">
                      <a:alpha val="43137"/>
                    </a:srgbClr>
                  </a:outerShdw>
                </a:effectLst>
              </a:rPr>
              <a:t>Using Blocks and Construction Toys for Teaching STEM Content</a:t>
            </a:r>
          </a:p>
        </p:txBody>
      </p:sp>
      <p:pic>
        <p:nvPicPr>
          <p:cNvPr id="4" name="Picture 2" descr="http://www.retroland.com/wp-content/uploads/2010/11/tinker_toys_650x300_a01_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84" y="4597613"/>
            <a:ext cx="321945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ecx.images-amazon.com/images/I/81tsXBxjErL._SL15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861" y="4597613"/>
            <a:ext cx="2256952" cy="14730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www.fcconline.org/wp-content/uploads/2014/08/lego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9979" y="4597613"/>
            <a:ext cx="2098104" cy="16411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construction block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6132" y="3885719"/>
            <a:ext cx="2250296" cy="26682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pmwtrading.com/toystore/images/keva/800bag_3.jpg"/>
          <p:cNvPicPr>
            <a:picLocks noChangeAspect="1" noChangeArrowheads="1"/>
          </p:cNvPicPr>
          <p:nvPr/>
        </p:nvPicPr>
        <p:blipFill rotWithShape="1">
          <a:blip r:embed="rId6">
            <a:extLst>
              <a:ext uri="{28A0092B-C50C-407E-A947-70E740481C1C}">
                <a14:useLocalDpi xmlns:a14="http://schemas.microsoft.com/office/drawing/2010/main" val="0"/>
              </a:ext>
            </a:extLst>
          </a:blip>
          <a:srcRect l="2302"/>
          <a:stretch/>
        </p:blipFill>
        <p:spPr bwMode="auto">
          <a:xfrm>
            <a:off x="8633024" y="1180574"/>
            <a:ext cx="3158289" cy="2133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698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What are We Talking About?</a:t>
            </a:r>
          </a:p>
        </p:txBody>
      </p:sp>
      <p:sp>
        <p:nvSpPr>
          <p:cNvPr id="3" name="Content Placeholder 2"/>
          <p:cNvSpPr>
            <a:spLocks noGrp="1"/>
          </p:cNvSpPr>
          <p:nvPr>
            <p:ph idx="1"/>
          </p:nvPr>
        </p:nvSpPr>
        <p:spPr/>
        <p:txBody>
          <a:bodyPr>
            <a:normAutofit fontScale="85000" lnSpcReduction="20000"/>
          </a:bodyPr>
          <a:lstStyle/>
          <a:p>
            <a:pPr>
              <a:buFont typeface="Courier New" panose="02070309020205020404" pitchFamily="49" charset="0"/>
              <a:buChar char="o"/>
            </a:pPr>
            <a:r>
              <a:rPr lang="en-US" sz="3600" b="1" dirty="0"/>
              <a:t>Legos and/or Mega </a:t>
            </a:r>
            <a:r>
              <a:rPr lang="en-US" sz="3600" b="1" dirty="0" err="1"/>
              <a:t>Bloks</a:t>
            </a:r>
            <a:endParaRPr lang="en-US" sz="3600" b="1" dirty="0"/>
          </a:p>
          <a:p>
            <a:pPr>
              <a:buFont typeface="Courier New" panose="02070309020205020404" pitchFamily="49" charset="0"/>
              <a:buChar char="o"/>
            </a:pPr>
            <a:r>
              <a:rPr lang="en-US" sz="3600" b="1" dirty="0" err="1"/>
              <a:t>K’nex</a:t>
            </a:r>
            <a:endParaRPr lang="en-US" sz="3600" b="1" dirty="0"/>
          </a:p>
          <a:p>
            <a:pPr>
              <a:buFont typeface="Courier New" panose="02070309020205020404" pitchFamily="49" charset="0"/>
              <a:buChar char="o"/>
            </a:pPr>
            <a:r>
              <a:rPr lang="en-US" sz="3600" b="1" dirty="0"/>
              <a:t>Lincoln Logs</a:t>
            </a:r>
          </a:p>
          <a:p>
            <a:pPr>
              <a:buFont typeface="Courier New" panose="02070309020205020404" pitchFamily="49" charset="0"/>
              <a:buChar char="o"/>
            </a:pPr>
            <a:r>
              <a:rPr lang="en-US" sz="3600" b="1" dirty="0" err="1"/>
              <a:t>Keva</a:t>
            </a:r>
            <a:r>
              <a:rPr lang="en-US" sz="3600" b="1" dirty="0"/>
              <a:t> Planks</a:t>
            </a:r>
          </a:p>
          <a:p>
            <a:pPr>
              <a:buFont typeface="Courier New" panose="02070309020205020404" pitchFamily="49" charset="0"/>
              <a:buChar char="o"/>
            </a:pPr>
            <a:r>
              <a:rPr lang="en-US" sz="3600" b="1" dirty="0"/>
              <a:t>Goldie Blocks</a:t>
            </a:r>
          </a:p>
          <a:p>
            <a:pPr>
              <a:buFont typeface="Courier New" panose="02070309020205020404" pitchFamily="49" charset="0"/>
              <a:buChar char="o"/>
            </a:pPr>
            <a:r>
              <a:rPr lang="en-US" sz="3600" b="1" dirty="0"/>
              <a:t>Tinker Toys</a:t>
            </a:r>
          </a:p>
          <a:p>
            <a:pPr>
              <a:buFont typeface="Courier New" panose="02070309020205020404" pitchFamily="49" charset="0"/>
              <a:buChar char="o"/>
            </a:pPr>
            <a:r>
              <a:rPr lang="en-US" sz="3600" b="1" dirty="0"/>
              <a:t>Unit Blocks</a:t>
            </a:r>
          </a:p>
          <a:p>
            <a:pPr>
              <a:buFont typeface="Courier New" panose="02070309020205020404" pitchFamily="49" charset="0"/>
              <a:buChar char="o"/>
            </a:pPr>
            <a:r>
              <a:rPr lang="en-US" sz="3600" b="1" dirty="0"/>
              <a:t>Erector Sets</a:t>
            </a:r>
          </a:p>
          <a:p>
            <a:pPr>
              <a:buFont typeface="Courier New" panose="02070309020205020404" pitchFamily="49" charset="0"/>
              <a:buChar char="o"/>
            </a:pPr>
            <a:r>
              <a:rPr lang="en-US" sz="3600" b="1" dirty="0"/>
              <a:t>Others</a:t>
            </a:r>
          </a:p>
        </p:txBody>
      </p:sp>
      <p:pic>
        <p:nvPicPr>
          <p:cNvPr id="1028" name="Picture 4" descr="https://s-media-cache-ak0.pinimg.com/736x/aa/1b/76/aa1b7679cbdb9591746ae9ea260dfaf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249" y="2523768"/>
            <a:ext cx="2955051" cy="29550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blog.parecorp.com/wp-content/uploads/2014/12/GoldieBlox-craftstruct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9505" y="4408915"/>
            <a:ext cx="3207420" cy="21398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onstruction block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1965" y="1393197"/>
            <a:ext cx="476250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004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DC49D9-90F8-B51E-2E01-E27005356C35}"/>
              </a:ext>
            </a:extLst>
          </p:cNvPr>
          <p:cNvSpPr txBox="1"/>
          <p:nvPr/>
        </p:nvSpPr>
        <p:spPr>
          <a:xfrm>
            <a:off x="500331" y="1230310"/>
            <a:ext cx="10981427" cy="5212966"/>
          </a:xfrm>
          <a:prstGeom prst="rect">
            <a:avLst/>
          </a:prstGeom>
          <a:noFill/>
        </p:spPr>
        <p:txBody>
          <a:bodyPr wrap="square">
            <a:spAutoFit/>
          </a:bodyPr>
          <a:lstStyle/>
          <a:p>
            <a:pPr marR="0" lvl="0" algn="l"/>
            <a:r>
              <a:rPr lang="en-US" sz="2800" b="1" i="0" dirty="0">
                <a:solidFill>
                  <a:schemeClr val="tx1"/>
                </a:solidFill>
                <a:effectLst/>
                <a:latin typeface="+mn-lt"/>
              </a:rPr>
              <a:t>Problem solving</a:t>
            </a:r>
            <a:r>
              <a:rPr lang="en-US" sz="2800" b="0" i="0" dirty="0">
                <a:solidFill>
                  <a:schemeClr val="tx1"/>
                </a:solidFill>
                <a:effectLst/>
                <a:latin typeface="+mn-lt"/>
              </a:rPr>
              <a:t>. </a:t>
            </a:r>
            <a:r>
              <a:rPr lang="en-US" sz="2000" b="0" i="0" dirty="0">
                <a:solidFill>
                  <a:schemeClr val="tx1"/>
                </a:solidFill>
                <a:effectLst/>
                <a:latin typeface="+mn-lt"/>
              </a:rPr>
              <a:t>Sometimes it is intentional: “I want to build X. How do I do that?” Other times it is in-</a:t>
            </a:r>
            <a:r>
              <a:rPr lang="en-US" sz="2000" b="0" i="0" dirty="0" err="1">
                <a:solidFill>
                  <a:schemeClr val="tx1"/>
                </a:solidFill>
                <a:effectLst/>
                <a:latin typeface="+mn-lt"/>
              </a:rPr>
              <a:t>themoment</a:t>
            </a:r>
            <a:r>
              <a:rPr lang="en-US" sz="2000" b="0" i="0" dirty="0">
                <a:solidFill>
                  <a:schemeClr val="tx1"/>
                </a:solidFill>
                <a:effectLst/>
                <a:latin typeface="+mn-lt"/>
              </a:rPr>
              <a:t>: “To go higher and add to one side, what can I use?”—Peter </a:t>
            </a:r>
            <a:r>
              <a:rPr lang="en-US" sz="2000" b="0" i="0" dirty="0" err="1">
                <a:solidFill>
                  <a:schemeClr val="tx1"/>
                </a:solidFill>
                <a:effectLst/>
                <a:latin typeface="+mn-lt"/>
              </a:rPr>
              <a:t>Pizzolongo</a:t>
            </a:r>
            <a:br>
              <a:rPr lang="en-US" sz="2000" b="0" i="0" dirty="0">
                <a:solidFill>
                  <a:schemeClr val="tx1"/>
                </a:solidFill>
                <a:effectLst/>
                <a:latin typeface="+mn-lt"/>
              </a:rPr>
            </a:br>
            <a:r>
              <a:rPr lang="en-US" sz="2000" b="0" i="0" dirty="0">
                <a:solidFill>
                  <a:schemeClr val="tx1"/>
                </a:solidFill>
                <a:effectLst/>
                <a:latin typeface="+mn-lt"/>
              </a:rPr>
              <a:t> </a:t>
            </a:r>
          </a:p>
          <a:p>
            <a:pPr marR="0" lvl="0" algn="l"/>
            <a:r>
              <a:rPr lang="en-US" sz="2800" b="1" i="0" dirty="0">
                <a:solidFill>
                  <a:schemeClr val="tx1"/>
                </a:solidFill>
                <a:effectLst/>
                <a:latin typeface="+mn-lt"/>
              </a:rPr>
              <a:t>Imagination</a:t>
            </a:r>
            <a:r>
              <a:rPr lang="en-US" sz="2800" b="0" i="0" dirty="0">
                <a:solidFill>
                  <a:schemeClr val="tx1"/>
                </a:solidFill>
                <a:effectLst/>
                <a:latin typeface="+mn-lt"/>
              </a:rPr>
              <a:t>. </a:t>
            </a:r>
            <a:r>
              <a:rPr lang="en-US" sz="2000" b="0" i="0" dirty="0">
                <a:solidFill>
                  <a:schemeClr val="tx1"/>
                </a:solidFill>
                <a:effectLst/>
                <a:latin typeface="+mn-lt"/>
              </a:rPr>
              <a:t>Children can follow their own plan, or they can share a friend’s vision and work together to create something they never dreamed of.—Karen Cairone</a:t>
            </a:r>
            <a:br>
              <a:rPr lang="en-US" sz="2000" b="0" i="0" dirty="0">
                <a:solidFill>
                  <a:schemeClr val="tx1"/>
                </a:solidFill>
                <a:effectLst/>
                <a:latin typeface="+mn-lt"/>
              </a:rPr>
            </a:br>
            <a:r>
              <a:rPr lang="en-US" sz="2000" b="0" i="0" dirty="0">
                <a:solidFill>
                  <a:schemeClr val="tx1"/>
                </a:solidFill>
                <a:effectLst/>
                <a:latin typeface="+mn-lt"/>
              </a:rPr>
              <a:t> </a:t>
            </a:r>
          </a:p>
          <a:p>
            <a:pPr marR="0" lvl="0" algn="l"/>
            <a:r>
              <a:rPr lang="en-US" sz="2800" b="1" i="0" dirty="0">
                <a:solidFill>
                  <a:schemeClr val="tx1"/>
                </a:solidFill>
                <a:effectLst/>
                <a:latin typeface="+mn-lt"/>
              </a:rPr>
              <a:t>Self-expression</a:t>
            </a:r>
            <a:r>
              <a:rPr lang="en-US" sz="2800" b="0" i="0" dirty="0">
                <a:solidFill>
                  <a:schemeClr val="tx1"/>
                </a:solidFill>
                <a:effectLst/>
                <a:latin typeface="+mn-lt"/>
              </a:rPr>
              <a:t>. </a:t>
            </a:r>
            <a:r>
              <a:rPr lang="en-US" sz="2000" b="0" i="0" dirty="0">
                <a:solidFill>
                  <a:schemeClr val="tx1"/>
                </a:solidFill>
                <a:effectLst/>
                <a:latin typeface="+mn-lt"/>
              </a:rPr>
              <a:t>Blocks offer many ways for young dual language learners to explore, express themselves, and demonstrate what they are learning across languages.— Karen Nemeth</a:t>
            </a:r>
            <a:br>
              <a:rPr lang="en-US" sz="2000" b="0" i="0" dirty="0">
                <a:solidFill>
                  <a:schemeClr val="tx1"/>
                </a:solidFill>
                <a:effectLst/>
                <a:latin typeface="+mn-lt"/>
              </a:rPr>
            </a:br>
            <a:r>
              <a:rPr lang="en-US" sz="2000" b="0" i="0" dirty="0">
                <a:solidFill>
                  <a:schemeClr val="tx1"/>
                </a:solidFill>
                <a:effectLst/>
                <a:latin typeface="+mn-lt"/>
              </a:rPr>
              <a:t> </a:t>
            </a:r>
          </a:p>
          <a:p>
            <a:pPr marR="0" lvl="0" algn="l"/>
            <a:r>
              <a:rPr lang="en-US" sz="2800" b="1" i="0" dirty="0">
                <a:solidFill>
                  <a:schemeClr val="tx1"/>
                </a:solidFill>
                <a:effectLst/>
                <a:latin typeface="+mn-lt"/>
              </a:rPr>
              <a:t>Mathematics</a:t>
            </a:r>
            <a:r>
              <a:rPr lang="en-US" sz="2800" b="0" i="0" dirty="0">
                <a:solidFill>
                  <a:schemeClr val="tx1"/>
                </a:solidFill>
                <a:effectLst/>
                <a:latin typeface="+mn-lt"/>
              </a:rPr>
              <a:t>. </a:t>
            </a:r>
            <a:r>
              <a:rPr lang="en-US" sz="2000" b="0" i="0" dirty="0">
                <a:solidFill>
                  <a:schemeClr val="tx1"/>
                </a:solidFill>
                <a:effectLst/>
                <a:latin typeface="+mn-lt"/>
              </a:rPr>
              <a:t>Important concepts and skills are practiced and strengthened through block play, including length, measurement, comparison, number, estimation, symmetry, balance.—Kristen Kemple</a:t>
            </a:r>
            <a:br>
              <a:rPr lang="en-US" sz="2000" b="0" i="0" dirty="0">
                <a:solidFill>
                  <a:schemeClr val="tx1"/>
                </a:solidFill>
                <a:effectLst/>
                <a:latin typeface="+mn-lt"/>
              </a:rPr>
            </a:br>
            <a:r>
              <a:rPr lang="en-US" sz="2000" b="0" i="0" dirty="0">
                <a:solidFill>
                  <a:schemeClr val="tx1"/>
                </a:solidFill>
                <a:effectLst/>
                <a:latin typeface="+mn-lt"/>
              </a:rPr>
              <a:t> </a:t>
            </a:r>
          </a:p>
          <a:p>
            <a:pPr marR="0" lvl="0" algn="l"/>
            <a:r>
              <a:rPr lang="en-US" sz="2800" b="1" i="0" dirty="0">
                <a:solidFill>
                  <a:schemeClr val="tx1"/>
                </a:solidFill>
                <a:effectLst/>
                <a:latin typeface="+mn-lt"/>
              </a:rPr>
              <a:t>Continuity and permanence</a:t>
            </a:r>
            <a:r>
              <a:rPr lang="en-US" sz="2800" b="0" i="0" dirty="0">
                <a:solidFill>
                  <a:schemeClr val="tx1"/>
                </a:solidFill>
                <a:effectLst/>
                <a:latin typeface="+mn-lt"/>
              </a:rPr>
              <a:t>. </a:t>
            </a:r>
            <a:r>
              <a:rPr lang="en-US" sz="2000" b="0" i="0" dirty="0">
                <a:solidFill>
                  <a:schemeClr val="tx1"/>
                </a:solidFill>
                <a:effectLst/>
                <a:latin typeface="+mn-lt"/>
              </a:rPr>
              <a:t>Block play engages spatial sense and motor abilities; it can be a solo or a group effort; block creations can stand for an indefinite period of time.—Lawrence Balter</a:t>
            </a:r>
            <a:br>
              <a:rPr lang="en-US" sz="1800" b="0" i="0" dirty="0">
                <a:solidFill>
                  <a:schemeClr val="tx1"/>
                </a:solidFill>
                <a:effectLst/>
                <a:latin typeface="+mn-lt"/>
              </a:rPr>
            </a:br>
            <a:endParaRPr lang="en-US" sz="1275" b="0" i="0" dirty="0">
              <a:solidFill>
                <a:srgbClr val="414042"/>
              </a:solidFill>
              <a:effectLst/>
              <a:latin typeface="Lato" panose="020F0502020204030203" pitchFamily="34" charset="0"/>
            </a:endParaRPr>
          </a:p>
        </p:txBody>
      </p:sp>
      <p:sp>
        <p:nvSpPr>
          <p:cNvPr id="5" name="TextBox 4">
            <a:extLst>
              <a:ext uri="{FF2B5EF4-FFF2-40B4-BE49-F238E27FC236}">
                <a16:creationId xmlns:a16="http://schemas.microsoft.com/office/drawing/2014/main" id="{61F99484-4F11-9EB5-3E56-C288A61C8539}"/>
              </a:ext>
            </a:extLst>
          </p:cNvPr>
          <p:cNvSpPr txBox="1"/>
          <p:nvPr/>
        </p:nvSpPr>
        <p:spPr>
          <a:xfrm>
            <a:off x="500331" y="181956"/>
            <a:ext cx="10886537" cy="923330"/>
          </a:xfrm>
          <a:prstGeom prst="rect">
            <a:avLst/>
          </a:prstGeom>
          <a:noFill/>
        </p:spPr>
        <p:txBody>
          <a:bodyPr wrap="square">
            <a:spAutoFit/>
          </a:bodyPr>
          <a:lstStyle/>
          <a:p>
            <a:r>
              <a:rPr lang="en-US" sz="3600" b="1" i="0" dirty="0">
                <a:solidFill>
                  <a:schemeClr val="tx1"/>
                </a:solidFill>
                <a:effectLst/>
                <a:latin typeface="+mn-lt"/>
              </a:rPr>
              <a:t>Ten Things Children Learn From Block Play </a:t>
            </a:r>
          </a:p>
          <a:p>
            <a:r>
              <a:rPr lang="en-US" b="0" i="0" dirty="0">
                <a:solidFill>
                  <a:schemeClr val="tx1"/>
                </a:solidFill>
                <a:effectLst/>
                <a:latin typeface="+mn-lt"/>
              </a:rPr>
              <a:t>(</a:t>
            </a:r>
            <a:r>
              <a:rPr lang="en-US" dirty="0"/>
              <a:t>National Association for the Education of Young Children (NAEYC), 2015)</a:t>
            </a:r>
            <a:endParaRPr lang="en-US" b="0" i="0" dirty="0">
              <a:solidFill>
                <a:srgbClr val="FFFFFF"/>
              </a:solidFill>
              <a:effectLst/>
              <a:latin typeface="Arvo"/>
            </a:endParaRPr>
          </a:p>
        </p:txBody>
      </p:sp>
    </p:spTree>
    <p:extLst>
      <p:ext uri="{BB962C8B-B14F-4D97-AF65-F5344CB8AC3E}">
        <p14:creationId xmlns:p14="http://schemas.microsoft.com/office/powerpoint/2010/main" val="2271614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ECB09-F206-1F48-70C3-90B402E76E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F68F5FB-30C8-58C0-204F-33D0557900FB}"/>
              </a:ext>
            </a:extLst>
          </p:cNvPr>
          <p:cNvSpPr txBox="1"/>
          <p:nvPr/>
        </p:nvSpPr>
        <p:spPr>
          <a:xfrm>
            <a:off x="500331" y="997397"/>
            <a:ext cx="10981427" cy="5601533"/>
          </a:xfrm>
          <a:prstGeom prst="rect">
            <a:avLst/>
          </a:prstGeom>
          <a:noFill/>
        </p:spPr>
        <p:txBody>
          <a:bodyPr wrap="square">
            <a:spAutoFit/>
          </a:bodyPr>
          <a:lstStyle/>
          <a:p>
            <a:r>
              <a:rPr lang="en-US" dirty="0"/>
              <a:t> </a:t>
            </a:r>
          </a:p>
          <a:p>
            <a:r>
              <a:rPr lang="en-US" sz="2800" b="1" dirty="0"/>
              <a:t>Creativity</a:t>
            </a:r>
            <a:r>
              <a:rPr lang="en-US" sz="2800" dirty="0"/>
              <a:t>. </a:t>
            </a:r>
            <a:r>
              <a:rPr lang="en-US" sz="2000" dirty="0"/>
              <a:t>Blocks and other loose parts can be moved freely by children, to be combined and recombined in countless ways.—Angela Eckhoff</a:t>
            </a:r>
            <a:br>
              <a:rPr lang="en-US" sz="2000" dirty="0"/>
            </a:br>
            <a:r>
              <a:rPr lang="en-US" sz="2000" dirty="0"/>
              <a:t> </a:t>
            </a:r>
          </a:p>
          <a:p>
            <a:r>
              <a:rPr lang="en-US" sz="2800" b="1" dirty="0"/>
              <a:t>Science</a:t>
            </a:r>
            <a:r>
              <a:rPr lang="en-US" sz="2800" dirty="0"/>
              <a:t>. </a:t>
            </a:r>
            <a:r>
              <a:rPr lang="en-US" sz="2000" dirty="0"/>
              <a:t>Blocks offer opportunities to test hypotheses and build scientific reasoning.—Gayle </a:t>
            </a:r>
            <a:r>
              <a:rPr lang="en-US" sz="2000" dirty="0" err="1"/>
              <a:t>Mindes</a:t>
            </a:r>
            <a:br>
              <a:rPr lang="en-US" sz="2000" dirty="0"/>
            </a:br>
            <a:r>
              <a:rPr lang="en-US" sz="2000" dirty="0"/>
              <a:t> </a:t>
            </a:r>
          </a:p>
          <a:p>
            <a:r>
              <a:rPr lang="en-US" sz="2800" b="1" dirty="0"/>
              <a:t>Self-esteem</a:t>
            </a:r>
            <a:r>
              <a:rPr lang="en-US" sz="2800" dirty="0"/>
              <a:t>. </a:t>
            </a:r>
            <a:r>
              <a:rPr lang="en-US" sz="2000" dirty="0"/>
              <a:t>Children discover that they have ideas and that they can bring their ideas to life by creating, transforming, demolishing, and re-creating something unique.—Holly Bohart</a:t>
            </a:r>
            <a:br>
              <a:rPr lang="en-US" sz="2000" dirty="0"/>
            </a:br>
            <a:r>
              <a:rPr lang="en-US" sz="2000" dirty="0"/>
              <a:t> </a:t>
            </a:r>
            <a:endParaRPr lang="en-US" sz="2800" dirty="0"/>
          </a:p>
          <a:p>
            <a:r>
              <a:rPr lang="en-US" sz="2800" b="1" dirty="0"/>
              <a:t>Social and emotional growth</a:t>
            </a:r>
            <a:r>
              <a:rPr lang="en-US" sz="2800" dirty="0"/>
              <a:t>. </a:t>
            </a:r>
            <a:r>
              <a:rPr lang="en-US" sz="2000" dirty="0"/>
              <a:t>Blocks help children learn to take turns and share materials, develop new friendships, become self-reliant, increase attention span, cooperate with others, and develop self-esteem.— Kathleen Harris</a:t>
            </a:r>
            <a:br>
              <a:rPr lang="en-US" sz="2000" dirty="0"/>
            </a:br>
            <a:r>
              <a:rPr lang="en-US" sz="2000" dirty="0"/>
              <a:t> </a:t>
            </a:r>
          </a:p>
          <a:p>
            <a:r>
              <a:rPr lang="en-US" sz="2800" b="1" dirty="0"/>
              <a:t>Development in all areas</a:t>
            </a:r>
            <a:r>
              <a:rPr lang="en-US" sz="2800" dirty="0"/>
              <a:t>. </a:t>
            </a:r>
            <a:r>
              <a:rPr lang="en-US" sz="2000" dirty="0"/>
              <a:t>Block play requires fine and gross motor skills. Blocks enhance children’s problem-solving abilities, mathematics skills, and language and literacy abilities. And constructing “creations” builds </a:t>
            </a:r>
            <a:r>
              <a:rPr lang="en-US" sz="2000" dirty="0" err="1"/>
              <a:t>selfesteem</a:t>
            </a:r>
            <a:r>
              <a:rPr lang="en-US" sz="2000" dirty="0"/>
              <a:t> and feelings of success. —Linda Taylor</a:t>
            </a:r>
            <a:endParaRPr lang="en-US" sz="1400" dirty="0">
              <a:solidFill>
                <a:srgbClr val="414042"/>
              </a:solidFill>
              <a:latin typeface="Lato" panose="020F0502020204030203" pitchFamily="34" charset="0"/>
            </a:endParaRPr>
          </a:p>
        </p:txBody>
      </p:sp>
      <p:sp>
        <p:nvSpPr>
          <p:cNvPr id="4" name="TextBox 3">
            <a:extLst>
              <a:ext uri="{FF2B5EF4-FFF2-40B4-BE49-F238E27FC236}">
                <a16:creationId xmlns:a16="http://schemas.microsoft.com/office/drawing/2014/main" id="{AEABC442-33AA-95D7-9004-82B66F3784ED}"/>
              </a:ext>
            </a:extLst>
          </p:cNvPr>
          <p:cNvSpPr txBox="1"/>
          <p:nvPr/>
        </p:nvSpPr>
        <p:spPr>
          <a:xfrm>
            <a:off x="500331" y="181956"/>
            <a:ext cx="10886537" cy="923330"/>
          </a:xfrm>
          <a:prstGeom prst="rect">
            <a:avLst/>
          </a:prstGeom>
          <a:noFill/>
        </p:spPr>
        <p:txBody>
          <a:bodyPr wrap="square">
            <a:spAutoFit/>
          </a:bodyPr>
          <a:lstStyle/>
          <a:p>
            <a:r>
              <a:rPr lang="en-US" sz="3600" b="1" i="0" dirty="0">
                <a:solidFill>
                  <a:schemeClr val="tx1"/>
                </a:solidFill>
                <a:effectLst/>
                <a:latin typeface="+mn-lt"/>
              </a:rPr>
              <a:t>Ten Things Children Learn From Block Play (cont.) </a:t>
            </a:r>
          </a:p>
          <a:p>
            <a:r>
              <a:rPr lang="en-US" b="0" i="0" dirty="0">
                <a:solidFill>
                  <a:schemeClr val="tx1"/>
                </a:solidFill>
                <a:effectLst/>
                <a:latin typeface="+mn-lt"/>
              </a:rPr>
              <a:t>(</a:t>
            </a:r>
            <a:r>
              <a:rPr lang="en-US" dirty="0"/>
              <a:t>National Association for the Education of Young Children (NAEYC), 2015)</a:t>
            </a:r>
            <a:endParaRPr lang="en-US" b="0" i="0" dirty="0">
              <a:solidFill>
                <a:srgbClr val="FFFFFF"/>
              </a:solidFill>
              <a:effectLst/>
              <a:latin typeface="Arvo"/>
            </a:endParaRPr>
          </a:p>
        </p:txBody>
      </p:sp>
    </p:spTree>
    <p:extLst>
      <p:ext uri="{BB962C8B-B14F-4D97-AF65-F5344CB8AC3E}">
        <p14:creationId xmlns:p14="http://schemas.microsoft.com/office/powerpoint/2010/main" val="65560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F4CE9B-1549-59F7-E6AC-FCDCD9873A95}"/>
              </a:ext>
            </a:extLst>
          </p:cNvPr>
          <p:cNvPicPr>
            <a:picLocks noChangeAspect="1"/>
          </p:cNvPicPr>
          <p:nvPr/>
        </p:nvPicPr>
        <p:blipFill>
          <a:blip r:embed="rId2"/>
          <a:stretch>
            <a:fillRect/>
          </a:stretch>
        </p:blipFill>
        <p:spPr>
          <a:xfrm>
            <a:off x="865377" y="448791"/>
            <a:ext cx="10461246" cy="3088322"/>
          </a:xfrm>
          <a:prstGeom prst="rect">
            <a:avLst/>
          </a:prstGeom>
        </p:spPr>
      </p:pic>
      <p:pic>
        <p:nvPicPr>
          <p:cNvPr id="3" name="Picture 6" descr="https://sweetelephants.com.au/wp-content/uploads/2017/03/wooden-planks-keva.jpg">
            <a:extLst>
              <a:ext uri="{FF2B5EF4-FFF2-40B4-BE49-F238E27FC236}">
                <a16:creationId xmlns:a16="http://schemas.microsoft.com/office/drawing/2014/main" id="{6FF75346-8E08-CEE2-A878-EA24EA7EDD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5272" y="3984727"/>
            <a:ext cx="2560320" cy="25603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KEVA® Contraptions 50 Plank Set - STEM | EAI Education">
            <a:extLst>
              <a:ext uri="{FF2B5EF4-FFF2-40B4-BE49-F238E27FC236}">
                <a16:creationId xmlns:a16="http://schemas.microsoft.com/office/drawing/2014/main" id="{7DAC64CA-EEB8-F363-E5C6-1C748E397B5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395271" y="3984727"/>
            <a:ext cx="2560320" cy="25603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KEVA Planks: Take your tower-building experience to the next level ...">
            <a:extLst>
              <a:ext uri="{FF2B5EF4-FFF2-40B4-BE49-F238E27FC236}">
                <a16:creationId xmlns:a16="http://schemas.microsoft.com/office/drawing/2014/main" id="{096C4543-55EA-7D47-D185-6E4A77C0191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276366" y="4048735"/>
            <a:ext cx="2560320" cy="24323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DF4D189-CA35-6857-330A-B211DFFBEE76}"/>
              </a:ext>
            </a:extLst>
          </p:cNvPr>
          <p:cNvPicPr>
            <a:picLocks noChangeAspect="1"/>
          </p:cNvPicPr>
          <p:nvPr/>
        </p:nvPicPr>
        <p:blipFill>
          <a:blip r:embed="rId6"/>
          <a:stretch>
            <a:fillRect/>
          </a:stretch>
        </p:blipFill>
        <p:spPr>
          <a:xfrm>
            <a:off x="9161302" y="4120564"/>
            <a:ext cx="2560320" cy="2288645"/>
          </a:xfrm>
          <a:prstGeom prst="rect">
            <a:avLst/>
          </a:prstGeom>
        </p:spPr>
      </p:pic>
    </p:spTree>
    <p:extLst>
      <p:ext uri="{BB962C8B-B14F-4D97-AF65-F5344CB8AC3E}">
        <p14:creationId xmlns:p14="http://schemas.microsoft.com/office/powerpoint/2010/main" val="1659775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906387" cy="1325563"/>
          </a:xfrm>
        </p:spPr>
        <p:txBody>
          <a:bodyPr/>
          <a:lstStyle/>
          <a:p>
            <a:r>
              <a:rPr lang="en-US" b="1" dirty="0">
                <a:effectLst>
                  <a:outerShdw blurRad="38100" dist="38100" dir="2700000" algn="tl">
                    <a:srgbClr val="000000">
                      <a:alpha val="43137"/>
                    </a:srgbClr>
                  </a:outerShdw>
                </a:effectLst>
              </a:rPr>
              <a:t>Construction Blocks are not as Flashy as Robots</a:t>
            </a:r>
            <a:br>
              <a:rPr lang="en-US" dirty="0"/>
            </a:br>
            <a:endParaRPr lang="en-US" b="1"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736664" y="1370275"/>
            <a:ext cx="10058400" cy="4453466"/>
          </a:xfrm>
        </p:spPr>
        <p:txBody>
          <a:bodyPr>
            <a:noAutofit/>
          </a:bodyPr>
          <a:lstStyle/>
          <a:p>
            <a:pPr>
              <a:buFont typeface="Courier New" panose="02070309020205020404" pitchFamily="49" charset="0"/>
              <a:buChar char="o"/>
            </a:pPr>
            <a:r>
              <a:rPr lang="en-US" sz="2400" b="1" dirty="0"/>
              <a:t>But, they encourage and augment vastly higher levels of problem solving and creativity</a:t>
            </a:r>
          </a:p>
          <a:p>
            <a:pPr>
              <a:buFont typeface="Courier New" panose="02070309020205020404" pitchFamily="49" charset="0"/>
              <a:buChar char="o"/>
            </a:pPr>
            <a:r>
              <a:rPr lang="en-US" sz="2400" b="1" dirty="0"/>
              <a:t>Construction blocks:</a:t>
            </a:r>
          </a:p>
          <a:p>
            <a:pPr lvl="1">
              <a:buFont typeface="Courier New" panose="02070309020205020404" pitchFamily="49" charset="0"/>
              <a:buChar char="o"/>
            </a:pPr>
            <a:r>
              <a:rPr lang="en-US" sz="2400" b="1" dirty="0"/>
              <a:t>Build motor skills</a:t>
            </a:r>
          </a:p>
          <a:p>
            <a:pPr lvl="1">
              <a:buFont typeface="Courier New" panose="02070309020205020404" pitchFamily="49" charset="0"/>
              <a:buChar char="o"/>
            </a:pPr>
            <a:r>
              <a:rPr lang="en-US" sz="2400" b="1" dirty="0"/>
              <a:t>Build hand-eye coordination</a:t>
            </a:r>
          </a:p>
          <a:p>
            <a:pPr lvl="1">
              <a:buFont typeface="Courier New" panose="02070309020205020404" pitchFamily="49" charset="0"/>
              <a:buChar char="o"/>
            </a:pPr>
            <a:r>
              <a:rPr lang="en-US" sz="2400" b="1" dirty="0"/>
              <a:t>Build </a:t>
            </a:r>
            <a:r>
              <a:rPr lang="en-US" sz="2400" b="1" dirty="0" err="1"/>
              <a:t>spacial</a:t>
            </a:r>
            <a:r>
              <a:rPr lang="en-US" sz="2400" b="1" dirty="0"/>
              <a:t> skills</a:t>
            </a:r>
          </a:p>
          <a:p>
            <a:pPr lvl="1">
              <a:buFont typeface="Courier New" panose="02070309020205020404" pitchFamily="49" charset="0"/>
              <a:buChar char="o"/>
            </a:pPr>
            <a:r>
              <a:rPr lang="en-US" sz="2400" b="1" dirty="0"/>
              <a:t>Develop capacity for creative/divergent thinking</a:t>
            </a:r>
          </a:p>
          <a:p>
            <a:pPr lvl="1">
              <a:buFont typeface="Courier New" panose="02070309020205020404" pitchFamily="49" charset="0"/>
              <a:buChar char="o"/>
            </a:pPr>
            <a:r>
              <a:rPr lang="en-US" sz="2400" b="1" dirty="0"/>
              <a:t>Build social skills</a:t>
            </a:r>
          </a:p>
          <a:p>
            <a:pPr lvl="1">
              <a:buFont typeface="Courier New" panose="02070309020205020404" pitchFamily="49" charset="0"/>
              <a:buChar char="o"/>
            </a:pPr>
            <a:r>
              <a:rPr lang="en-US" sz="2400" b="1" dirty="0"/>
              <a:t>Build language skills</a:t>
            </a:r>
          </a:p>
          <a:p>
            <a:pPr lvl="1">
              <a:buFont typeface="Courier New" panose="02070309020205020404" pitchFamily="49" charset="0"/>
              <a:buChar char="o"/>
            </a:pPr>
            <a:endParaRPr lang="en-US" sz="2400" b="1" dirty="0"/>
          </a:p>
          <a:p>
            <a:pPr marL="201168" lvl="1" indent="0">
              <a:buNone/>
            </a:pPr>
            <a:r>
              <a:rPr lang="en-US" sz="2400" b="1" dirty="0"/>
              <a:t>And, they’re cheap!</a:t>
            </a:r>
          </a:p>
        </p:txBody>
      </p:sp>
      <p:sp>
        <p:nvSpPr>
          <p:cNvPr id="3" name="AutoShape 2" descr="Image result for construction blocks"/>
          <p:cNvSpPr>
            <a:spLocks noChangeAspect="1" noChangeArrowheads="1"/>
          </p:cNvSpPr>
          <p:nvPr/>
        </p:nvSpPr>
        <p:spPr bwMode="auto">
          <a:xfrm>
            <a:off x="155575" y="-1874838"/>
            <a:ext cx="4762500" cy="3905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Image result for construction bloc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3578" y="1768494"/>
            <a:ext cx="2651627" cy="19887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construction blo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3168" y="4464630"/>
            <a:ext cx="33337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construction bloc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3578" y="4823878"/>
            <a:ext cx="2793492" cy="1857375"/>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Image result for block robot"/>
          <p:cNvSpPr>
            <a:spLocks noChangeAspect="1" noChangeArrowheads="1"/>
          </p:cNvSpPr>
          <p:nvPr/>
        </p:nvSpPr>
        <p:spPr bwMode="auto">
          <a:xfrm>
            <a:off x="155575" y="-2841625"/>
            <a:ext cx="4448175" cy="59340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5"/>
          <a:stretch>
            <a:fillRect/>
          </a:stretch>
        </p:blipFill>
        <p:spPr>
          <a:xfrm>
            <a:off x="9620957" y="2323968"/>
            <a:ext cx="1638173" cy="2152782"/>
          </a:xfrm>
          <a:prstGeom prst="rect">
            <a:avLst/>
          </a:prstGeom>
        </p:spPr>
      </p:pic>
    </p:spTree>
    <p:extLst>
      <p:ext uri="{BB962C8B-B14F-4D97-AF65-F5344CB8AC3E}">
        <p14:creationId xmlns:p14="http://schemas.microsoft.com/office/powerpoint/2010/main" val="1605378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Mimicking Professional Challenges</a:t>
            </a:r>
          </a:p>
        </p:txBody>
      </p:sp>
      <p:sp>
        <p:nvSpPr>
          <p:cNvPr id="3" name="Content Placeholder 2"/>
          <p:cNvSpPr>
            <a:spLocks noGrp="1"/>
          </p:cNvSpPr>
          <p:nvPr>
            <p:ph idx="1"/>
          </p:nvPr>
        </p:nvSpPr>
        <p:spPr>
          <a:xfrm>
            <a:off x="838200" y="1825625"/>
            <a:ext cx="11065778" cy="4351338"/>
          </a:xfrm>
        </p:spPr>
        <p:txBody>
          <a:bodyPr>
            <a:normAutofit/>
          </a:bodyPr>
          <a:lstStyle/>
          <a:p>
            <a:pPr>
              <a:buFont typeface="Courier New" panose="02070309020205020404" pitchFamily="49" charset="0"/>
              <a:buChar char="o"/>
            </a:pPr>
            <a:r>
              <a:rPr lang="en-US" sz="2800" b="1" dirty="0"/>
              <a:t>Children building structures face the same physics challenges that architects, engineers, scientists face!</a:t>
            </a:r>
          </a:p>
          <a:p>
            <a:pPr>
              <a:buFont typeface="Courier New" panose="02070309020205020404" pitchFamily="49" charset="0"/>
              <a:buChar char="o"/>
            </a:pPr>
            <a:r>
              <a:rPr lang="en-US" sz="2800" b="1" dirty="0"/>
              <a:t>Large numbers of engineers attribute their interest in CB’s as a first motivation to enter the field</a:t>
            </a:r>
          </a:p>
          <a:p>
            <a:pPr>
              <a:buFont typeface="Courier New" panose="02070309020205020404" pitchFamily="49" charset="0"/>
              <a:buChar char="o"/>
            </a:pPr>
            <a:r>
              <a:rPr lang="en-US" sz="2800" b="1" dirty="0"/>
              <a:t>Recent study of high achieving STEM graduates (from college) noted that this group was far more likely than the average American to have extensive backgrounds with hands-on crafts and hobbies, including: woodworking, crafting, sewing, etc.</a:t>
            </a:r>
          </a:p>
        </p:txBody>
      </p:sp>
    </p:spTree>
    <p:extLst>
      <p:ext uri="{BB962C8B-B14F-4D97-AF65-F5344CB8AC3E}">
        <p14:creationId xmlns:p14="http://schemas.microsoft.com/office/powerpoint/2010/main" val="2735576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1313" y="713220"/>
            <a:ext cx="9550400" cy="4832092"/>
          </a:xfrm>
          <a:prstGeom prst="rect">
            <a:avLst/>
          </a:prstGeom>
          <a:noFill/>
        </p:spPr>
        <p:txBody>
          <a:bodyPr wrap="square" rtlCol="0">
            <a:spAutoFit/>
          </a:bodyPr>
          <a:lstStyle/>
          <a:p>
            <a:r>
              <a:rPr lang="en-US" sz="4400" b="1" dirty="0"/>
              <a:t>Construction blocks have probably been in schools for more than 100 years, but there is still rich potential for using building blocks as a learning tool. The idea that something so simple can be used to teach complex STEM ideas is only beginning to be understood. </a:t>
            </a:r>
          </a:p>
        </p:txBody>
      </p:sp>
    </p:spTree>
    <p:extLst>
      <p:ext uri="{BB962C8B-B14F-4D97-AF65-F5344CB8AC3E}">
        <p14:creationId xmlns:p14="http://schemas.microsoft.com/office/powerpoint/2010/main" val="1344090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s://sweetelephants.com.au/wp-content/uploads/2017/03/wooden-planks-keva.jpg">
            <a:extLst>
              <a:ext uri="{FF2B5EF4-FFF2-40B4-BE49-F238E27FC236}">
                <a16:creationId xmlns:a16="http://schemas.microsoft.com/office/drawing/2014/main" id="{028F7912-FD5C-48E1-B9EA-9E3BC4DC4D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4632" y="2145767"/>
            <a:ext cx="2560320" cy="25603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VA® Contraptions 50 Plank Set - STEM | EAI Education">
            <a:extLst>
              <a:ext uri="{FF2B5EF4-FFF2-40B4-BE49-F238E27FC236}">
                <a16:creationId xmlns:a16="http://schemas.microsoft.com/office/drawing/2014/main" id="{F6B6EF1A-FA7C-4B9E-9D7C-E81E4C1CE34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54631" y="2145767"/>
            <a:ext cx="2560320" cy="256032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KEVA Planks: Take your tower-building experience to the next level ...">
            <a:extLst>
              <a:ext uri="{FF2B5EF4-FFF2-40B4-BE49-F238E27FC236}">
                <a16:creationId xmlns:a16="http://schemas.microsoft.com/office/drawing/2014/main" id="{498F4E0F-9E83-4EFB-9DC1-3A653A97098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35726" y="2209775"/>
            <a:ext cx="2560320" cy="24323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7CEFF45-DE85-4640-A015-0F6F72D92F09}"/>
              </a:ext>
            </a:extLst>
          </p:cNvPr>
          <p:cNvPicPr>
            <a:picLocks noChangeAspect="1"/>
          </p:cNvPicPr>
          <p:nvPr/>
        </p:nvPicPr>
        <p:blipFill>
          <a:blip r:embed="rId5"/>
          <a:stretch>
            <a:fillRect/>
          </a:stretch>
        </p:blipFill>
        <p:spPr>
          <a:xfrm>
            <a:off x="9120662" y="2281604"/>
            <a:ext cx="2560320" cy="2288645"/>
          </a:xfrm>
          <a:prstGeom prst="rect">
            <a:avLst/>
          </a:prstGeom>
        </p:spPr>
      </p:pic>
    </p:spTree>
    <p:extLst>
      <p:ext uri="{BB962C8B-B14F-4D97-AF65-F5344CB8AC3E}">
        <p14:creationId xmlns:p14="http://schemas.microsoft.com/office/powerpoint/2010/main" val="1553732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347DAF-7FFF-4B4F-9FFE-F86C2C354E35}"/>
              </a:ext>
            </a:extLst>
          </p:cNvPr>
          <p:cNvSpPr/>
          <p:nvPr/>
        </p:nvSpPr>
        <p:spPr>
          <a:xfrm>
            <a:off x="1496035" y="892851"/>
            <a:ext cx="9418041" cy="4547912"/>
          </a:xfrm>
          <a:prstGeom prst="rect">
            <a:avLst/>
          </a:prstGeom>
        </p:spPr>
        <p:txBody>
          <a:bodyPr wrap="square">
            <a:spAutoFit/>
          </a:bodyPr>
          <a:lstStyle/>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Introductions – Getting to Know </a:t>
            </a:r>
            <a:r>
              <a:rPr lang="en-US" sz="3200" b="1" dirty="0">
                <a:latin typeface="Calibri" panose="020F0502020204030204" pitchFamily="34" charset="0"/>
                <a:ea typeface="Calibri" panose="020F0502020204030204" pitchFamily="34" charset="0"/>
                <a:cs typeface="Times New Roman" panose="02020603050405020304" pitchFamily="18" charset="0"/>
              </a:rPr>
              <a:t>You</a:t>
            </a:r>
          </a:p>
          <a:p>
            <a:pPr marR="0" lvl="0">
              <a:lnSpc>
                <a:spcPct val="107000"/>
              </a:lnSpc>
              <a:spcBef>
                <a:spcPts val="0"/>
              </a:spcBef>
              <a:spcAft>
                <a:spcPts val="0"/>
              </a:spcAft>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Big Idea – People have different perspectives</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4800" b="1" dirty="0">
                <a:effectLst/>
                <a:latin typeface="Calibri" panose="020F0502020204030204" pitchFamily="34" charset="0"/>
                <a:ea typeface="Calibri" panose="020F0502020204030204" pitchFamily="34" charset="0"/>
                <a:cs typeface="Times New Roman" panose="02020603050405020304" pitchFamily="18" charset="0"/>
              </a:rPr>
              <a:t>Spell your name with KEVA</a:t>
            </a:r>
          </a:p>
          <a:p>
            <a:pPr marR="0" lvl="0">
              <a:lnSpc>
                <a:spcPct val="107000"/>
              </a:lnSpc>
              <a:spcBef>
                <a:spcPts val="0"/>
              </a:spcBef>
              <a:spcAft>
                <a:spcPts val="0"/>
              </a:spcAft>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Conduct a gallery walk around the classroom to look at the different ideas</a:t>
            </a:r>
          </a:p>
        </p:txBody>
      </p:sp>
      <p:pic>
        <p:nvPicPr>
          <p:cNvPr id="3" name="Picture 2">
            <a:extLst>
              <a:ext uri="{FF2B5EF4-FFF2-40B4-BE49-F238E27FC236}">
                <a16:creationId xmlns:a16="http://schemas.microsoft.com/office/drawing/2014/main" id="{6C5A060F-7E8E-4691-9CA8-A1A68AC931B8}"/>
              </a:ext>
            </a:extLst>
          </p:cNvPr>
          <p:cNvPicPr>
            <a:picLocks noChangeAspect="1"/>
          </p:cNvPicPr>
          <p:nvPr/>
        </p:nvPicPr>
        <p:blipFill>
          <a:blip r:embed="rId2"/>
          <a:stretch>
            <a:fillRect/>
          </a:stretch>
        </p:blipFill>
        <p:spPr>
          <a:xfrm>
            <a:off x="9415805" y="121878"/>
            <a:ext cx="2560320" cy="2288645"/>
          </a:xfrm>
          <a:prstGeom prst="rect">
            <a:avLst/>
          </a:prstGeom>
        </p:spPr>
      </p:pic>
    </p:spTree>
    <p:extLst>
      <p:ext uri="{BB962C8B-B14F-4D97-AF65-F5344CB8AC3E}">
        <p14:creationId xmlns:p14="http://schemas.microsoft.com/office/powerpoint/2010/main" val="188869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347DAF-7FFF-4B4F-9FFE-F86C2C354E35}"/>
              </a:ext>
            </a:extLst>
          </p:cNvPr>
          <p:cNvSpPr/>
          <p:nvPr/>
        </p:nvSpPr>
        <p:spPr>
          <a:xfrm>
            <a:off x="1339281" y="1223777"/>
            <a:ext cx="9781565" cy="4020844"/>
          </a:xfrm>
          <a:prstGeom prst="rect">
            <a:avLst/>
          </a:prstGeom>
        </p:spPr>
        <p:txBody>
          <a:bodyPr wrap="square">
            <a:spAutoFit/>
          </a:bodyPr>
          <a:lstStyle/>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Introductions – Getting to Know </a:t>
            </a:r>
            <a:r>
              <a:rPr lang="en-US" sz="3200" b="1" dirty="0">
                <a:latin typeface="Calibri" panose="020F0502020204030204" pitchFamily="34" charset="0"/>
                <a:ea typeface="Calibri" panose="020F0502020204030204" pitchFamily="34" charset="0"/>
                <a:cs typeface="Times New Roman" panose="02020603050405020304" pitchFamily="18" charset="0"/>
              </a:rPr>
              <a:t>You</a:t>
            </a:r>
          </a:p>
          <a:p>
            <a:pPr marR="0" lvl="0">
              <a:lnSpc>
                <a:spcPct val="107000"/>
              </a:lnSpc>
              <a:spcBef>
                <a:spcPts val="0"/>
              </a:spcBef>
              <a:spcAft>
                <a:spcPts val="0"/>
              </a:spcAft>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4800" b="1" dirty="0"/>
              <a:t>Create a model </a:t>
            </a:r>
            <a:r>
              <a:rPr lang="en-US" sz="4800" b="1" dirty="0">
                <a:effectLst/>
                <a:latin typeface="Calibri" panose="020F0502020204030204" pitchFamily="34" charset="0"/>
                <a:ea typeface="Calibri" panose="020F0502020204030204" pitchFamily="34" charset="0"/>
                <a:cs typeface="Times New Roman" panose="02020603050405020304" pitchFamily="18" charset="0"/>
              </a:rPr>
              <a:t>with KEVA</a:t>
            </a:r>
          </a:p>
          <a:p>
            <a:pPr>
              <a:lnSpc>
                <a:spcPct val="107000"/>
              </a:lnSpc>
            </a:pPr>
            <a:r>
              <a:rPr lang="en-US" sz="4800" b="1" dirty="0"/>
              <a:t>that demonstrates to the class your favorite activity or hobby</a:t>
            </a:r>
          </a:p>
          <a:p>
            <a:pPr marR="0" lvl="0">
              <a:lnSpc>
                <a:spcPct val="107000"/>
              </a:lnSpc>
              <a:spcBef>
                <a:spcPts val="0"/>
              </a:spcBef>
              <a:spcAft>
                <a:spcPts val="0"/>
              </a:spcAft>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4027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347DAF-7FFF-4B4F-9FFE-F86C2C354E35}"/>
              </a:ext>
            </a:extLst>
          </p:cNvPr>
          <p:cNvSpPr/>
          <p:nvPr/>
        </p:nvSpPr>
        <p:spPr>
          <a:xfrm>
            <a:off x="1386979" y="381123"/>
            <a:ext cx="9418041" cy="6124754"/>
          </a:xfrm>
          <a:prstGeom prst="rect">
            <a:avLst/>
          </a:prstGeom>
        </p:spPr>
        <p:txBody>
          <a:bodyPr wrap="square">
            <a:spAutoFit/>
          </a:bodyPr>
          <a:lstStyle/>
          <a:p>
            <a:pPr lvl="0"/>
            <a:r>
              <a:rPr lang="en-US" sz="3200" b="1" dirty="0"/>
              <a:t>Symmetry Challenge – with a partner</a:t>
            </a:r>
          </a:p>
          <a:p>
            <a:pPr lvl="0"/>
            <a:endParaRPr lang="en-US" sz="3200" b="1" dirty="0"/>
          </a:p>
          <a:p>
            <a:pPr lvl="0"/>
            <a:r>
              <a:rPr lang="en-US" sz="3200" b="1" dirty="0"/>
              <a:t>Big Ideas – Symmetry is an important part of the designed world.  It is important to be able to work with others.</a:t>
            </a:r>
          </a:p>
          <a:p>
            <a:pPr lvl="0"/>
            <a:endParaRPr lang="en-US" sz="3200" b="1" dirty="0"/>
          </a:p>
          <a:p>
            <a:pPr lvl="0"/>
            <a:r>
              <a:rPr lang="en-US" sz="4000" b="1" dirty="0"/>
              <a:t>Create a line of symmetry (3 or 4 blocks)</a:t>
            </a:r>
          </a:p>
          <a:p>
            <a:pPr lvl="1"/>
            <a:r>
              <a:rPr lang="en-US" sz="4000" b="1" dirty="0"/>
              <a:t>-Take turns building off of the line of symmetry (3 or 4 blocks).  </a:t>
            </a:r>
          </a:p>
          <a:p>
            <a:pPr lvl="1"/>
            <a:r>
              <a:rPr lang="en-US" sz="4000" b="1" dirty="0"/>
              <a:t>-The second team member follows the lead of the first.</a:t>
            </a:r>
          </a:p>
        </p:txBody>
      </p:sp>
    </p:spTree>
    <p:extLst>
      <p:ext uri="{BB962C8B-B14F-4D97-AF65-F5344CB8AC3E}">
        <p14:creationId xmlns:p14="http://schemas.microsoft.com/office/powerpoint/2010/main" val="2932956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347DAF-7FFF-4B4F-9FFE-F86C2C354E35}"/>
              </a:ext>
            </a:extLst>
          </p:cNvPr>
          <p:cNvSpPr/>
          <p:nvPr/>
        </p:nvSpPr>
        <p:spPr>
          <a:xfrm>
            <a:off x="1386979" y="381123"/>
            <a:ext cx="9418041" cy="6124754"/>
          </a:xfrm>
          <a:prstGeom prst="rect">
            <a:avLst/>
          </a:prstGeom>
        </p:spPr>
        <p:txBody>
          <a:bodyPr wrap="square">
            <a:spAutoFit/>
          </a:bodyPr>
          <a:lstStyle/>
          <a:p>
            <a:pPr lvl="0"/>
            <a:r>
              <a:rPr lang="en-US" sz="3200" b="1" dirty="0"/>
              <a:t>Symmetry Challenge – with a partner</a:t>
            </a:r>
          </a:p>
          <a:p>
            <a:pPr lvl="0"/>
            <a:endParaRPr lang="en-US" sz="3200" b="1" dirty="0"/>
          </a:p>
          <a:p>
            <a:pPr lvl="0"/>
            <a:r>
              <a:rPr lang="en-US" sz="3200" b="1" dirty="0"/>
              <a:t>Big Ideas – Symmetry is an important part of the designed world.  It is important to be able to work as a team.</a:t>
            </a:r>
          </a:p>
          <a:p>
            <a:pPr lvl="0"/>
            <a:endParaRPr lang="en-US" sz="3200" b="1" dirty="0"/>
          </a:p>
          <a:p>
            <a:pPr lvl="0"/>
            <a:r>
              <a:rPr lang="en-US" sz="4000" b="1" dirty="0"/>
              <a:t>Create a line of symmetry (3 or 4 blocks)</a:t>
            </a:r>
          </a:p>
          <a:p>
            <a:pPr lvl="1"/>
            <a:r>
              <a:rPr lang="en-US" sz="4000" b="1" dirty="0"/>
              <a:t>-Take turns building off of the line of symmetry (3 or 4 blocks).  </a:t>
            </a:r>
          </a:p>
          <a:p>
            <a:pPr lvl="1"/>
            <a:r>
              <a:rPr lang="en-US" sz="4000" b="1" dirty="0"/>
              <a:t>-The second team member follows the lead of the first.</a:t>
            </a:r>
          </a:p>
        </p:txBody>
      </p:sp>
      <p:sp>
        <p:nvSpPr>
          <p:cNvPr id="3" name="Rectangle 2">
            <a:extLst>
              <a:ext uri="{FF2B5EF4-FFF2-40B4-BE49-F238E27FC236}">
                <a16:creationId xmlns:a16="http://schemas.microsoft.com/office/drawing/2014/main" id="{B9BBCEEB-42BC-4E36-ABEB-A8A6E7606A4B}"/>
              </a:ext>
            </a:extLst>
          </p:cNvPr>
          <p:cNvSpPr/>
          <p:nvPr/>
        </p:nvSpPr>
        <p:spPr>
          <a:xfrm>
            <a:off x="6353820" y="6138714"/>
            <a:ext cx="5590569" cy="470000"/>
          </a:xfrm>
          <a:prstGeom prst="rect">
            <a:avLst/>
          </a:prstGeom>
        </p:spPr>
        <p:txBody>
          <a:bodyPr wrap="none">
            <a:spAutoFit/>
          </a:bodyPr>
          <a:lstStyle/>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*Discuss divergent and convergent thinking</a:t>
            </a:r>
          </a:p>
        </p:txBody>
      </p:sp>
    </p:spTree>
    <p:extLst>
      <p:ext uri="{BB962C8B-B14F-4D97-AF65-F5344CB8AC3E}">
        <p14:creationId xmlns:p14="http://schemas.microsoft.com/office/powerpoint/2010/main" val="607260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34DC0D-C34B-4C16-8D2F-576FFD9333DC}"/>
              </a:ext>
            </a:extLst>
          </p:cNvPr>
          <p:cNvSpPr/>
          <p:nvPr/>
        </p:nvSpPr>
        <p:spPr>
          <a:xfrm>
            <a:off x="1112939" y="281636"/>
            <a:ext cx="9966121" cy="5865324"/>
          </a:xfrm>
          <a:prstGeom prst="rect">
            <a:avLst/>
          </a:prstGeom>
        </p:spPr>
        <p:txBody>
          <a:bodyPr wrap="square">
            <a:spAutoFit/>
          </a:bodyPr>
          <a:lstStyle/>
          <a:p>
            <a:pPr marR="0" lvl="0">
              <a:lnSpc>
                <a:spcPct val="107000"/>
              </a:lnSpc>
              <a:spcBef>
                <a:spcPts val="0"/>
              </a:spcBef>
              <a:spcAft>
                <a:spcPts val="0"/>
              </a:spcAft>
            </a:pPr>
            <a:r>
              <a:rPr lang="en-US" sz="3200" b="1" dirty="0">
                <a:latin typeface="Calibri" panose="020F0502020204030204" pitchFamily="34" charset="0"/>
                <a:ea typeface="Calibri" panose="020F0502020204030204" pitchFamily="34" charset="0"/>
                <a:cs typeface="Times New Roman" panose="02020603050405020304" pitchFamily="18" charset="0"/>
              </a:rPr>
              <a:t>Creating Patterns</a:t>
            </a:r>
          </a:p>
          <a:p>
            <a:pPr marR="0" lvl="0">
              <a:lnSpc>
                <a:spcPct val="107000"/>
              </a:lnSpc>
              <a:spcBef>
                <a:spcPts val="0"/>
              </a:spcBef>
              <a:spcAft>
                <a:spcPts val="0"/>
              </a:spcAft>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Big Idea – Patterns are repeatable. </a:t>
            </a:r>
            <a:r>
              <a:rPr lang="en-US" sz="3200" b="1" dirty="0"/>
              <a:t>It is important to be able to work as a team.</a:t>
            </a:r>
          </a:p>
          <a:p>
            <a:pPr marR="0" lvl="0">
              <a:lnSpc>
                <a:spcPct val="107000"/>
              </a:lnSpc>
              <a:spcBef>
                <a:spcPts val="0"/>
              </a:spcBef>
              <a:spcAft>
                <a:spcPts val="0"/>
              </a:spcAft>
            </a:pP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pPr>
            <a:r>
              <a:rPr lang="en-US" sz="3200" b="1" dirty="0">
                <a:effectLst/>
                <a:latin typeface="Calibri" panose="020F0502020204030204" pitchFamily="34" charset="0"/>
                <a:ea typeface="Calibri" panose="020F0502020204030204" pitchFamily="34" charset="0"/>
                <a:cs typeface="Times New Roman" panose="02020603050405020304" pitchFamily="18" charset="0"/>
              </a:rPr>
              <a:t>-Individually create a pattern that is repeatable.</a:t>
            </a:r>
          </a:p>
          <a:p>
            <a:pPr lvl="2">
              <a:lnSpc>
                <a:spcPct val="107000"/>
              </a:lnSpc>
            </a:pPr>
            <a:r>
              <a:rPr lang="en-US" sz="3200" b="1" dirty="0">
                <a:effectLst/>
                <a:latin typeface="Calibri" panose="020F0502020204030204" pitchFamily="34" charset="0"/>
                <a:ea typeface="Calibri" panose="020F0502020204030204" pitchFamily="34" charset="0"/>
                <a:cs typeface="Times New Roman" panose="02020603050405020304" pitchFamily="18" charset="0"/>
              </a:rPr>
              <a:t>-Each person at the table will vote (1-2-3-point) at the pattern that they believe will be the most repeatable.</a:t>
            </a:r>
          </a:p>
          <a:p>
            <a:pPr lvl="1">
              <a:lnSpc>
                <a:spcPct val="107000"/>
              </a:lnSpc>
            </a:pPr>
            <a:r>
              <a:rPr lang="en-US" sz="3200" b="1" dirty="0">
                <a:effectLst/>
                <a:latin typeface="Calibri" panose="020F0502020204030204" pitchFamily="34" charset="0"/>
                <a:ea typeface="Calibri" panose="020F0502020204030204" pitchFamily="34" charset="0"/>
                <a:cs typeface="Times New Roman" panose="02020603050405020304" pitchFamily="18" charset="0"/>
              </a:rPr>
              <a:t>-Work as a team to repeat the selected pattern across your team’s table.</a:t>
            </a:r>
          </a:p>
        </p:txBody>
      </p:sp>
    </p:spTree>
    <p:extLst>
      <p:ext uri="{BB962C8B-B14F-4D97-AF65-F5344CB8AC3E}">
        <p14:creationId xmlns:p14="http://schemas.microsoft.com/office/powerpoint/2010/main" val="3263407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lus-Plus Basic Color Mix Construction Building Mini Puzzle Blocks, 70  Pieces Tube">
            <a:extLst>
              <a:ext uri="{FF2B5EF4-FFF2-40B4-BE49-F238E27FC236}">
                <a16:creationId xmlns:a16="http://schemas.microsoft.com/office/drawing/2014/main" id="{0894B2B1-B03B-0989-7AA3-8DE13A2C61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1" y="3207325"/>
            <a:ext cx="4699318" cy="27593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38F26E8-9517-2357-2B54-CC246D27BCD4}"/>
              </a:ext>
            </a:extLst>
          </p:cNvPr>
          <p:cNvSpPr txBox="1">
            <a:spLocks/>
          </p:cNvSpPr>
          <p:nvPr/>
        </p:nvSpPr>
        <p:spPr>
          <a:xfrm>
            <a:off x="1866900" y="267276"/>
            <a:ext cx="8458200" cy="1470025"/>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b="1" dirty="0">
                <a:effectLst>
                  <a:outerShdw blurRad="38100" dist="38100" dir="2700000" algn="tl">
                    <a:srgbClr val="000000">
                      <a:alpha val="43137"/>
                    </a:srgbClr>
                  </a:outerShdw>
                </a:effectLst>
              </a:rPr>
              <a:t>Construction Blocks</a:t>
            </a:r>
          </a:p>
        </p:txBody>
      </p:sp>
      <p:pic>
        <p:nvPicPr>
          <p:cNvPr id="2052" name="Picture 4" descr="Plus-Plus, Construction: Educational Innovations, Inc.">
            <a:extLst>
              <a:ext uri="{FF2B5EF4-FFF2-40B4-BE49-F238E27FC236}">
                <a16:creationId xmlns:a16="http://schemas.microsoft.com/office/drawing/2014/main" id="{ED5EC2BD-2DD7-629F-EFE7-482CE928C7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219" y="584266"/>
            <a:ext cx="2759361" cy="27593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Keva Structures - 200 Plank Set">
            <a:extLst>
              <a:ext uri="{FF2B5EF4-FFF2-40B4-BE49-F238E27FC236}">
                <a16:creationId xmlns:a16="http://schemas.microsoft.com/office/drawing/2014/main" id="{0445013B-6A4C-E5CF-8DD4-743149DCE95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34556" y="1347769"/>
            <a:ext cx="4218363" cy="421836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heap building straws and connectors New Arrivals Straws Connectors  Construction Set 856 Pieces including wheels | livingstonhunger.com">
            <a:extLst>
              <a:ext uri="{FF2B5EF4-FFF2-40B4-BE49-F238E27FC236}">
                <a16:creationId xmlns:a16="http://schemas.microsoft.com/office/drawing/2014/main" id="{16FF9DCC-96F3-8467-074A-4F3ADF4C59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667" t="10074"/>
          <a:stretch>
            <a:fillRect/>
          </a:stretch>
        </p:blipFill>
        <p:spPr bwMode="auto">
          <a:xfrm>
            <a:off x="4586377" y="1291868"/>
            <a:ext cx="3723321" cy="366594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Official KEVA Planks Website">
            <a:extLst>
              <a:ext uri="{FF2B5EF4-FFF2-40B4-BE49-F238E27FC236}">
                <a16:creationId xmlns:a16="http://schemas.microsoft.com/office/drawing/2014/main" id="{E749593E-B2F3-5BE4-1433-DC73D86732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8415" y="4700350"/>
            <a:ext cx="238125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lus Plus Logo PNG (Transparent) SVG AI – Free Download">
            <a:extLst>
              <a:ext uri="{FF2B5EF4-FFF2-40B4-BE49-F238E27FC236}">
                <a16:creationId xmlns:a16="http://schemas.microsoft.com/office/drawing/2014/main" id="{728A5D80-AD68-07BE-63BD-1552B11D19A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5201" t="23407" r="27623" b="22028"/>
          <a:stretch>
            <a:fillRect/>
          </a:stretch>
        </p:blipFill>
        <p:spPr bwMode="auto">
          <a:xfrm>
            <a:off x="193567" y="3207325"/>
            <a:ext cx="1099178" cy="127135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Thanks, Mail Carrier: Endless Imaginative Building with Roylco Straws and  Connectors {Review, Giveaway &amp; Coupon Code}">
            <a:extLst>
              <a:ext uri="{FF2B5EF4-FFF2-40B4-BE49-F238E27FC236}">
                <a16:creationId xmlns:a16="http://schemas.microsoft.com/office/drawing/2014/main" id="{72A92C58-B17E-8E09-CF22-CF43DDC536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59270" y="4831119"/>
            <a:ext cx="1862032" cy="147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277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64B43E-79EE-4775-A2FE-4BE1581BF779}"/>
              </a:ext>
            </a:extLst>
          </p:cNvPr>
          <p:cNvPicPr>
            <a:picLocks noChangeAspect="1"/>
          </p:cNvPicPr>
          <p:nvPr/>
        </p:nvPicPr>
        <p:blipFill>
          <a:blip r:embed="rId2"/>
          <a:stretch>
            <a:fillRect/>
          </a:stretch>
        </p:blipFill>
        <p:spPr>
          <a:xfrm>
            <a:off x="273198" y="0"/>
            <a:ext cx="5540647" cy="3249514"/>
          </a:xfrm>
          <a:prstGeom prst="rect">
            <a:avLst/>
          </a:prstGeom>
        </p:spPr>
      </p:pic>
      <p:pic>
        <p:nvPicPr>
          <p:cNvPr id="3" name="Picture 2">
            <a:extLst>
              <a:ext uri="{FF2B5EF4-FFF2-40B4-BE49-F238E27FC236}">
                <a16:creationId xmlns:a16="http://schemas.microsoft.com/office/drawing/2014/main" id="{5098897B-FD01-4866-B68F-41DBFE3B2A99}"/>
              </a:ext>
            </a:extLst>
          </p:cNvPr>
          <p:cNvPicPr>
            <a:picLocks noChangeAspect="1"/>
          </p:cNvPicPr>
          <p:nvPr/>
        </p:nvPicPr>
        <p:blipFill rotWithShape="1">
          <a:blip r:embed="rId3"/>
          <a:srcRect r="1145"/>
          <a:stretch/>
        </p:blipFill>
        <p:spPr>
          <a:xfrm>
            <a:off x="552008" y="3125347"/>
            <a:ext cx="4926003" cy="2957702"/>
          </a:xfrm>
          <a:prstGeom prst="rect">
            <a:avLst/>
          </a:prstGeom>
        </p:spPr>
      </p:pic>
      <p:pic>
        <p:nvPicPr>
          <p:cNvPr id="4" name="Picture 3">
            <a:extLst>
              <a:ext uri="{FF2B5EF4-FFF2-40B4-BE49-F238E27FC236}">
                <a16:creationId xmlns:a16="http://schemas.microsoft.com/office/drawing/2014/main" id="{0867C35E-135E-462F-A604-6D7BD95FC698}"/>
              </a:ext>
            </a:extLst>
          </p:cNvPr>
          <p:cNvPicPr>
            <a:picLocks noChangeAspect="1"/>
          </p:cNvPicPr>
          <p:nvPr/>
        </p:nvPicPr>
        <p:blipFill>
          <a:blip r:embed="rId4"/>
          <a:stretch>
            <a:fillRect/>
          </a:stretch>
        </p:blipFill>
        <p:spPr>
          <a:xfrm>
            <a:off x="5979268" y="1738889"/>
            <a:ext cx="5347110" cy="3380222"/>
          </a:xfrm>
          <a:prstGeom prst="rect">
            <a:avLst/>
          </a:prstGeom>
        </p:spPr>
      </p:pic>
      <p:sp>
        <p:nvSpPr>
          <p:cNvPr id="5" name="Title 1">
            <a:extLst>
              <a:ext uri="{FF2B5EF4-FFF2-40B4-BE49-F238E27FC236}">
                <a16:creationId xmlns:a16="http://schemas.microsoft.com/office/drawing/2014/main" id="{1AF4E62B-C230-4D4A-9917-029B68FC2164}"/>
              </a:ext>
            </a:extLst>
          </p:cNvPr>
          <p:cNvSpPr txBox="1">
            <a:spLocks/>
          </p:cNvSpPr>
          <p:nvPr/>
        </p:nvSpPr>
        <p:spPr>
          <a:xfrm>
            <a:off x="6092139" y="614087"/>
            <a:ext cx="5234239" cy="10106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effectLst>
                  <a:outerShdw blurRad="38100" dist="38100" dir="2700000" algn="tl">
                    <a:srgbClr val="000000">
                      <a:alpha val="43137"/>
                    </a:srgbClr>
                  </a:outerShdw>
                </a:effectLst>
                <a:latin typeface="+mn-lt"/>
              </a:rPr>
              <a:t>Character Cards</a:t>
            </a:r>
          </a:p>
        </p:txBody>
      </p:sp>
    </p:spTree>
    <p:extLst>
      <p:ext uri="{BB962C8B-B14F-4D97-AF65-F5344CB8AC3E}">
        <p14:creationId xmlns:p14="http://schemas.microsoft.com/office/powerpoint/2010/main" val="3973711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D93C-5758-46BE-8533-594A56FC3B2C}"/>
              </a:ext>
            </a:extLst>
          </p:cNvPr>
          <p:cNvSpPr txBox="1">
            <a:spLocks/>
          </p:cNvSpPr>
          <p:nvPr/>
        </p:nvSpPr>
        <p:spPr>
          <a:xfrm>
            <a:off x="731573" y="336877"/>
            <a:ext cx="10383839" cy="584543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effectLst>
                  <a:outerShdw blurRad="38100" dist="38100" dir="2700000" algn="tl">
                    <a:srgbClr val="000000">
                      <a:alpha val="43137"/>
                    </a:srgbClr>
                  </a:outerShdw>
                </a:effectLst>
                <a:latin typeface="+mn-lt"/>
              </a:rPr>
              <a:t>Character Cards can also be a great way to blend engineering design quick challenges (making/tinkering) and story grammar -</a:t>
            </a:r>
          </a:p>
          <a:p>
            <a:endParaRPr lang="en-US" sz="1800" b="1" dirty="0">
              <a:effectLst>
                <a:outerShdw blurRad="38100" dist="38100" dir="2700000" algn="tl">
                  <a:srgbClr val="000000">
                    <a:alpha val="43137"/>
                  </a:srgbClr>
                </a:outerShdw>
              </a:effectLst>
              <a:latin typeface="+mn-lt"/>
            </a:endParaRPr>
          </a:p>
          <a:p>
            <a:r>
              <a:rPr lang="en-US" sz="2800" b="1" dirty="0">
                <a:effectLst>
                  <a:outerShdw blurRad="38100" dist="38100" dir="2700000" algn="tl">
                    <a:srgbClr val="000000">
                      <a:alpha val="43137"/>
                    </a:srgbClr>
                  </a:outerShdw>
                </a:effectLst>
                <a:latin typeface="+mn-lt"/>
              </a:rPr>
              <a:t>Story Grammar includes ……</a:t>
            </a:r>
          </a:p>
          <a:p>
            <a:endParaRPr lang="en-US" sz="2800" b="1" dirty="0">
              <a:effectLst>
                <a:outerShdw blurRad="38100" dist="38100" dir="2700000" algn="tl">
                  <a:srgbClr val="000000">
                    <a:alpha val="43137"/>
                  </a:srgbClr>
                </a:outerShdw>
              </a:effectLst>
              <a:latin typeface="+mn-lt"/>
            </a:endParaRPr>
          </a:p>
          <a:p>
            <a:r>
              <a:rPr lang="en-US" sz="2800" dirty="0"/>
              <a:t>The various integral components or elements of a </a:t>
            </a:r>
            <a:r>
              <a:rPr lang="en-US" sz="2800" b="1" dirty="0"/>
              <a:t>story</a:t>
            </a:r>
            <a:r>
              <a:rPr lang="en-US" sz="2800" dirty="0"/>
              <a:t> and the relationships among these parts. Typically, they include the character, setting, problem/conflict, plot, and resolution. </a:t>
            </a:r>
            <a:r>
              <a:rPr lang="en-US" sz="2800" b="1" dirty="0"/>
              <a:t>Story grammar</a:t>
            </a:r>
            <a:r>
              <a:rPr lang="en-US" sz="2800" dirty="0"/>
              <a:t> elements support the essential text structure for most narratives. </a:t>
            </a:r>
          </a:p>
          <a:p>
            <a:endParaRPr lang="en-US" sz="2800" dirty="0"/>
          </a:p>
          <a:p>
            <a:r>
              <a:rPr lang="en-US" sz="2800" dirty="0"/>
              <a:t>The </a:t>
            </a:r>
            <a:r>
              <a:rPr lang="en-US" sz="2800" b="1" dirty="0"/>
              <a:t>grammar</a:t>
            </a:r>
            <a:r>
              <a:rPr lang="en-US" sz="2800" dirty="0"/>
              <a:t> of the </a:t>
            </a:r>
            <a:r>
              <a:rPr lang="en-US" sz="2800" b="1" dirty="0"/>
              <a:t>story</a:t>
            </a:r>
            <a:r>
              <a:rPr lang="en-US" sz="2800" dirty="0"/>
              <a:t> is how the </a:t>
            </a:r>
            <a:r>
              <a:rPr lang="en-US" sz="2800" b="1" dirty="0"/>
              <a:t>story</a:t>
            </a:r>
            <a:r>
              <a:rPr lang="en-US" sz="2800" dirty="0"/>
              <a:t> is told and includes such things as plot, suspense, climax, and characters. </a:t>
            </a:r>
          </a:p>
          <a:p>
            <a:endParaRPr lang="en-US" sz="2800" dirty="0"/>
          </a:p>
          <a:p>
            <a:r>
              <a:rPr lang="en-US" sz="2800" dirty="0"/>
              <a:t>A framework including the basic elements of a </a:t>
            </a:r>
            <a:r>
              <a:rPr lang="en-US" sz="2800" b="1" dirty="0"/>
              <a:t>story</a:t>
            </a:r>
            <a:r>
              <a:rPr lang="en-US" sz="2800" dirty="0"/>
              <a:t> and the rules that explain the relationship between these elements. </a:t>
            </a:r>
          </a:p>
          <a:p>
            <a:endParaRPr lang="en-US" sz="2400" dirty="0"/>
          </a:p>
        </p:txBody>
      </p:sp>
    </p:spTree>
    <p:extLst>
      <p:ext uri="{BB962C8B-B14F-4D97-AF65-F5344CB8AC3E}">
        <p14:creationId xmlns:p14="http://schemas.microsoft.com/office/powerpoint/2010/main" val="1941121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6C1267-4943-4C73-90ED-4DB23CA8CF77}"/>
              </a:ext>
            </a:extLst>
          </p:cNvPr>
          <p:cNvPicPr>
            <a:picLocks noChangeAspect="1"/>
          </p:cNvPicPr>
          <p:nvPr/>
        </p:nvPicPr>
        <p:blipFill>
          <a:blip r:embed="rId2"/>
          <a:stretch>
            <a:fillRect/>
          </a:stretch>
        </p:blipFill>
        <p:spPr>
          <a:xfrm>
            <a:off x="2415540" y="1453896"/>
            <a:ext cx="7360920" cy="3950208"/>
          </a:xfrm>
          <a:prstGeom prst="rect">
            <a:avLst/>
          </a:prstGeom>
        </p:spPr>
      </p:pic>
    </p:spTree>
    <p:extLst>
      <p:ext uri="{BB962C8B-B14F-4D97-AF65-F5344CB8AC3E}">
        <p14:creationId xmlns:p14="http://schemas.microsoft.com/office/powerpoint/2010/main" val="428570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D441-CFEC-4DC3-80A7-94001C15C73A}"/>
              </a:ext>
            </a:extLst>
          </p:cNvPr>
          <p:cNvSpPr txBox="1">
            <a:spLocks/>
          </p:cNvSpPr>
          <p:nvPr/>
        </p:nvSpPr>
        <p:spPr>
          <a:xfrm>
            <a:off x="383097" y="600016"/>
            <a:ext cx="11425805" cy="50289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effectLst>
                  <a:outerShdw blurRad="38100" dist="38100" dir="2700000" algn="tl">
                    <a:srgbClr val="000000">
                      <a:alpha val="43137"/>
                    </a:srgbClr>
                  </a:outerShdw>
                </a:effectLst>
                <a:latin typeface="+mn-lt"/>
              </a:rPr>
              <a:t>Character Card Quick Challenges</a:t>
            </a:r>
          </a:p>
          <a:p>
            <a:endParaRPr lang="en-US" sz="2400" u="sng" dirty="0">
              <a:effectLst>
                <a:outerShdw blurRad="38100" dist="38100" dir="2700000" algn="tl">
                  <a:srgbClr val="000000">
                    <a:alpha val="43137"/>
                  </a:srgbClr>
                </a:outerShdw>
              </a:effectLst>
              <a:latin typeface="+mn-lt"/>
            </a:endParaRPr>
          </a:p>
          <a:p>
            <a:r>
              <a:rPr lang="en-US" sz="2400" u="sng" dirty="0">
                <a:latin typeface="+mn-lt"/>
              </a:rPr>
              <a:t>Home</a:t>
            </a:r>
          </a:p>
          <a:p>
            <a:pPr marL="342900" indent="-342900">
              <a:buFont typeface="Arial" panose="020B0604020202020204" pitchFamily="34" charset="0"/>
              <a:buChar char="•"/>
            </a:pPr>
            <a:r>
              <a:rPr lang="en-US" sz="2400" dirty="0">
                <a:latin typeface="+mn-lt"/>
              </a:rPr>
              <a:t>Design a home, hideout, or space to relax for the character.</a:t>
            </a:r>
          </a:p>
          <a:p>
            <a:r>
              <a:rPr lang="en-US" sz="2400" u="sng" dirty="0">
                <a:latin typeface="+mn-lt"/>
              </a:rPr>
              <a:t>Recreation</a:t>
            </a:r>
          </a:p>
          <a:p>
            <a:pPr marL="342900" indent="-342900">
              <a:buFont typeface="Arial" panose="020B0604020202020204" pitchFamily="34" charset="0"/>
              <a:buChar char="•"/>
            </a:pPr>
            <a:r>
              <a:rPr lang="en-US" sz="2400" dirty="0">
                <a:latin typeface="+mn-lt"/>
              </a:rPr>
              <a:t>Design an item or place that the character could play, exercise and have fun.</a:t>
            </a:r>
          </a:p>
          <a:p>
            <a:r>
              <a:rPr lang="en-US" sz="2400" u="sng" dirty="0">
                <a:latin typeface="+mn-lt"/>
              </a:rPr>
              <a:t>Accessories</a:t>
            </a:r>
          </a:p>
          <a:p>
            <a:pPr marL="342900" indent="-342900">
              <a:buFont typeface="Arial" panose="020B0604020202020204" pitchFamily="34" charset="0"/>
              <a:buChar char="•"/>
            </a:pPr>
            <a:r>
              <a:rPr lang="en-US" sz="2400" dirty="0">
                <a:latin typeface="+mn-lt"/>
              </a:rPr>
              <a:t>Design an accessory that might enhance the look or comfort of your character.</a:t>
            </a:r>
          </a:p>
          <a:p>
            <a:r>
              <a:rPr lang="en-US" sz="2400" u="sng" dirty="0">
                <a:latin typeface="+mn-lt"/>
              </a:rPr>
              <a:t>Transportation</a:t>
            </a:r>
          </a:p>
          <a:p>
            <a:pPr marL="342900" indent="-342900">
              <a:buFont typeface="Arial" panose="020B0604020202020204" pitchFamily="34" charset="0"/>
              <a:buChar char="•"/>
            </a:pPr>
            <a:r>
              <a:rPr lang="en-US" sz="2400" dirty="0">
                <a:latin typeface="+mn-lt"/>
              </a:rPr>
              <a:t>Design a mode of transportation that would work for your character.</a:t>
            </a:r>
          </a:p>
          <a:p>
            <a:r>
              <a:rPr lang="en-US" sz="2400" u="sng" dirty="0">
                <a:latin typeface="+mn-lt"/>
              </a:rPr>
              <a:t>Tools</a:t>
            </a:r>
          </a:p>
          <a:p>
            <a:pPr marL="342900" indent="-342900">
              <a:buFont typeface="Arial" panose="020B0604020202020204" pitchFamily="34" charset="0"/>
              <a:buChar char="•"/>
            </a:pPr>
            <a:r>
              <a:rPr lang="en-US" sz="2400" dirty="0">
                <a:latin typeface="+mn-lt"/>
              </a:rPr>
              <a:t>Design a tool or gadget that would help your character solve a problem.</a:t>
            </a:r>
          </a:p>
          <a:p>
            <a:r>
              <a:rPr lang="en-US" sz="2400" u="sng" dirty="0">
                <a:latin typeface="+mn-lt"/>
              </a:rPr>
              <a:t>Free Choice</a:t>
            </a:r>
          </a:p>
          <a:p>
            <a:pPr marL="342900" indent="-342900">
              <a:buFont typeface="Arial" panose="020B0604020202020204" pitchFamily="34" charset="0"/>
              <a:buChar char="•"/>
            </a:pPr>
            <a:r>
              <a:rPr lang="en-US" sz="2400" dirty="0">
                <a:latin typeface="+mn-lt"/>
              </a:rPr>
              <a:t>Design any of the above items.</a:t>
            </a:r>
          </a:p>
          <a:p>
            <a:pPr lvl="1"/>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4653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ye of the Kat: Feminist Fiction Friday--Beverly Cleary">
            <a:extLst>
              <a:ext uri="{FF2B5EF4-FFF2-40B4-BE49-F238E27FC236}">
                <a16:creationId xmlns:a16="http://schemas.microsoft.com/office/drawing/2014/main" id="{056744EE-00F8-4CE9-9FF2-9C3E848BB5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079" y="1047749"/>
            <a:ext cx="3305175" cy="4762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C2EC0CF-0A0F-4FD7-973A-390ED13B2B45}"/>
              </a:ext>
            </a:extLst>
          </p:cNvPr>
          <p:cNvSpPr/>
          <p:nvPr/>
        </p:nvSpPr>
        <p:spPr>
          <a:xfrm>
            <a:off x="4118791" y="93872"/>
            <a:ext cx="7580851" cy="6555641"/>
          </a:xfrm>
          <a:prstGeom prst="rect">
            <a:avLst/>
          </a:prstGeom>
        </p:spPr>
        <p:txBody>
          <a:bodyPr wrap="square">
            <a:spAutoFit/>
          </a:bodyPr>
          <a:lstStyle/>
          <a:p>
            <a:pPr fontAlgn="base"/>
            <a:endParaRPr lang="en-US" sz="2000" b="1" i="0" dirty="0">
              <a:solidFill>
                <a:srgbClr val="1E1D1D"/>
              </a:solidFill>
              <a:effectLst/>
              <a:latin typeface="-apple-system"/>
            </a:endParaRPr>
          </a:p>
          <a:p>
            <a:pPr marL="285750" indent="-285750">
              <a:buFont typeface="Arial" panose="020B0604020202020204" pitchFamily="34" charset="0"/>
              <a:buChar char="•"/>
            </a:pPr>
            <a:r>
              <a:rPr lang="en-US" sz="2000" b="1" dirty="0"/>
              <a:t>The younger of two daughters in the Quimby family. </a:t>
            </a:r>
          </a:p>
          <a:p>
            <a:endParaRPr lang="en-US" sz="2000" b="1" dirty="0"/>
          </a:p>
          <a:p>
            <a:pPr marL="285750" indent="-285750">
              <a:buFont typeface="Arial" panose="020B0604020202020204" pitchFamily="34" charset="0"/>
              <a:buChar char="•"/>
            </a:pPr>
            <a:r>
              <a:rPr lang="en-US" sz="2000" b="1" dirty="0"/>
              <a:t>She is eight years old and in the third grade at Cedarhurst Elementary School in Portland, Oregon. </a:t>
            </a:r>
          </a:p>
          <a:p>
            <a:pPr marL="742950" lvl="1" indent="-285750">
              <a:buFont typeface="Arial" panose="020B0604020202020204" pitchFamily="34" charset="0"/>
              <a:buChar char="•"/>
            </a:pPr>
            <a:r>
              <a:rPr lang="en-US" sz="2000" b="1" dirty="0"/>
              <a:t>She is eager to please her teacher</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She is proud of her age (being 8yrs old) but tries to act like a "grown-up" whenever possible. </a:t>
            </a:r>
          </a:p>
          <a:p>
            <a:pPr marL="742950" lvl="1" indent="-285750">
              <a:buFont typeface="Arial" panose="020B0604020202020204" pitchFamily="34" charset="0"/>
              <a:buChar char="•"/>
            </a:pPr>
            <a:r>
              <a:rPr lang="en-US" sz="2000" b="1" dirty="0"/>
              <a:t>She resents being treated like a child at times, particularly when she is expected to play with or entertain younger children.</a:t>
            </a:r>
          </a:p>
          <a:p>
            <a:endParaRPr lang="en-US" sz="2000" b="1" dirty="0"/>
          </a:p>
          <a:p>
            <a:pPr marL="285750" indent="-285750">
              <a:buFont typeface="Arial" panose="020B0604020202020204" pitchFamily="34" charset="0"/>
              <a:buChar char="•"/>
            </a:pPr>
            <a:r>
              <a:rPr lang="en-US" sz="2000" b="1" dirty="0"/>
              <a:t>Ramona is a bright and creative girl.</a:t>
            </a:r>
          </a:p>
          <a:p>
            <a:pPr marL="742950" lvl="1" indent="-285750">
              <a:buFont typeface="Arial" panose="020B0604020202020204" pitchFamily="34" charset="0"/>
              <a:buChar char="•"/>
            </a:pPr>
            <a:r>
              <a:rPr lang="en-US" sz="2000" b="1" dirty="0"/>
              <a:t>She is good at drawing and enjoys reading. </a:t>
            </a:r>
          </a:p>
          <a:p>
            <a:pPr marL="742950" lvl="1" indent="-285750">
              <a:buFont typeface="Arial" panose="020B0604020202020204" pitchFamily="34" charset="0"/>
              <a:buChar char="•"/>
            </a:pPr>
            <a:r>
              <a:rPr lang="en-US" sz="2000" b="1" dirty="0"/>
              <a:t>Ramona is an observant person, noticing small details</a:t>
            </a:r>
          </a:p>
          <a:p>
            <a:pPr lvl="1"/>
            <a:endParaRPr lang="en-US" sz="2000" b="1" dirty="0">
              <a:solidFill>
                <a:srgbClr val="1E1D1D"/>
              </a:solidFill>
              <a:latin typeface="-apple-system"/>
            </a:endParaRPr>
          </a:p>
          <a:p>
            <a:pPr marL="285750" indent="-285750">
              <a:buFont typeface="Arial" panose="020B0604020202020204" pitchFamily="34" charset="0"/>
              <a:buChar char="•"/>
            </a:pPr>
            <a:r>
              <a:rPr lang="en-US" sz="2000" b="1" dirty="0"/>
              <a:t>She has an unlucky tendency to be involved in minor accidents that draw attention to her, and for which she feels she is often blamed. </a:t>
            </a:r>
          </a:p>
          <a:p>
            <a:pPr marL="742950" lvl="1" indent="-285750">
              <a:buFont typeface="Arial" panose="020B0604020202020204" pitchFamily="34" charset="0"/>
              <a:buChar char="•"/>
            </a:pPr>
            <a:r>
              <a:rPr lang="en-US" sz="2000" b="1" dirty="0"/>
              <a:t>She tries to avoid these situations, but her efforts are sometimes frustrated by her bad luck. </a:t>
            </a:r>
          </a:p>
        </p:txBody>
      </p:sp>
    </p:spTree>
    <p:extLst>
      <p:ext uri="{BB962C8B-B14F-4D97-AF65-F5344CB8AC3E}">
        <p14:creationId xmlns:p14="http://schemas.microsoft.com/office/powerpoint/2010/main" val="2659098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FD72F2-1822-42D1-8ADB-781497CCE078}"/>
              </a:ext>
            </a:extLst>
          </p:cNvPr>
          <p:cNvSpPr/>
          <p:nvPr/>
        </p:nvSpPr>
        <p:spPr>
          <a:xfrm>
            <a:off x="1614501" y="842023"/>
            <a:ext cx="9654390" cy="4811445"/>
          </a:xfrm>
          <a:prstGeom prst="rect">
            <a:avLst/>
          </a:prstGeom>
        </p:spPr>
        <p:txBody>
          <a:bodyPr wrap="square">
            <a:spAutoFit/>
          </a:bodyPr>
          <a:lstStyle/>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Vacation Resort – using a character card</a:t>
            </a:r>
          </a:p>
          <a:p>
            <a:pPr marR="0" lvl="0">
              <a:lnSpc>
                <a:spcPct val="107000"/>
              </a:lnSpc>
              <a:spcBef>
                <a:spcPts val="0"/>
              </a:spcBef>
              <a:spcAft>
                <a:spcPts val="0"/>
              </a:spcAft>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Big Idea – empathy, teamwork, modeling with Keva</a:t>
            </a:r>
          </a:p>
          <a:p>
            <a:pPr marR="0" lvl="0">
              <a:lnSpc>
                <a:spcPct val="107000"/>
              </a:lnSpc>
              <a:spcBef>
                <a:spcPts val="0"/>
              </a:spcBef>
              <a:spcAft>
                <a:spcPts val="0"/>
              </a:spcAft>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Each table will be given a character card.  As a team develop a vacation resort for that character.</a:t>
            </a:r>
          </a:p>
          <a:p>
            <a:pPr marR="0" lvl="0">
              <a:lnSpc>
                <a:spcPct val="107000"/>
              </a:lnSpc>
              <a:spcBef>
                <a:spcPts val="0"/>
              </a:spcBef>
              <a:spcAft>
                <a:spcPts val="0"/>
              </a:spcAft>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Conduct a gallery walk around the classroom to look at the different ideas</a:t>
            </a:r>
          </a:p>
        </p:txBody>
      </p:sp>
    </p:spTree>
    <p:extLst>
      <p:ext uri="{BB962C8B-B14F-4D97-AF65-F5344CB8AC3E}">
        <p14:creationId xmlns:p14="http://schemas.microsoft.com/office/powerpoint/2010/main" val="2475976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364251D-F8C8-4ACC-9B33-0A21E83B2062}"/>
              </a:ext>
            </a:extLst>
          </p:cNvPr>
          <p:cNvGrpSpPr/>
          <p:nvPr/>
        </p:nvGrpSpPr>
        <p:grpSpPr>
          <a:xfrm>
            <a:off x="4032555" y="1613121"/>
            <a:ext cx="3515898" cy="3421280"/>
            <a:chOff x="5852646" y="2806196"/>
            <a:chExt cx="3515898" cy="3421280"/>
          </a:xfrm>
        </p:grpSpPr>
        <p:sp>
          <p:nvSpPr>
            <p:cNvPr id="7" name="Rectangle 6">
              <a:extLst>
                <a:ext uri="{FF2B5EF4-FFF2-40B4-BE49-F238E27FC236}">
                  <a16:creationId xmlns:a16="http://schemas.microsoft.com/office/drawing/2014/main" id="{332BA0C5-51A5-4172-83D9-BFDD5E2BCA04}"/>
                </a:ext>
              </a:extLst>
            </p:cNvPr>
            <p:cNvSpPr/>
            <p:nvPr/>
          </p:nvSpPr>
          <p:spPr>
            <a:xfrm>
              <a:off x="5852646" y="3252807"/>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3" name="Rectangle 2">
              <a:extLst>
                <a:ext uri="{FF2B5EF4-FFF2-40B4-BE49-F238E27FC236}">
                  <a16:creationId xmlns:a16="http://schemas.microsoft.com/office/drawing/2014/main" id="{34BAFFB6-BD0E-49F1-A1AC-04BD75AB8AFC}"/>
                </a:ext>
              </a:extLst>
            </p:cNvPr>
            <p:cNvSpPr/>
            <p:nvPr/>
          </p:nvSpPr>
          <p:spPr>
            <a:xfrm>
              <a:off x="5938522" y="4822732"/>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Rectangle 3">
              <a:extLst>
                <a:ext uri="{FF2B5EF4-FFF2-40B4-BE49-F238E27FC236}">
                  <a16:creationId xmlns:a16="http://schemas.microsoft.com/office/drawing/2014/main" id="{09101A37-DC33-4771-B289-8F439820575F}"/>
                </a:ext>
              </a:extLst>
            </p:cNvPr>
            <p:cNvSpPr/>
            <p:nvPr/>
          </p:nvSpPr>
          <p:spPr>
            <a:xfrm rot="5400000">
              <a:off x="7306338" y="4165270"/>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Rectangle 4">
              <a:extLst>
                <a:ext uri="{FF2B5EF4-FFF2-40B4-BE49-F238E27FC236}">
                  <a16:creationId xmlns:a16="http://schemas.microsoft.com/office/drawing/2014/main" id="{CA184EC0-1E53-47EF-A478-DA1B9A62FAC4}"/>
                </a:ext>
              </a:extLst>
            </p:cNvPr>
            <p:cNvSpPr/>
            <p:nvPr/>
          </p:nvSpPr>
          <p:spPr>
            <a:xfrm rot="5400000">
              <a:off x="5899955" y="4165270"/>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ectangle 5">
              <a:extLst>
                <a:ext uri="{FF2B5EF4-FFF2-40B4-BE49-F238E27FC236}">
                  <a16:creationId xmlns:a16="http://schemas.microsoft.com/office/drawing/2014/main" id="{CBDBE915-F149-4D99-BEA2-949480513499}"/>
                </a:ext>
              </a:extLst>
            </p:cNvPr>
            <p:cNvSpPr/>
            <p:nvPr/>
          </p:nvSpPr>
          <p:spPr>
            <a:xfrm rot="5400000">
              <a:off x="4493572" y="4165270"/>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555204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297660-4A9C-4456-B9D4-AAB28ED405CC}"/>
              </a:ext>
            </a:extLst>
          </p:cNvPr>
          <p:cNvSpPr/>
          <p:nvPr/>
        </p:nvSpPr>
        <p:spPr>
          <a:xfrm>
            <a:off x="6967764" y="8329386"/>
            <a:ext cx="460375" cy="94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 name="Rectangle 2">
            <a:extLst>
              <a:ext uri="{FF2B5EF4-FFF2-40B4-BE49-F238E27FC236}">
                <a16:creationId xmlns:a16="http://schemas.microsoft.com/office/drawing/2014/main" id="{F96E75D2-25FA-464F-827C-EA693FE33A27}"/>
              </a:ext>
            </a:extLst>
          </p:cNvPr>
          <p:cNvSpPr/>
          <p:nvPr/>
        </p:nvSpPr>
        <p:spPr>
          <a:xfrm>
            <a:off x="6958874" y="8532586"/>
            <a:ext cx="460375" cy="94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Rectangle 3">
            <a:extLst>
              <a:ext uri="{FF2B5EF4-FFF2-40B4-BE49-F238E27FC236}">
                <a16:creationId xmlns:a16="http://schemas.microsoft.com/office/drawing/2014/main" id="{17292A06-D1E9-417B-9FC9-921E0E111D1A}"/>
              </a:ext>
            </a:extLst>
          </p:cNvPr>
          <p:cNvSpPr/>
          <p:nvPr/>
        </p:nvSpPr>
        <p:spPr>
          <a:xfrm rot="5400000">
            <a:off x="7163979" y="8450036"/>
            <a:ext cx="460375" cy="94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Rectangle 4">
            <a:extLst>
              <a:ext uri="{FF2B5EF4-FFF2-40B4-BE49-F238E27FC236}">
                <a16:creationId xmlns:a16="http://schemas.microsoft.com/office/drawing/2014/main" id="{C61DDD46-3E2E-4708-8713-3789624849C3}"/>
              </a:ext>
            </a:extLst>
          </p:cNvPr>
          <p:cNvSpPr/>
          <p:nvPr/>
        </p:nvSpPr>
        <p:spPr>
          <a:xfrm rot="5400000">
            <a:off x="6945539" y="8447496"/>
            <a:ext cx="460375" cy="94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ectangle 5">
            <a:extLst>
              <a:ext uri="{FF2B5EF4-FFF2-40B4-BE49-F238E27FC236}">
                <a16:creationId xmlns:a16="http://schemas.microsoft.com/office/drawing/2014/main" id="{A7355853-D63D-4EEE-81BB-9291293974E1}"/>
              </a:ext>
            </a:extLst>
          </p:cNvPr>
          <p:cNvSpPr/>
          <p:nvPr/>
        </p:nvSpPr>
        <p:spPr>
          <a:xfrm rot="5400000">
            <a:off x="6754404" y="8451306"/>
            <a:ext cx="460375" cy="94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6">
            <a:extLst>
              <a:ext uri="{FF2B5EF4-FFF2-40B4-BE49-F238E27FC236}">
                <a16:creationId xmlns:a16="http://schemas.microsoft.com/office/drawing/2014/main" id="{C812198F-02F7-467F-8BFD-6A343B7A14F0}"/>
              </a:ext>
            </a:extLst>
          </p:cNvPr>
          <p:cNvSpPr>
            <a:spLocks noChangeArrowheads="1"/>
          </p:cNvSpPr>
          <p:nvPr/>
        </p:nvSpPr>
        <p:spPr bwMode="auto">
          <a:xfrm>
            <a:off x="692331" y="223132"/>
            <a:ext cx="10663646"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Team Challenge</a:t>
            </a:r>
            <a:endParaRPr lang="en-US" altLang="en-US" sz="3200" b="1" dirty="0"/>
          </a:p>
          <a:p>
            <a:pPr marL="0" marR="0" lvl="0" indent="0" algn="l" defTabSz="914400" rtl="0" eaLnBrk="0" fontAlgn="base" latinLnBrk="0" hangingPunct="0">
              <a:lnSpc>
                <a:spcPct val="100000"/>
              </a:lnSpc>
              <a:spcBef>
                <a:spcPct val="0"/>
              </a:spcBef>
              <a:spcAft>
                <a:spcPct val="0"/>
              </a:spcAft>
              <a:buClrTx/>
              <a:buSzTx/>
              <a:tabLst/>
            </a:pPr>
            <a:r>
              <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Big Ideas – repeating a pattern, teamwork, empathy, senses</a:t>
            </a:r>
            <a:endParaRPr lang="en-US" altLang="en-US" sz="3200" b="1" dirty="0"/>
          </a:p>
          <a:p>
            <a:pPr marL="0" marR="0" lvl="0" indent="0" algn="l" defTabSz="914400" rtl="0" eaLnBrk="0" fontAlgn="base" latinLnBrk="0" hangingPunct="0">
              <a:lnSpc>
                <a:spcPct val="100000"/>
              </a:lnSpc>
              <a:spcBef>
                <a:spcPct val="0"/>
              </a:spcBef>
              <a:spcAft>
                <a:spcPct val="0"/>
              </a:spcAft>
              <a:buClrTx/>
              <a:buSzTx/>
              <a:tabLst/>
            </a:pPr>
            <a:endPar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Collaborate with a partner to create a pattern with 20 total blocks (partner one – 2 blocks, partner  two – 3 blocks)</a:t>
            </a:r>
            <a:endParaRPr lang="en-US" altLang="en-US" sz="3200" b="1" dirty="0"/>
          </a:p>
          <a:p>
            <a:pPr marL="0" marR="0" lvl="0" indent="0" algn="l" defTabSz="914400" rtl="0" eaLnBrk="0" fontAlgn="base" latinLnBrk="0" hangingPunct="0">
              <a:lnSpc>
                <a:spcPct val="100000"/>
              </a:lnSpc>
              <a:spcBef>
                <a:spcPct val="0"/>
              </a:spcBef>
              <a:spcAft>
                <a:spcPct val="0"/>
              </a:spcAft>
              <a:buClrTx/>
              <a:buSzTx/>
              <a:tabLst/>
            </a:pPr>
            <a:endPar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Race to see who finishes the pattern first.</a:t>
            </a:r>
            <a:endParaRPr lang="en-US" altLang="en-US" sz="3200" b="1" dirty="0"/>
          </a:p>
          <a:p>
            <a:pPr marL="0" marR="0" lvl="0" indent="0" algn="l" defTabSz="914400" rtl="0" eaLnBrk="0" fontAlgn="base" latinLnBrk="0" hangingPunct="0">
              <a:lnSpc>
                <a:spcPct val="100000"/>
              </a:lnSpc>
              <a:spcBef>
                <a:spcPct val="0"/>
              </a:spcBef>
              <a:spcAft>
                <a:spcPct val="0"/>
              </a:spcAft>
              <a:buClrTx/>
              <a:buSzTx/>
              <a:tabLst/>
            </a:pPr>
            <a:endPar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Try with your non-dominate hand</a:t>
            </a:r>
          </a:p>
          <a:p>
            <a:pPr marL="0" marR="0" lvl="0" indent="0" algn="l" defTabSz="914400" rtl="0" eaLnBrk="0" fontAlgn="base" latinLnBrk="0" hangingPunct="0">
              <a:lnSpc>
                <a:spcPct val="100000"/>
              </a:lnSpc>
              <a:spcBef>
                <a:spcPct val="0"/>
              </a:spcBef>
              <a:spcAft>
                <a:spcPct val="0"/>
              </a:spcAft>
              <a:buClrTx/>
              <a:buSzTx/>
              <a:tabLst/>
            </a:pPr>
            <a:r>
              <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Try it with one eye closed</a:t>
            </a:r>
          </a:p>
          <a:p>
            <a:pPr marL="0" marR="0" lvl="0" indent="0" algn="l" defTabSz="914400" rtl="0" eaLnBrk="0" fontAlgn="base" latinLnBrk="0" hangingPunct="0">
              <a:lnSpc>
                <a:spcPct val="100000"/>
              </a:lnSpc>
              <a:spcBef>
                <a:spcPct val="0"/>
              </a:spcBef>
              <a:spcAft>
                <a:spcPct val="0"/>
              </a:spcAft>
              <a:buClrTx/>
              <a:buSzTx/>
              <a:tabLst/>
            </a:pPr>
            <a:r>
              <a:rPr kumimoji="0" lang="en-US" altLang="en-US" sz="3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Try it without certain senses (earmuffs, no talking)</a:t>
            </a:r>
            <a:endParaRPr lang="en-US" altLang="en-US" sz="3200" b="1" dirty="0"/>
          </a:p>
          <a:p>
            <a:pPr lvl="1">
              <a:buFontTx/>
              <a:buAutoNum type="arabicPeriod"/>
            </a:pPr>
            <a:endParaRPr kumimoji="0" lang="en-US" altLang="en-US" sz="3200" b="1"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pPr>
            <a:endParaRPr kumimoji="0" lang="en-US" altLang="en-US" sz="32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23307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364251D-F8C8-4ACC-9B33-0A21E83B2062}"/>
              </a:ext>
            </a:extLst>
          </p:cNvPr>
          <p:cNvGrpSpPr/>
          <p:nvPr/>
        </p:nvGrpSpPr>
        <p:grpSpPr>
          <a:xfrm>
            <a:off x="4032555" y="1613121"/>
            <a:ext cx="3515898" cy="3421280"/>
            <a:chOff x="5852646" y="2806196"/>
            <a:chExt cx="3515898" cy="3421280"/>
          </a:xfrm>
        </p:grpSpPr>
        <p:sp>
          <p:nvSpPr>
            <p:cNvPr id="7" name="Rectangle 6">
              <a:extLst>
                <a:ext uri="{FF2B5EF4-FFF2-40B4-BE49-F238E27FC236}">
                  <a16:creationId xmlns:a16="http://schemas.microsoft.com/office/drawing/2014/main" id="{332BA0C5-51A5-4172-83D9-BFDD5E2BCA04}"/>
                </a:ext>
              </a:extLst>
            </p:cNvPr>
            <p:cNvSpPr/>
            <p:nvPr/>
          </p:nvSpPr>
          <p:spPr>
            <a:xfrm>
              <a:off x="5852646" y="3252807"/>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3" name="Rectangle 2">
              <a:extLst>
                <a:ext uri="{FF2B5EF4-FFF2-40B4-BE49-F238E27FC236}">
                  <a16:creationId xmlns:a16="http://schemas.microsoft.com/office/drawing/2014/main" id="{34BAFFB6-BD0E-49F1-A1AC-04BD75AB8AFC}"/>
                </a:ext>
              </a:extLst>
            </p:cNvPr>
            <p:cNvSpPr/>
            <p:nvPr/>
          </p:nvSpPr>
          <p:spPr>
            <a:xfrm>
              <a:off x="5938522" y="4822732"/>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Rectangle 3">
              <a:extLst>
                <a:ext uri="{FF2B5EF4-FFF2-40B4-BE49-F238E27FC236}">
                  <a16:creationId xmlns:a16="http://schemas.microsoft.com/office/drawing/2014/main" id="{09101A37-DC33-4771-B289-8F439820575F}"/>
                </a:ext>
              </a:extLst>
            </p:cNvPr>
            <p:cNvSpPr/>
            <p:nvPr/>
          </p:nvSpPr>
          <p:spPr>
            <a:xfrm rot="5400000">
              <a:off x="7306338" y="4165270"/>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Rectangle 4">
              <a:extLst>
                <a:ext uri="{FF2B5EF4-FFF2-40B4-BE49-F238E27FC236}">
                  <a16:creationId xmlns:a16="http://schemas.microsoft.com/office/drawing/2014/main" id="{CA184EC0-1E53-47EF-A478-DA1B9A62FAC4}"/>
                </a:ext>
              </a:extLst>
            </p:cNvPr>
            <p:cNvSpPr/>
            <p:nvPr/>
          </p:nvSpPr>
          <p:spPr>
            <a:xfrm rot="5400000">
              <a:off x="5899955" y="4165270"/>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ectangle 5">
              <a:extLst>
                <a:ext uri="{FF2B5EF4-FFF2-40B4-BE49-F238E27FC236}">
                  <a16:creationId xmlns:a16="http://schemas.microsoft.com/office/drawing/2014/main" id="{CBDBE915-F149-4D99-BEA2-949480513499}"/>
                </a:ext>
              </a:extLst>
            </p:cNvPr>
            <p:cNvSpPr/>
            <p:nvPr/>
          </p:nvSpPr>
          <p:spPr>
            <a:xfrm rot="5400000">
              <a:off x="4493572" y="4165270"/>
              <a:ext cx="3421280" cy="703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3788381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A3B5B7-3176-433F-AED4-424B2C864613}"/>
              </a:ext>
            </a:extLst>
          </p:cNvPr>
          <p:cNvPicPr>
            <a:picLocks noChangeAspect="1"/>
          </p:cNvPicPr>
          <p:nvPr/>
        </p:nvPicPr>
        <p:blipFill>
          <a:blip r:embed="rId2"/>
          <a:stretch>
            <a:fillRect/>
          </a:stretch>
        </p:blipFill>
        <p:spPr>
          <a:xfrm>
            <a:off x="2867428" y="686143"/>
            <a:ext cx="6457143" cy="5485714"/>
          </a:xfrm>
          <a:prstGeom prst="rect">
            <a:avLst/>
          </a:prstGeom>
        </p:spPr>
      </p:pic>
    </p:spTree>
    <p:extLst>
      <p:ext uri="{BB962C8B-B14F-4D97-AF65-F5344CB8AC3E}">
        <p14:creationId xmlns:p14="http://schemas.microsoft.com/office/powerpoint/2010/main" val="1379625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D68B6F-EDF7-4D99-9697-13FEA81B2A4B}"/>
              </a:ext>
            </a:extLst>
          </p:cNvPr>
          <p:cNvPicPr>
            <a:picLocks noChangeAspect="1"/>
          </p:cNvPicPr>
          <p:nvPr/>
        </p:nvPicPr>
        <p:blipFill>
          <a:blip r:embed="rId2"/>
          <a:stretch>
            <a:fillRect/>
          </a:stretch>
        </p:blipFill>
        <p:spPr>
          <a:xfrm>
            <a:off x="843687" y="0"/>
            <a:ext cx="5087894" cy="6858000"/>
          </a:xfrm>
          <a:prstGeom prst="rect">
            <a:avLst/>
          </a:prstGeom>
        </p:spPr>
      </p:pic>
      <p:pic>
        <p:nvPicPr>
          <p:cNvPr id="3" name="Picture 2">
            <a:extLst>
              <a:ext uri="{FF2B5EF4-FFF2-40B4-BE49-F238E27FC236}">
                <a16:creationId xmlns:a16="http://schemas.microsoft.com/office/drawing/2014/main" id="{E4FB1254-98AB-4106-AF6C-679756648C91}"/>
              </a:ext>
            </a:extLst>
          </p:cNvPr>
          <p:cNvPicPr>
            <a:picLocks noChangeAspect="1"/>
          </p:cNvPicPr>
          <p:nvPr/>
        </p:nvPicPr>
        <p:blipFill>
          <a:blip r:embed="rId3"/>
          <a:stretch>
            <a:fillRect/>
          </a:stretch>
        </p:blipFill>
        <p:spPr>
          <a:xfrm>
            <a:off x="5922872" y="0"/>
            <a:ext cx="5087894" cy="6858000"/>
          </a:xfrm>
          <a:prstGeom prst="rect">
            <a:avLst/>
          </a:prstGeom>
        </p:spPr>
      </p:pic>
    </p:spTree>
    <p:extLst>
      <p:ext uri="{BB962C8B-B14F-4D97-AF65-F5344CB8AC3E}">
        <p14:creationId xmlns:p14="http://schemas.microsoft.com/office/powerpoint/2010/main" val="1094264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E5C638-46B7-4F28-A4BC-4E9D8AC0A94E}"/>
              </a:ext>
            </a:extLst>
          </p:cNvPr>
          <p:cNvPicPr>
            <a:picLocks noChangeAspect="1"/>
          </p:cNvPicPr>
          <p:nvPr/>
        </p:nvPicPr>
        <p:blipFill>
          <a:blip r:embed="rId2"/>
          <a:stretch>
            <a:fillRect/>
          </a:stretch>
        </p:blipFill>
        <p:spPr>
          <a:xfrm>
            <a:off x="3575222" y="0"/>
            <a:ext cx="5041556" cy="6858000"/>
          </a:xfrm>
          <a:prstGeom prst="rect">
            <a:avLst/>
          </a:prstGeom>
        </p:spPr>
      </p:pic>
    </p:spTree>
    <p:extLst>
      <p:ext uri="{BB962C8B-B14F-4D97-AF65-F5344CB8AC3E}">
        <p14:creationId xmlns:p14="http://schemas.microsoft.com/office/powerpoint/2010/main" val="1958602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6A0DD5-28E7-40F7-9F4C-6008976D51BA}"/>
              </a:ext>
            </a:extLst>
          </p:cNvPr>
          <p:cNvPicPr>
            <a:picLocks noChangeAspect="1"/>
          </p:cNvPicPr>
          <p:nvPr/>
        </p:nvPicPr>
        <p:blipFill>
          <a:blip r:embed="rId2"/>
          <a:stretch>
            <a:fillRect/>
          </a:stretch>
        </p:blipFill>
        <p:spPr>
          <a:xfrm>
            <a:off x="751558" y="1600428"/>
            <a:ext cx="4923809" cy="3657143"/>
          </a:xfrm>
          <a:prstGeom prst="rect">
            <a:avLst/>
          </a:prstGeom>
        </p:spPr>
      </p:pic>
      <p:pic>
        <p:nvPicPr>
          <p:cNvPr id="3" name="Picture 2">
            <a:extLst>
              <a:ext uri="{FF2B5EF4-FFF2-40B4-BE49-F238E27FC236}">
                <a16:creationId xmlns:a16="http://schemas.microsoft.com/office/drawing/2014/main" id="{DF626C60-2E30-48B4-8602-0EE93002921B}"/>
              </a:ext>
            </a:extLst>
          </p:cNvPr>
          <p:cNvPicPr>
            <a:picLocks noChangeAspect="1"/>
          </p:cNvPicPr>
          <p:nvPr/>
        </p:nvPicPr>
        <p:blipFill>
          <a:blip r:embed="rId3"/>
          <a:stretch>
            <a:fillRect/>
          </a:stretch>
        </p:blipFill>
        <p:spPr>
          <a:xfrm>
            <a:off x="6096000" y="1100984"/>
            <a:ext cx="4904762" cy="4847619"/>
          </a:xfrm>
          <a:prstGeom prst="rect">
            <a:avLst/>
          </a:prstGeom>
        </p:spPr>
      </p:pic>
    </p:spTree>
    <p:extLst>
      <p:ext uri="{BB962C8B-B14F-4D97-AF65-F5344CB8AC3E}">
        <p14:creationId xmlns:p14="http://schemas.microsoft.com/office/powerpoint/2010/main" val="657485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phone booth stuffing">
            <a:extLst>
              <a:ext uri="{FF2B5EF4-FFF2-40B4-BE49-F238E27FC236}">
                <a16:creationId xmlns:a16="http://schemas.microsoft.com/office/drawing/2014/main" id="{535EFDBA-8E0D-465D-BD58-D8CB5D4BA640}"/>
              </a:ext>
            </a:extLst>
          </p:cNvPr>
          <p:cNvPicPr/>
          <p:nvPr/>
        </p:nvPicPr>
        <p:blipFill rotWithShape="1">
          <a:blip r:embed="rId2">
            <a:extLst>
              <a:ext uri="{28A0092B-C50C-407E-A947-70E740481C1C}">
                <a14:useLocalDpi xmlns:a14="http://schemas.microsoft.com/office/drawing/2010/main" val="0"/>
              </a:ext>
            </a:extLst>
          </a:blip>
          <a:srcRect l="24862" t="6267" r="20372" b="13867"/>
          <a:stretch/>
        </p:blipFill>
        <p:spPr bwMode="auto">
          <a:xfrm>
            <a:off x="245848" y="393237"/>
            <a:ext cx="3168561" cy="6071525"/>
          </a:xfrm>
          <a:prstGeom prst="rect">
            <a:avLst/>
          </a:prstGeom>
          <a:noFill/>
          <a:ln>
            <a:noFill/>
          </a:ln>
          <a:extLst>
            <a:ext uri="{53640926-AAD7-44D8-BBD7-CCE9431645EC}">
              <a14:shadowObscured xmlns:a14="http://schemas.microsoft.com/office/drawing/2010/main"/>
            </a:ext>
          </a:extLst>
        </p:spPr>
      </p:pic>
      <p:pic>
        <p:nvPicPr>
          <p:cNvPr id="1026" name="Picture 2" descr="Telephone Booth Stuffing | Nostalgia Central">
            <a:extLst>
              <a:ext uri="{FF2B5EF4-FFF2-40B4-BE49-F238E27FC236}">
                <a16:creationId xmlns:a16="http://schemas.microsoft.com/office/drawing/2014/main" id="{FCCA4C30-F139-46CB-A78F-8B32DB15BF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2232" y="4770527"/>
            <a:ext cx="3452637" cy="1939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World Only Makes Sense / El mundo sólo tiene sentido">
            <a:extLst>
              <a:ext uri="{FF2B5EF4-FFF2-40B4-BE49-F238E27FC236}">
                <a16:creationId xmlns:a16="http://schemas.microsoft.com/office/drawing/2014/main" id="{19295795-118A-4356-BDF1-1840EEE94D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6389" y="393237"/>
            <a:ext cx="2618480" cy="384485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9ACB827-F44B-4288-BB86-D5AB9740036F}"/>
              </a:ext>
            </a:extLst>
          </p:cNvPr>
          <p:cNvSpPr/>
          <p:nvPr/>
        </p:nvSpPr>
        <p:spPr>
          <a:xfrm>
            <a:off x="3626026" y="635033"/>
            <a:ext cx="5588746" cy="4401205"/>
          </a:xfrm>
          <a:prstGeom prst="rect">
            <a:avLst/>
          </a:prstGeom>
        </p:spPr>
        <p:txBody>
          <a:bodyPr wrap="square">
            <a:spAutoFit/>
          </a:bodyPr>
          <a:lstStyle/>
          <a:p>
            <a:r>
              <a:rPr lang="en-US" sz="2800" dirty="0">
                <a:ea typeface="Calibri" panose="020F0502020204030204" pitchFamily="34" charset="0"/>
                <a:cs typeface="Times New Roman" panose="02020603050405020304" pitchFamily="18" charset="0"/>
              </a:rPr>
              <a:t>Colleges and universities have long been recognized as institutions that launch crazy fads. I the 1950’s and 1960’s, stuffing as many people as possible into a phone booth was very popular on college campuses. While it was an absurd trend, it did require a great deal of creativity, collaboration, and problem-solving ability.</a:t>
            </a:r>
            <a:endParaRPr lang="en-US" sz="2800" dirty="0"/>
          </a:p>
        </p:txBody>
      </p:sp>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56433B89-8315-9890-A45E-F246EB0BB35C}"/>
                  </a:ext>
                </a:extLst>
              </p14:cNvPr>
              <p14:cNvContentPartPr/>
              <p14:nvPr/>
            </p14:nvContentPartPr>
            <p14:xfrm>
              <a:off x="4185581" y="1920907"/>
              <a:ext cx="360" cy="360"/>
            </p14:xfrm>
          </p:contentPart>
        </mc:Choice>
        <mc:Fallback xmlns="">
          <p:pic>
            <p:nvPicPr>
              <p:cNvPr id="4" name="Ink 3">
                <a:extLst>
                  <a:ext uri="{FF2B5EF4-FFF2-40B4-BE49-F238E27FC236}">
                    <a16:creationId xmlns:a16="http://schemas.microsoft.com/office/drawing/2014/main" id="{56433B89-8315-9890-A45E-F246EB0BB35C}"/>
                  </a:ext>
                </a:extLst>
              </p:cNvPr>
              <p:cNvPicPr/>
              <p:nvPr/>
            </p:nvPicPr>
            <p:blipFill>
              <a:blip r:embed="rId6"/>
              <a:stretch>
                <a:fillRect/>
              </a:stretch>
            </p:blipFill>
            <p:spPr>
              <a:xfrm>
                <a:off x="4179461" y="191478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605ED855-E341-5A4E-5163-F754E2ED2D6F}"/>
                  </a:ext>
                </a:extLst>
              </p14:cNvPr>
              <p14:cNvContentPartPr/>
              <p14:nvPr/>
            </p14:nvContentPartPr>
            <p14:xfrm>
              <a:off x="4085141" y="1266427"/>
              <a:ext cx="360" cy="360"/>
            </p14:xfrm>
          </p:contentPart>
        </mc:Choice>
        <mc:Fallback xmlns="">
          <p:pic>
            <p:nvPicPr>
              <p:cNvPr id="5" name="Ink 4">
                <a:extLst>
                  <a:ext uri="{FF2B5EF4-FFF2-40B4-BE49-F238E27FC236}">
                    <a16:creationId xmlns:a16="http://schemas.microsoft.com/office/drawing/2014/main" id="{605ED855-E341-5A4E-5163-F754E2ED2D6F}"/>
                  </a:ext>
                </a:extLst>
              </p:cNvPr>
              <p:cNvPicPr/>
              <p:nvPr/>
            </p:nvPicPr>
            <p:blipFill>
              <a:blip r:embed="rId6"/>
              <a:stretch>
                <a:fillRect/>
              </a:stretch>
            </p:blipFill>
            <p:spPr>
              <a:xfrm>
                <a:off x="4079021" y="1260307"/>
                <a:ext cx="12600" cy="12600"/>
              </a:xfrm>
              <a:prstGeom prst="rect">
                <a:avLst/>
              </a:prstGeom>
            </p:spPr>
          </p:pic>
        </mc:Fallback>
      </mc:AlternateContent>
    </p:spTree>
    <p:extLst>
      <p:ext uri="{BB962C8B-B14F-4D97-AF65-F5344CB8AC3E}">
        <p14:creationId xmlns:p14="http://schemas.microsoft.com/office/powerpoint/2010/main" val="491363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E37E2-4BF1-96AA-11B0-7D332D0FFF1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B99FC47-8D59-0AB8-2229-9F544D632F54}"/>
              </a:ext>
            </a:extLst>
          </p:cNvPr>
          <p:cNvSpPr/>
          <p:nvPr/>
        </p:nvSpPr>
        <p:spPr>
          <a:xfrm>
            <a:off x="436880" y="614713"/>
            <a:ext cx="11023600" cy="3970318"/>
          </a:xfrm>
          <a:prstGeom prst="rect">
            <a:avLst/>
          </a:prstGeom>
        </p:spPr>
        <p:txBody>
          <a:bodyPr wrap="square">
            <a:spAutoFit/>
          </a:bodyPr>
          <a:lstStyle/>
          <a:p>
            <a:r>
              <a:rPr lang="en-US" sz="3600" dirty="0">
                <a:ea typeface="Calibri" panose="020F0502020204030204" pitchFamily="34" charset="0"/>
                <a:cs typeface="Times New Roman" panose="02020603050405020304" pitchFamily="18" charset="0"/>
              </a:rPr>
              <a:t>As a team calculate the – </a:t>
            </a:r>
          </a:p>
          <a:p>
            <a:endParaRPr lang="en-US" sz="3600" dirty="0">
              <a:ea typeface="Calibri" panose="020F0502020204030204" pitchFamily="34" charset="0"/>
              <a:cs typeface="Times New Roman" panose="02020603050405020304" pitchFamily="18" charset="0"/>
            </a:endParaRPr>
          </a:p>
          <a:p>
            <a:r>
              <a:rPr lang="en-US" sz="3600" dirty="0">
                <a:ea typeface="Calibri" panose="020F0502020204030204" pitchFamily="34" charset="0"/>
                <a:cs typeface="Times New Roman" panose="02020603050405020304" pitchFamily="18" charset="0"/>
              </a:rPr>
              <a:t>Perimeter of your fort ______________________  </a:t>
            </a:r>
          </a:p>
          <a:p>
            <a:endParaRPr lang="en-US" sz="3600" dirty="0">
              <a:ea typeface="Calibri" panose="020F0502020204030204" pitchFamily="34" charset="0"/>
              <a:cs typeface="Times New Roman" panose="02020603050405020304" pitchFamily="18" charset="0"/>
            </a:endParaRPr>
          </a:p>
          <a:p>
            <a:r>
              <a:rPr lang="en-US" sz="3600" dirty="0">
                <a:ea typeface="Calibri" panose="020F0502020204030204" pitchFamily="34" charset="0"/>
                <a:cs typeface="Times New Roman" panose="02020603050405020304" pitchFamily="18" charset="0"/>
              </a:rPr>
              <a:t>Area of your fort ____________________</a:t>
            </a:r>
          </a:p>
          <a:p>
            <a:endParaRPr lang="en-US" sz="3600" dirty="0">
              <a:ea typeface="Calibri" panose="020F0502020204030204" pitchFamily="34" charset="0"/>
              <a:cs typeface="Times New Roman" panose="02020603050405020304" pitchFamily="18" charset="0"/>
            </a:endParaRPr>
          </a:p>
          <a:p>
            <a:r>
              <a:rPr lang="en-US" sz="3600" dirty="0">
                <a:ea typeface="Calibri" panose="020F0502020204030204" pitchFamily="34" charset="0"/>
                <a:cs typeface="Times New Roman" panose="02020603050405020304" pitchFamily="18" charset="0"/>
              </a:rPr>
              <a:t>Volume of your fort ___________________ </a:t>
            </a:r>
            <a:endParaRPr lang="en-US" sz="36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1BA2767C-6996-9251-1896-C87AA73C44A4}"/>
                  </a:ext>
                </a:extLst>
              </p14:cNvPr>
              <p14:cNvContentPartPr/>
              <p14:nvPr/>
            </p14:nvContentPartPr>
            <p14:xfrm>
              <a:off x="4185581" y="1920907"/>
              <a:ext cx="360" cy="360"/>
            </p14:xfrm>
          </p:contentPart>
        </mc:Choice>
        <mc:Fallback xmlns="">
          <p:pic>
            <p:nvPicPr>
              <p:cNvPr id="4" name="Ink 3">
                <a:extLst>
                  <a:ext uri="{FF2B5EF4-FFF2-40B4-BE49-F238E27FC236}">
                    <a16:creationId xmlns:a16="http://schemas.microsoft.com/office/drawing/2014/main" id="{1BA2767C-6996-9251-1896-C87AA73C44A4}"/>
                  </a:ext>
                </a:extLst>
              </p:cNvPr>
              <p:cNvPicPr/>
              <p:nvPr/>
            </p:nvPicPr>
            <p:blipFill>
              <a:blip r:embed="rId3"/>
              <a:stretch>
                <a:fillRect/>
              </a:stretch>
            </p:blipFill>
            <p:spPr>
              <a:xfrm>
                <a:off x="4179461" y="191478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CD189E1C-7D7B-6907-2308-EDD486D52BA9}"/>
                  </a:ext>
                </a:extLst>
              </p14:cNvPr>
              <p14:cNvContentPartPr/>
              <p14:nvPr/>
            </p14:nvContentPartPr>
            <p14:xfrm>
              <a:off x="4085141" y="1266427"/>
              <a:ext cx="360" cy="360"/>
            </p14:xfrm>
          </p:contentPart>
        </mc:Choice>
        <mc:Fallback xmlns="">
          <p:pic>
            <p:nvPicPr>
              <p:cNvPr id="5" name="Ink 4">
                <a:extLst>
                  <a:ext uri="{FF2B5EF4-FFF2-40B4-BE49-F238E27FC236}">
                    <a16:creationId xmlns:a16="http://schemas.microsoft.com/office/drawing/2014/main" id="{CD189E1C-7D7B-6907-2308-EDD486D52BA9}"/>
                  </a:ext>
                </a:extLst>
              </p:cNvPr>
              <p:cNvPicPr/>
              <p:nvPr/>
            </p:nvPicPr>
            <p:blipFill>
              <a:blip r:embed="rId3"/>
              <a:stretch>
                <a:fillRect/>
              </a:stretch>
            </p:blipFill>
            <p:spPr>
              <a:xfrm>
                <a:off x="4079021" y="1260307"/>
                <a:ext cx="12600" cy="12600"/>
              </a:xfrm>
              <a:prstGeom prst="rect">
                <a:avLst/>
              </a:prstGeom>
            </p:spPr>
          </p:pic>
        </mc:Fallback>
      </mc:AlternateContent>
    </p:spTree>
    <p:extLst>
      <p:ext uri="{BB962C8B-B14F-4D97-AF65-F5344CB8AC3E}">
        <p14:creationId xmlns:p14="http://schemas.microsoft.com/office/powerpoint/2010/main" val="1839151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razy Forts,Purple, 69 pieces">
            <a:extLst>
              <a:ext uri="{FF2B5EF4-FFF2-40B4-BE49-F238E27FC236}">
                <a16:creationId xmlns:a16="http://schemas.microsoft.com/office/drawing/2014/main" id="{48BE00DC-7B3F-4B43-98FF-38A75CD081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709" y="2402956"/>
            <a:ext cx="1757494" cy="175749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BDCD284-744D-43C6-A1A7-B42E100C4E5D}"/>
              </a:ext>
            </a:extLst>
          </p:cNvPr>
          <p:cNvSpPr/>
          <p:nvPr/>
        </p:nvSpPr>
        <p:spPr>
          <a:xfrm>
            <a:off x="197141" y="1325519"/>
            <a:ext cx="11262220" cy="968278"/>
          </a:xfrm>
          <a:prstGeom prst="rect">
            <a:avLst/>
          </a:prstGeom>
        </p:spPr>
        <p:txBody>
          <a:bodyPr wrap="square">
            <a:spAutoFit/>
          </a:bodyPr>
          <a:lstStyle/>
          <a:p>
            <a:pPr>
              <a:lnSpc>
                <a:spcPct val="107000"/>
              </a:lnSpc>
            </a:pPr>
            <a:r>
              <a:rPr lang="en-US" b="1" dirty="0">
                <a:ea typeface="Calibri" panose="020F0502020204030204" pitchFamily="34" charset="0"/>
                <a:cs typeface="Times New Roman" panose="02020603050405020304" pitchFamily="18" charset="0"/>
              </a:rPr>
              <a:t>Challenge:</a:t>
            </a:r>
            <a:endParaRPr lang="en-US" dirty="0">
              <a:ea typeface="Calibri" panose="020F0502020204030204" pitchFamily="34" charset="0"/>
              <a:cs typeface="Times New Roman" panose="02020603050405020304" pitchFamily="18" charset="0"/>
            </a:endParaRPr>
          </a:p>
          <a:p>
            <a:pPr>
              <a:lnSpc>
                <a:spcPct val="107000"/>
              </a:lnSpc>
            </a:pPr>
            <a:r>
              <a:rPr lang="en-US" dirty="0">
                <a:ea typeface="Calibri" panose="020F0502020204030204" pitchFamily="34" charset="0"/>
                <a:cs typeface="Times New Roman" panose="02020603050405020304" pitchFamily="18" charset="0"/>
              </a:rPr>
              <a:t>Work as a member of a design team to build a rectangular fort (with a flat roof) that will enclose your entire team. Then calculate the perimeter, area, and cubic volume of the fort. </a:t>
            </a:r>
          </a:p>
        </p:txBody>
      </p:sp>
      <p:sp>
        <p:nvSpPr>
          <p:cNvPr id="3" name="Rectangle 2">
            <a:extLst>
              <a:ext uri="{FF2B5EF4-FFF2-40B4-BE49-F238E27FC236}">
                <a16:creationId xmlns:a16="http://schemas.microsoft.com/office/drawing/2014/main" id="{10334079-E1FD-4DB2-9083-AFBDA354FDA3}"/>
              </a:ext>
            </a:extLst>
          </p:cNvPr>
          <p:cNvSpPr/>
          <p:nvPr/>
        </p:nvSpPr>
        <p:spPr>
          <a:xfrm>
            <a:off x="7229212" y="4478195"/>
            <a:ext cx="4896374" cy="1561005"/>
          </a:xfrm>
          <a:prstGeom prst="rect">
            <a:avLst/>
          </a:prstGeom>
        </p:spPr>
        <p:txBody>
          <a:bodyPr wrap="square">
            <a:spAutoFit/>
          </a:bodyPr>
          <a:lstStyle/>
          <a:p>
            <a:pPr>
              <a:lnSpc>
                <a:spcPct val="107000"/>
              </a:lnSpc>
            </a:pPr>
            <a:r>
              <a:rPr lang="en-US" b="1" dirty="0">
                <a:ea typeface="Calibri" panose="020F0502020204030204" pitchFamily="34" charset="0"/>
                <a:cs typeface="Times New Roman" panose="02020603050405020304" pitchFamily="18" charset="0"/>
              </a:rPr>
              <a:t>Big Ideas:</a:t>
            </a:r>
            <a:endParaRPr lang="en-US" dirty="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ea typeface="Calibri" panose="020F0502020204030204" pitchFamily="34" charset="0"/>
                <a:cs typeface="Times New Roman" panose="02020603050405020304" pitchFamily="18" charset="0"/>
              </a:rPr>
              <a:t>The area of a space can be determined by the length and width of a model.</a:t>
            </a:r>
          </a:p>
          <a:p>
            <a:pPr marL="342900" marR="0" lvl="0" indent="-342900">
              <a:lnSpc>
                <a:spcPct val="107000"/>
              </a:lnSpc>
              <a:spcBef>
                <a:spcPts val="0"/>
              </a:spcBef>
              <a:spcAft>
                <a:spcPts val="0"/>
              </a:spcAft>
              <a:buFont typeface="Symbol" panose="05050102010706020507" pitchFamily="18" charset="2"/>
              <a:buChar char=""/>
            </a:pPr>
            <a:r>
              <a:rPr lang="en-US" dirty="0">
                <a:ea typeface="Calibri" panose="020F0502020204030204" pitchFamily="34" charset="0"/>
                <a:cs typeface="Times New Roman" panose="02020603050405020304" pitchFamily="18" charset="0"/>
              </a:rPr>
              <a:t>Area models can represent the inner size of a space</a:t>
            </a:r>
          </a:p>
        </p:txBody>
      </p:sp>
      <p:sp>
        <p:nvSpPr>
          <p:cNvPr id="4" name="Rectangle 3">
            <a:extLst>
              <a:ext uri="{FF2B5EF4-FFF2-40B4-BE49-F238E27FC236}">
                <a16:creationId xmlns:a16="http://schemas.microsoft.com/office/drawing/2014/main" id="{AA49754B-9913-4340-9129-6D847E7413D2}"/>
              </a:ext>
            </a:extLst>
          </p:cNvPr>
          <p:cNvSpPr/>
          <p:nvPr/>
        </p:nvSpPr>
        <p:spPr>
          <a:xfrm>
            <a:off x="178964" y="3894100"/>
            <a:ext cx="6096000" cy="2862322"/>
          </a:xfrm>
          <a:prstGeom prst="rect">
            <a:avLst/>
          </a:prstGeom>
        </p:spPr>
        <p:txBody>
          <a:bodyPr>
            <a:spAutoFit/>
          </a:bodyPr>
          <a:lstStyle/>
          <a:p>
            <a:r>
              <a:rPr lang="en-US" b="1" dirty="0"/>
              <a:t>Limitations:</a:t>
            </a:r>
            <a:endParaRPr lang="en-US" dirty="0"/>
          </a:p>
          <a:p>
            <a:pPr marL="285750" lvl="0" indent="-285750">
              <a:buFont typeface="Arial" panose="020B0604020202020204" pitchFamily="34" charset="0"/>
              <a:buChar char="•"/>
            </a:pPr>
            <a:r>
              <a:rPr lang="en-US" dirty="0"/>
              <a:t>The completed fort must have walls and a roof.</a:t>
            </a:r>
          </a:p>
          <a:p>
            <a:pPr marL="285750" lvl="0" indent="-285750">
              <a:buFont typeface="Arial" panose="020B0604020202020204" pitchFamily="34" charset="0"/>
              <a:buChar char="•"/>
            </a:pPr>
            <a:r>
              <a:rPr lang="en-US" dirty="0"/>
              <a:t>The connector ball arrows must always point upwards</a:t>
            </a:r>
          </a:p>
          <a:p>
            <a:pPr marL="285750" lvl="0" indent="-285750">
              <a:buFont typeface="Arial" panose="020B0604020202020204" pitchFamily="34" charset="0"/>
              <a:buChar char="•"/>
            </a:pPr>
            <a:r>
              <a:rPr lang="en-US" dirty="0"/>
              <a:t>Materials must not be cut or bend</a:t>
            </a:r>
          </a:p>
          <a:p>
            <a:pPr marL="285750" lvl="0" indent="-285750">
              <a:buFont typeface="Arial" panose="020B0604020202020204" pitchFamily="34" charset="0"/>
              <a:buChar char="•"/>
            </a:pPr>
            <a:r>
              <a:rPr lang="en-US" dirty="0"/>
              <a:t>Twist the green sticks to insert and remove from the connector balls</a:t>
            </a:r>
          </a:p>
          <a:p>
            <a:pPr marL="285750" lvl="0" indent="-285750">
              <a:buFont typeface="Arial" panose="020B0604020202020204" pitchFamily="34" charset="0"/>
              <a:buChar char="•"/>
            </a:pPr>
            <a:r>
              <a:rPr lang="en-US" dirty="0"/>
              <a:t>The structure must enclose your entire problem-solving team</a:t>
            </a:r>
          </a:p>
          <a:p>
            <a:pPr marL="285750" lvl="0" indent="-285750">
              <a:buFont typeface="Arial" panose="020B0604020202020204" pitchFamily="34" charset="0"/>
              <a:buChar char="•"/>
            </a:pPr>
            <a:r>
              <a:rPr lang="en-US" dirty="0"/>
              <a:t>If you can fit more than your team, and you have volunteers; build the biggest fort in class!</a:t>
            </a:r>
          </a:p>
        </p:txBody>
      </p:sp>
      <p:sp>
        <p:nvSpPr>
          <p:cNvPr id="5" name="Rectangle 4">
            <a:extLst>
              <a:ext uri="{FF2B5EF4-FFF2-40B4-BE49-F238E27FC236}">
                <a16:creationId xmlns:a16="http://schemas.microsoft.com/office/drawing/2014/main" id="{DF72813E-8A62-4B60-8FBA-CC69DF384957}"/>
              </a:ext>
            </a:extLst>
          </p:cNvPr>
          <p:cNvSpPr/>
          <p:nvPr/>
        </p:nvSpPr>
        <p:spPr>
          <a:xfrm>
            <a:off x="7229212" y="3281703"/>
            <a:ext cx="4750266" cy="923330"/>
          </a:xfrm>
          <a:prstGeom prst="rect">
            <a:avLst/>
          </a:prstGeom>
        </p:spPr>
        <p:txBody>
          <a:bodyPr wrap="square">
            <a:spAutoFit/>
          </a:bodyPr>
          <a:lstStyle/>
          <a:p>
            <a:r>
              <a:rPr lang="en-US" b="1" dirty="0">
                <a:ea typeface="Calibri" panose="020F0502020204030204" pitchFamily="34" charset="0"/>
                <a:cs typeface="Times New Roman" panose="02020603050405020304" pitchFamily="18" charset="0"/>
              </a:rPr>
              <a:t>Essential Question: </a:t>
            </a:r>
            <a:r>
              <a:rPr lang="en-US" dirty="0">
                <a:ea typeface="Calibri" panose="020F0502020204030204" pitchFamily="34" charset="0"/>
                <a:cs typeface="Times New Roman" panose="02020603050405020304" pitchFamily="18" charset="0"/>
              </a:rPr>
              <a:t>How can we determine the area of a space enclosed in a scale model structure?</a:t>
            </a:r>
            <a:endParaRPr lang="en-US" dirty="0"/>
          </a:p>
        </p:txBody>
      </p:sp>
      <p:sp>
        <p:nvSpPr>
          <p:cNvPr id="6" name="Rectangle 5">
            <a:extLst>
              <a:ext uri="{FF2B5EF4-FFF2-40B4-BE49-F238E27FC236}">
                <a16:creationId xmlns:a16="http://schemas.microsoft.com/office/drawing/2014/main" id="{1F9BAFAE-389A-4370-8CC0-E097C7499820}"/>
              </a:ext>
            </a:extLst>
          </p:cNvPr>
          <p:cNvSpPr/>
          <p:nvPr/>
        </p:nvSpPr>
        <p:spPr>
          <a:xfrm>
            <a:off x="178964" y="192791"/>
            <a:ext cx="11506899" cy="968278"/>
          </a:xfrm>
          <a:prstGeom prst="rect">
            <a:avLst/>
          </a:prstGeom>
        </p:spPr>
        <p:txBody>
          <a:bodyPr wrap="square">
            <a:spAutoFit/>
          </a:bodyPr>
          <a:lstStyle/>
          <a:p>
            <a:pPr>
              <a:lnSpc>
                <a:spcPct val="107000"/>
              </a:lnSpc>
            </a:pPr>
            <a:r>
              <a:rPr lang="en-US" b="1" dirty="0">
                <a:ea typeface="Calibri" panose="020F0502020204030204" pitchFamily="34" charset="0"/>
                <a:cs typeface="Times New Roman" panose="02020603050405020304" pitchFamily="18" charset="0"/>
              </a:rPr>
              <a:t>Scenario:</a:t>
            </a:r>
            <a:endParaRPr lang="en-US" dirty="0">
              <a:ea typeface="Calibri" panose="020F0502020204030204" pitchFamily="34" charset="0"/>
              <a:cs typeface="Times New Roman" panose="02020603050405020304" pitchFamily="18" charset="0"/>
            </a:endParaRPr>
          </a:p>
          <a:p>
            <a:pPr>
              <a:lnSpc>
                <a:spcPct val="107000"/>
              </a:lnSpc>
              <a:spcAft>
                <a:spcPts val="800"/>
              </a:spcAft>
            </a:pPr>
            <a:r>
              <a:rPr lang="en-US" dirty="0">
                <a:ea typeface="Calibri" panose="020F0502020204030204" pitchFamily="34" charset="0"/>
                <a:cs typeface="Times New Roman" panose="02020603050405020304" pitchFamily="18" charset="0"/>
              </a:rPr>
              <a:t>In the spirit of </a:t>
            </a:r>
            <a:r>
              <a:rPr lang="en-US" i="1" dirty="0">
                <a:ea typeface="Calibri" panose="020F0502020204030204" pitchFamily="34" charset="0"/>
                <a:cs typeface="Times New Roman" panose="02020603050405020304" pitchFamily="18" charset="0"/>
              </a:rPr>
              <a:t>phone booth stuffing</a:t>
            </a:r>
            <a:r>
              <a:rPr lang="en-US" dirty="0">
                <a:ea typeface="Calibri" panose="020F0502020204030204" pitchFamily="34" charset="0"/>
                <a:cs typeface="Times New Roman" panose="02020603050405020304" pitchFamily="18" charset="0"/>
              </a:rPr>
              <a:t>—and, to test your levels of creativity, cooperative spirit, understanding of area, and problem-solving ability, use the Crazy Fort® building materials to build a fort that will enclose your entire team. </a:t>
            </a:r>
          </a:p>
        </p:txBody>
      </p:sp>
      <p:pic>
        <p:nvPicPr>
          <p:cNvPr id="2052" name="Picture 4" descr="Crazy Forts! 69 Pcs. on Classic Toys - Toydango">
            <a:extLst>
              <a:ext uri="{FF2B5EF4-FFF2-40B4-BE49-F238E27FC236}">
                <a16:creationId xmlns:a16="http://schemas.microsoft.com/office/drawing/2014/main" id="{0927CA90-C01E-4C17-B705-8DF1D58CA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789" y="2234739"/>
            <a:ext cx="2093927" cy="2093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8501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History of Construction Blocks in Education</a:t>
            </a:r>
          </a:p>
        </p:txBody>
      </p:sp>
      <p:sp>
        <p:nvSpPr>
          <p:cNvPr id="3" name="Content Placeholder 2"/>
          <p:cNvSpPr>
            <a:spLocks noGrp="1"/>
          </p:cNvSpPr>
          <p:nvPr>
            <p:ph idx="1"/>
          </p:nvPr>
        </p:nvSpPr>
        <p:spPr>
          <a:xfrm>
            <a:off x="593940" y="1627619"/>
            <a:ext cx="11159035" cy="4489163"/>
          </a:xfrm>
        </p:spPr>
        <p:txBody>
          <a:bodyPr>
            <a:normAutofit fontScale="92500" lnSpcReduction="10000"/>
          </a:bodyPr>
          <a:lstStyle/>
          <a:p>
            <a:pPr>
              <a:buFont typeface="Courier New" panose="02070309020205020404" pitchFamily="49" charset="0"/>
              <a:buChar char="o"/>
            </a:pPr>
            <a:r>
              <a:rPr lang="en-US" sz="2400" b="1" dirty="0"/>
              <a:t>The natural world has provided abundant building materials (Stones, Sticky burdock, Twigs) which have been connected to learning.</a:t>
            </a:r>
          </a:p>
          <a:p>
            <a:pPr lvl="1">
              <a:buFont typeface="Courier New" panose="02070309020205020404" pitchFamily="49" charset="0"/>
              <a:buChar char="o"/>
            </a:pPr>
            <a:r>
              <a:rPr lang="en-US" sz="2200" b="1" dirty="0"/>
              <a:t>Evidence of this has been dated back to Plato (429-347 B.C.)</a:t>
            </a:r>
          </a:p>
          <a:p>
            <a:pPr>
              <a:buFont typeface="Courier New" panose="02070309020205020404" pitchFamily="49" charset="0"/>
              <a:buChar char="o"/>
            </a:pPr>
            <a:r>
              <a:rPr lang="en-US" sz="2400" b="1" dirty="0"/>
              <a:t>U.S. and European manufacturers began making wooden blocks as a sideline to their main woodworking or printing business.</a:t>
            </a:r>
          </a:p>
          <a:p>
            <a:pPr>
              <a:buFont typeface="Courier New" panose="02070309020205020404" pitchFamily="49" charset="0"/>
              <a:buChar char="o"/>
            </a:pPr>
            <a:r>
              <a:rPr lang="en-US" sz="2400" b="1" dirty="0"/>
              <a:t>The first centers on the building unit focused on letters, words, or narratives. The second addressed the act of building and constructing. The third focused on cultural heritage and modeling specific architecture. </a:t>
            </a:r>
          </a:p>
          <a:p>
            <a:pPr>
              <a:buFont typeface="Courier New" panose="02070309020205020404" pitchFamily="49" charset="0"/>
              <a:buChar char="o"/>
            </a:pPr>
            <a:r>
              <a:rPr lang="en-US" sz="2400" b="1" dirty="0"/>
              <a:t>The advancement of blocks can be seen in electronics as well. Lego Mindstorms uses programmable bricks to control simple robotics.</a:t>
            </a:r>
          </a:p>
          <a:p>
            <a:pPr>
              <a:buFont typeface="Courier New" panose="02070309020205020404" pitchFamily="49" charset="0"/>
              <a:buChar char="o"/>
            </a:pPr>
            <a:r>
              <a:rPr lang="en-US" sz="2400" b="1" dirty="0"/>
              <a:t>It is important to remember that we cannot understand until we take apart, examine, and rebuild. Children need an environment with open-ended materials and teachers who understand, encourage, build on, and even participate in this basic and complex mode of learning.</a:t>
            </a:r>
          </a:p>
          <a:p>
            <a:pPr>
              <a:buFont typeface="Courier New" panose="02070309020205020404" pitchFamily="49" charset="0"/>
              <a:buChar char="o"/>
            </a:pPr>
            <a:endParaRPr lang="en-US" sz="2200" dirty="0"/>
          </a:p>
          <a:p>
            <a:endParaRPr lang="en-US" dirty="0"/>
          </a:p>
        </p:txBody>
      </p:sp>
    </p:spTree>
    <p:extLst>
      <p:ext uri="{BB962C8B-B14F-4D97-AF65-F5344CB8AC3E}">
        <p14:creationId xmlns:p14="http://schemas.microsoft.com/office/powerpoint/2010/main" val="2204703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293</TotalTime>
  <Words>1884</Words>
  <Application>Microsoft Office PowerPoint</Application>
  <PresentationFormat>Widescreen</PresentationFormat>
  <Paragraphs>169</Paragraphs>
  <Slides>34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-apple-system</vt:lpstr>
      <vt:lpstr>Arial</vt:lpstr>
      <vt:lpstr>Arial Black</vt:lpstr>
      <vt:lpstr>Arvo</vt:lpstr>
      <vt:lpstr>Calibri</vt:lpstr>
      <vt:lpstr>Calibri Light</vt:lpstr>
      <vt:lpstr>Courier New</vt:lpstr>
      <vt:lpstr>Lato</vt:lpstr>
      <vt:lpstr>Symbol</vt:lpstr>
      <vt:lpstr>Office Theme</vt:lpstr>
      <vt:lpstr>PowerPoint Presentation</vt:lpstr>
      <vt:lpstr>PowerPoint Presentation</vt:lpstr>
      <vt:lpstr>Using Blocks and Construction Toys for Teaching STEM Content</vt:lpstr>
      <vt:lpstr>What are We Talking About?</vt:lpstr>
      <vt:lpstr>PowerPoint Presentation</vt:lpstr>
      <vt:lpstr>PowerPoint Presentation</vt:lpstr>
      <vt:lpstr>PowerPoint Presentation</vt:lpstr>
      <vt:lpstr>Construction Blocks are not as Flashy as Robots </vt:lpstr>
      <vt:lpstr>Mimicking Professional Challenges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History of Construction Blocks in Education</vt:lpstr>
    </vt:vector>
  </TitlesOfParts>
  <Company>College of Education and Health Professions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Blocks and Construction Toys for Teaching STEM Content</dc:title>
  <dc:creator>Michael Daugherty</dc:creator>
  <cp:lastModifiedBy>Vinson Carter</cp:lastModifiedBy>
  <cp:revision>35</cp:revision>
  <dcterms:created xsi:type="dcterms:W3CDTF">2015-10-14T20:14:42Z</dcterms:created>
  <dcterms:modified xsi:type="dcterms:W3CDTF">2026-10-14T13:47:51Z</dcterms:modified>
</cp:coreProperties>
</file>