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2" r:id="rId2"/>
    <p:sldId id="29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3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64E9F-D1CE-4AEE-A37D-FCFF5CCFAC4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7BBCF-3B24-418A-A83B-64BAD3A5D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A8F69-F8C9-497A-8ED1-657EE666C88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502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03EEAE6-76FB-594E-AA64-0997A18CACEC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E554749C-9FC9-EC40-8BCF-56C6F6137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915401" cy="3124200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How would you….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-define technology</a:t>
            </a:r>
            <a:r>
              <a:rPr lang="en-US" sz="4400" b="1" dirty="0"/>
              <a:t>?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-explain why you chose this definition?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3048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Other Effects of Technology are Less Than Desirable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smtClean="0"/>
              <a:t>Traditional ways displaced (Sunday Dinner)</a:t>
            </a:r>
          </a:p>
          <a:p>
            <a:pPr eaLnBrk="1" hangingPunct="1"/>
            <a:r>
              <a:rPr lang="en-US" sz="2800" smtClean="0"/>
              <a:t>Inequalities magnified (Dinner in Dallas)</a:t>
            </a:r>
          </a:p>
          <a:p>
            <a:pPr eaLnBrk="1" hangingPunct="1"/>
            <a:r>
              <a:rPr lang="en-US" sz="2800" smtClean="0"/>
              <a:t>Harmful side-effects</a:t>
            </a:r>
          </a:p>
          <a:p>
            <a:pPr lvl="1" eaLnBrk="1" hangingPunct="1"/>
            <a:r>
              <a:rPr lang="en-US" sz="2400" smtClean="0">
                <a:solidFill>
                  <a:srgbClr val="800000"/>
                </a:solidFill>
              </a:rPr>
              <a:t>Asbestos, x-rays, chemicals</a:t>
            </a:r>
          </a:p>
          <a:p>
            <a:pPr eaLnBrk="1" hangingPunct="1"/>
            <a:r>
              <a:rPr lang="en-US" sz="2800" smtClean="0"/>
              <a:t>Unknown side-effects</a:t>
            </a:r>
          </a:p>
          <a:p>
            <a:pPr lvl="1" eaLnBrk="1" hangingPunct="1"/>
            <a:r>
              <a:rPr lang="en-US" sz="2400" smtClean="0">
                <a:solidFill>
                  <a:srgbClr val="800000"/>
                </a:solidFill>
              </a:rPr>
              <a:t>The cotton gin, Eli Whitney’s musket</a:t>
            </a:r>
          </a:p>
          <a:p>
            <a:pPr eaLnBrk="1" hangingPunct="1"/>
            <a:r>
              <a:rPr lang="en-US" sz="2800" smtClean="0"/>
              <a:t>Cultural trade-offs</a:t>
            </a:r>
          </a:p>
          <a:p>
            <a:pPr lvl="1" eaLnBrk="1" hangingPunct="1"/>
            <a:r>
              <a:rPr lang="en-US" sz="2400" smtClean="0">
                <a:solidFill>
                  <a:srgbClr val="800000"/>
                </a:solidFill>
              </a:rPr>
              <a:t>Trading TV for caribou hunting </a:t>
            </a:r>
          </a:p>
        </p:txBody>
      </p:sp>
      <p:pic>
        <p:nvPicPr>
          <p:cNvPr id="11268" name="Picture 5" descr="psmagcove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050" y="3429000"/>
            <a:ext cx="25558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The Effects of Technology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can be helpful or harmful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Can have unintended consequences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neither good, nor bad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poses ethical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causes change (political, environmental, cultural, ethical, etc.)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can cause natural disasters or prevent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Different cultures place different value on technological devices/systems (a good knife)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The Effects of Technology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7620001" cy="39163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implementation of technology introduces conflicting arguments (natural gas </a:t>
            </a:r>
            <a:r>
              <a:rPr lang="en-US" sz="2800" dirty="0" err="1" smtClean="0"/>
              <a:t>fracking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Societies may limit or expand the powers of technology (nuclear power)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Throughout history, new technologies have resulted from the demands of people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Cultural priorities are reflected in the technologies that they use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Decisions regarding the implementation of technology involve the weighing of trade-offs and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000066"/>
                </a:solidFill>
                <a:latin typeface="Berlin Sans FB Demi" pitchFamily="34" charset="0"/>
              </a:rPr>
              <a:t>A Give and Take Relationship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Technology is the engine of history</a:t>
            </a:r>
          </a:p>
          <a:p>
            <a:pPr eaLnBrk="1" hangingPunct="1"/>
            <a:r>
              <a:rPr lang="en-US" sz="2400" dirty="0" smtClean="0">
                <a:solidFill>
                  <a:srgbClr val="800000"/>
                </a:solidFill>
              </a:rPr>
              <a:t>Changes in technology are followed by cultural changes</a:t>
            </a:r>
          </a:p>
          <a:p>
            <a:pPr eaLnBrk="1" hangingPunct="1"/>
            <a:r>
              <a:rPr lang="en-US" sz="2400" dirty="0" smtClean="0"/>
              <a:t>Technology is created to fill cultural needs and wants</a:t>
            </a:r>
          </a:p>
          <a:p>
            <a:pPr eaLnBrk="1" hangingPunct="1"/>
            <a:r>
              <a:rPr lang="en-US" sz="2400" dirty="0" smtClean="0">
                <a:solidFill>
                  <a:srgbClr val="800000"/>
                </a:solidFill>
              </a:rPr>
              <a:t>Some consequences of technological development are not intentional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We tend to relinquish control to technology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Technology begets technology</a:t>
            </a:r>
          </a:p>
          <a:p>
            <a:pPr eaLnBrk="1" hangingPunct="1"/>
            <a:r>
              <a:rPr lang="en-US" sz="2800" smtClean="0"/>
              <a:t>The rate of technological development is dependent upon previous development</a:t>
            </a:r>
          </a:p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We live in a technologically sophisticated world, but we are not sophisticated!</a:t>
            </a:r>
          </a:p>
          <a:p>
            <a:pPr eaLnBrk="1" hangingPunct="1"/>
            <a:r>
              <a:rPr lang="en-US" sz="2800" smtClean="0"/>
              <a:t>Technology prevents and causes isolation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52400" y="4572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dirty="0">
                <a:solidFill>
                  <a:srgbClr val="000066"/>
                </a:solidFill>
                <a:latin typeface="Berlin Sans FB Demi" pitchFamily="34" charset="0"/>
              </a:rPr>
              <a:t>A Give and Take </a:t>
            </a:r>
            <a:endParaRPr lang="en-US" sz="4400" dirty="0" smtClean="0">
              <a:solidFill>
                <a:srgbClr val="000066"/>
              </a:solidFill>
              <a:latin typeface="Berlin Sans FB Demi" pitchFamily="34" charset="0"/>
            </a:endParaRPr>
          </a:p>
          <a:p>
            <a:pPr algn="ctr" eaLnBrk="1" hangingPunct="1"/>
            <a:r>
              <a:rPr lang="en-US" sz="4400" dirty="0" smtClean="0">
                <a:solidFill>
                  <a:srgbClr val="000066"/>
                </a:solidFill>
                <a:latin typeface="Berlin Sans FB Demi" pitchFamily="34" charset="0"/>
              </a:rPr>
              <a:t>Relationship </a:t>
            </a:r>
            <a:r>
              <a:rPr lang="en-US" sz="4400" dirty="0">
                <a:solidFill>
                  <a:srgbClr val="000066"/>
                </a:solidFill>
                <a:latin typeface="Berlin Sans FB Demi" pitchFamily="34" charset="0"/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 smtClean="0">
                <a:latin typeface="Berlin Sans FB Demi" pitchFamily="34" charset="0"/>
              </a:rPr>
              <a:t>OBSERVATIONS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09800"/>
            <a:ext cx="8077201" cy="3916363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800" dirty="0" smtClean="0"/>
              <a:t>We are extremely dependent on technology</a:t>
            </a:r>
          </a:p>
          <a:p>
            <a:pPr eaLnBrk="1" hangingPunct="1"/>
            <a:r>
              <a:rPr lang="en-US" sz="2800" dirty="0" smtClean="0">
                <a:solidFill>
                  <a:srgbClr val="800000"/>
                </a:solidFill>
              </a:rPr>
              <a:t>Most people have an unquestioning faith in technology to solve our problems</a:t>
            </a:r>
          </a:p>
          <a:p>
            <a:pPr eaLnBrk="1" hangingPunct="1"/>
            <a:r>
              <a:rPr lang="en-US" sz="2800" dirty="0" smtClean="0"/>
              <a:t>The use of technology changes society</a:t>
            </a:r>
            <a:endParaRPr lang="en-US" dirty="0" smtClean="0"/>
          </a:p>
          <a:p>
            <a:pPr lvl="1" eaLnBrk="1" hangingPunct="1"/>
            <a:r>
              <a:rPr lang="en-US" dirty="0" smtClean="0">
                <a:solidFill>
                  <a:srgbClr val="800000"/>
                </a:solidFill>
              </a:rPr>
              <a:t>Self-sufficient, self-centered, isolated</a:t>
            </a:r>
          </a:p>
          <a:p>
            <a:pPr lvl="1" eaLnBrk="1" hangingPunct="1"/>
            <a:r>
              <a:rPr lang="en-US" dirty="0" smtClean="0">
                <a:solidFill>
                  <a:srgbClr val="800000"/>
                </a:solidFill>
              </a:rPr>
              <a:t>Loss of traditions and rituals</a:t>
            </a:r>
          </a:p>
          <a:p>
            <a:pPr lvl="1" eaLnBrk="1" hangingPunct="1"/>
            <a:r>
              <a:rPr lang="en-US" dirty="0" smtClean="0">
                <a:solidFill>
                  <a:srgbClr val="800000"/>
                </a:solidFill>
              </a:rPr>
              <a:t>Effects are often delayed, unintentional, unrelated to expectations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6172200" cy="11430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Evaluating New Technology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514600"/>
            <a:ext cx="8915401" cy="45720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800000"/>
                </a:solidFill>
              </a:rPr>
              <a:t>If developed, will it help us maintain or destroy traditions?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lvl="1" eaLnBrk="1" hangingPunct="1"/>
            <a:r>
              <a:rPr lang="en-US" sz="2400" dirty="0" smtClean="0"/>
              <a:t>Will it isolate people further or bring them together?</a:t>
            </a:r>
          </a:p>
          <a:p>
            <a:pPr lvl="1" eaLnBrk="1" hangingPunct="1"/>
            <a:r>
              <a:rPr lang="en-US" sz="2400" dirty="0" smtClean="0"/>
              <a:t>Can it be abused or misused? </a:t>
            </a:r>
          </a:p>
          <a:p>
            <a:pPr lvl="1" eaLnBrk="1" hangingPunct="1"/>
            <a:r>
              <a:rPr lang="en-US" sz="2400" dirty="0" smtClean="0"/>
              <a:t>Who stands to gain the most?</a:t>
            </a:r>
          </a:p>
          <a:p>
            <a:pPr lvl="1" eaLnBrk="1" hangingPunct="1"/>
            <a:r>
              <a:rPr lang="en-US" sz="2400" dirty="0" smtClean="0"/>
              <a:t>Who stands to lose the most?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48200"/>
            <a:ext cx="28622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8100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000066"/>
                </a:solidFill>
                <a:latin typeface="Berlin Sans FB Demi" pitchFamily="34" charset="0"/>
              </a:rPr>
              <a:t>An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2057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In the 19th century, gender roles were clearly defined: men conducted business, had a job, did government, did the outside chores;  women stayed at home, nurtured children, cooked, washed and ironed clothes, cleaned the house. Maids were common.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rgbClr val="800000"/>
                </a:solidFill>
              </a:rPr>
              <a:t>In the 20th century, roles have not changed much, but now 60% of women work outside the home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4191000"/>
            <a:ext cx="32337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More Examples:</a:t>
            </a:r>
            <a:b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Technology &amp; Change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115 Years ago:</a:t>
            </a:r>
          </a:p>
          <a:p>
            <a:pPr lvl="1" eaLnBrk="1" hangingPunct="1"/>
            <a:r>
              <a:rPr lang="en-US" sz="2400" dirty="0" smtClean="0"/>
              <a:t>47 was the average life expectancy</a:t>
            </a:r>
          </a:p>
          <a:p>
            <a:pPr lvl="1" eaLnBrk="1" hangingPunct="1"/>
            <a:r>
              <a:rPr lang="en-US" sz="2400" dirty="0" smtClean="0"/>
              <a:t>14% of homes in America had a bathtub</a:t>
            </a:r>
          </a:p>
          <a:p>
            <a:pPr lvl="1" eaLnBrk="1" hangingPunct="1"/>
            <a:r>
              <a:rPr lang="en-US" sz="2400" dirty="0" smtClean="0"/>
              <a:t>8% of homes in America had a telephone</a:t>
            </a:r>
          </a:p>
          <a:p>
            <a:pPr lvl="2" eaLnBrk="1" hangingPunct="1"/>
            <a:r>
              <a:rPr lang="en-US" sz="2000" dirty="0" smtClean="0">
                <a:solidFill>
                  <a:srgbClr val="800000"/>
                </a:solidFill>
              </a:rPr>
              <a:t>A 3-minute call from Denver to NYC cost $11</a:t>
            </a:r>
          </a:p>
          <a:p>
            <a:pPr lvl="1" eaLnBrk="1" hangingPunct="1"/>
            <a:r>
              <a:rPr lang="en-US" sz="2400" dirty="0" smtClean="0"/>
              <a:t>The U.S. had 144 miles of paved roads and 8,000 cars</a:t>
            </a:r>
          </a:p>
          <a:p>
            <a:pPr lvl="1" eaLnBrk="1" hangingPunct="1"/>
            <a:r>
              <a:rPr lang="en-US" sz="2400" dirty="0" smtClean="0"/>
              <a:t>The maximum speed limit in most cities was 10 mph</a:t>
            </a:r>
          </a:p>
          <a:p>
            <a:pPr lvl="1" eaLnBrk="1" hangingPunct="1"/>
            <a:r>
              <a:rPr lang="en-US" sz="2400" dirty="0" smtClean="0"/>
              <a:t>The average wage in the U.S. was 22 cents per hour and the average worker made $200 per year</a:t>
            </a:r>
          </a:p>
          <a:p>
            <a:pPr lvl="1" eaLnBrk="1" hangingPunct="1"/>
            <a:r>
              <a:rPr lang="en-US" sz="2400" dirty="0" smtClean="0"/>
              <a:t>95% of all births took place 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400800" cy="1371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Technology &amp; Change </a:t>
            </a:r>
            <a:b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000066"/>
                </a:solidFill>
                <a:latin typeface="Berlin Sans FB Demi" pitchFamily="34" charset="0"/>
              </a:rPr>
              <a:t>(Continued)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115 Years ago: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90% of all physicians had no college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Most women washed their hair once each month and used egg yokes for shampoo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American flag had 45 stars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Drive-by shootings</a:t>
            </a:r>
            <a:r>
              <a:rPr lang="en-US" sz="2400" dirty="0" smtClean="0"/>
              <a:t> were a major problem in many western cities (teenagers galloping through town shooting from horseback)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population of Las Vegas Nevada was 30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10% of all Americans could not read or write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Plutonium, insulin, antibiotics, Scotch tape, crossword puzzles, canned beer, iced tea, and a million other products had not been invented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921" y="1085195"/>
            <a:ext cx="75350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Broadly speaking, technology is how people modify the natural world to suit their own purposes.  From the Greek word </a:t>
            </a:r>
            <a:r>
              <a:rPr lang="en-US" sz="2800" i="1" dirty="0" err="1"/>
              <a:t>techne</a:t>
            </a:r>
            <a:r>
              <a:rPr lang="en-US" sz="2800" dirty="0"/>
              <a:t>, meaning art or artifice or craft, technology literally means the act of making or crafting, but more generally it refers to </a:t>
            </a:r>
            <a:r>
              <a:rPr lang="en-US" sz="2800" u="sng" dirty="0"/>
              <a:t>the diverse collection of processes and knowledge that people use to extend human abilities and to satisfy human wants and needs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6840537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Let’s Face it! </a:t>
            </a:r>
            <a:br>
              <a:rPr lang="en-US" b="1" dirty="0" smtClean="0"/>
            </a:br>
            <a:r>
              <a:rPr lang="en-US" b="1" dirty="0" smtClean="0"/>
              <a:t>Technology Rules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We buy things that we do not need</a:t>
            </a:r>
          </a:p>
          <a:p>
            <a:pPr lvl="1" eaLnBrk="1" hangingPunct="1"/>
            <a:r>
              <a:rPr lang="en-US" sz="2400" dirty="0" smtClean="0">
                <a:solidFill>
                  <a:srgbClr val="000099"/>
                </a:solidFill>
              </a:rPr>
              <a:t>And, pay for things that we do not want</a:t>
            </a:r>
          </a:p>
          <a:p>
            <a:pPr eaLnBrk="1" hangingPunct="1"/>
            <a:r>
              <a:rPr lang="en-US" sz="2800" dirty="0" smtClean="0"/>
              <a:t>As a society, we are not very savvy when it comes to purchasing and using technology</a:t>
            </a:r>
          </a:p>
          <a:p>
            <a:pPr lvl="1" eaLnBrk="1" hangingPunct="1"/>
            <a:r>
              <a:rPr lang="en-US" sz="2400" dirty="0" smtClean="0"/>
              <a:t>We buy on impulse</a:t>
            </a:r>
          </a:p>
          <a:p>
            <a:pPr lvl="1" eaLnBrk="1" hangingPunct="1"/>
            <a:r>
              <a:rPr lang="en-US" sz="2400" dirty="0" smtClean="0"/>
              <a:t>We discard on impulse</a:t>
            </a:r>
          </a:p>
          <a:p>
            <a:pPr lvl="1" eaLnBrk="1" hangingPunct="1"/>
            <a:r>
              <a:rPr lang="en-US" sz="2400" dirty="0" smtClean="0"/>
              <a:t>We allow technology to control our lives</a:t>
            </a:r>
          </a:p>
          <a:p>
            <a:pPr lvl="2" eaLnBrk="1" hangingPunct="1"/>
            <a:r>
              <a:rPr lang="en-US" sz="2000" dirty="0" smtClean="0">
                <a:solidFill>
                  <a:srgbClr val="000099"/>
                </a:solidFill>
              </a:rPr>
              <a:t>In ways that we would never allow another human to control our lives!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533400"/>
            <a:ext cx="6078537" cy="898525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Technology is Pervasive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49530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Technology is becoming: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Faster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Smaller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More Invasive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More in Control of our lives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More Dangerous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More Indispensable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99"/>
                </a:solidFill>
              </a:rPr>
              <a:t>A Larger Threat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76600"/>
            <a:ext cx="24574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6553200" cy="9144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66"/>
                </a:solidFill>
              </a:rPr>
              <a:t>Does Technology = Progress?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 have largely relinquished control of our lives to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the Western World, success is largely based on Gross National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GNP: A measure of all economic activity--positive or negative. (the sale of technology)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000066"/>
                </a:solidFill>
              </a:rPr>
              <a:t>For example</a:t>
            </a:r>
            <a:r>
              <a:rPr lang="en-US" sz="2400" smtClean="0">
                <a:solidFill>
                  <a:srgbClr val="000066"/>
                </a:solidFill>
              </a:rPr>
              <a:t>: If a plane crashes and the airline is forced to purchase a new one, we all profit through an increased GNP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Obviously, increased GNP should not always be used as a measure of our “quality of life.”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6307137" cy="1050925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A Final Thought on </a:t>
            </a:r>
            <a:br>
              <a:rPr lang="en-US" sz="4000" b="1" dirty="0" smtClean="0"/>
            </a:br>
            <a:r>
              <a:rPr lang="en-US" sz="4000" b="1" dirty="0" smtClean="0"/>
              <a:t>the Subject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smtClean="0"/>
              <a:t> A Perfect Example: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400" dirty="0" smtClean="0"/>
              <a:t>When NASA first started sending up astronauts, they quickly discovered that ballpoint pens would not work in 0 gravity.  To combat this problem, NASA scientists spent a decade and $12 billion developing a pen that writes in zero gravity, upside down, underwater, on almost any surface including glass and at any temperature ranging from below freezing to over 300 C.</a:t>
            </a:r>
          </a:p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90600" y="6400800"/>
            <a:ext cx="723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just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The Russians used a pencil.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1000"/>
            <a:ext cx="6508377" cy="391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Homework</a:t>
            </a:r>
            <a:endParaRPr lang="en-US" b="1" dirty="0"/>
          </a:p>
          <a:p>
            <a:pPr lvl="0"/>
            <a:r>
              <a:rPr lang="en-US" dirty="0" smtClean="0"/>
              <a:t>Complete </a:t>
            </a:r>
            <a:r>
              <a:rPr lang="en-US" dirty="0"/>
              <a:t>Philosophy of Technology assignment</a:t>
            </a:r>
          </a:p>
          <a:p>
            <a:pPr lvl="1"/>
            <a:r>
              <a:rPr lang="en-US" dirty="0"/>
              <a:t>Find a philosophical quote about technology</a:t>
            </a:r>
          </a:p>
          <a:p>
            <a:pPr lvl="1"/>
            <a:r>
              <a:rPr lang="en-US" dirty="0"/>
              <a:t>Credible source– Use APA format</a:t>
            </a:r>
          </a:p>
          <a:p>
            <a:pPr lvl="1"/>
            <a:r>
              <a:rPr lang="en-US" dirty="0"/>
              <a:t>Know about the person you quote</a:t>
            </a:r>
          </a:p>
          <a:p>
            <a:pPr lvl="1"/>
            <a:r>
              <a:rPr lang="en-US" dirty="0"/>
              <a:t>Be able to explain the </a:t>
            </a:r>
            <a:r>
              <a:rPr lang="en-US" dirty="0" smtClean="0"/>
              <a:t>quote in an elevator speech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048001" cy="609600"/>
          </a:xfrm>
        </p:spPr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05801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"Technological progress has merely </a:t>
            </a:r>
            <a:r>
              <a:rPr lang="en-US" sz="2800" b="1" dirty="0" smtClean="0"/>
              <a:t>	         provided </a:t>
            </a:r>
            <a:r>
              <a:rPr lang="en-US" sz="2800" b="1" dirty="0"/>
              <a:t>us </a:t>
            </a:r>
            <a:r>
              <a:rPr lang="en-US" sz="2800" b="1" dirty="0" smtClean="0"/>
              <a:t>with more </a:t>
            </a:r>
            <a:r>
              <a:rPr lang="en-US" sz="2800" b="1" dirty="0"/>
              <a:t>efficient means </a:t>
            </a:r>
            <a:r>
              <a:rPr lang="en-US" sz="2800" b="1" dirty="0" smtClean="0"/>
              <a:t>	    for </a:t>
            </a:r>
            <a:r>
              <a:rPr lang="en-US" sz="2800" b="1" dirty="0"/>
              <a:t>going backwards</a:t>
            </a:r>
            <a:r>
              <a:rPr lang="en-US" sz="2800" b="1" dirty="0" smtClean="0"/>
              <a:t>.“     -</a:t>
            </a:r>
            <a:r>
              <a:rPr lang="en-US" sz="2800" b="1" dirty="0"/>
              <a:t>Aldous Huxley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b="1" dirty="0" smtClean="0"/>
              <a:t>Reference</a:t>
            </a:r>
          </a:p>
          <a:p>
            <a:pPr marL="0" indent="0">
              <a:buNone/>
            </a:pPr>
            <a:r>
              <a:rPr lang="en-US" dirty="0" smtClean="0"/>
              <a:t>Progress quotes. (</a:t>
            </a:r>
            <a:r>
              <a:rPr lang="en-US" dirty="0" smtClean="0"/>
              <a:t>2015). </a:t>
            </a:r>
            <a:r>
              <a:rPr lang="en-US" dirty="0" smtClean="0"/>
              <a:t>Retrieved from   	http://www.successories.com/iquote/category/2439/prog	</a:t>
            </a:r>
            <a:r>
              <a:rPr lang="en-US" dirty="0" err="1" smtClean="0"/>
              <a:t>ress</a:t>
            </a:r>
            <a:r>
              <a:rPr lang="en-US" dirty="0" smtClean="0"/>
              <a:t>-quotes/89</a:t>
            </a:r>
          </a:p>
          <a:p>
            <a:pPr marL="0" indent="0">
              <a:buNone/>
            </a:pPr>
            <a:r>
              <a:rPr lang="en-US" dirty="0" smtClean="0"/>
              <a:t>Aldous Huxley (1984-1963) was an English writer best known for his novel Brave New World.  Huxley examined issues around emerging technologies and their effect on society.</a:t>
            </a:r>
          </a:p>
          <a:p>
            <a:pPr marL="0" indent="0">
              <a:buNone/>
            </a:pPr>
            <a:r>
              <a:rPr lang="en-US" dirty="0" smtClean="0"/>
              <a:t>-Prepare an elevator speech that gives us the quote, information about the person, and explains the meaning of the quote.  For example...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810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0099"/>
                </a:solidFill>
                <a:latin typeface="Berlin Sans FB Demi" pitchFamily="34" charset="0"/>
              </a:rPr>
              <a:t>The Social &amp; Cultural Side of Technology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rgbClr val="000066"/>
                </a:solidFill>
                <a:latin typeface="Berlin Sans FB Demi" pitchFamily="34" charset="0"/>
              </a:rPr>
              <a:t>Role of Technology</a:t>
            </a:r>
            <a:br>
              <a:rPr lang="en-US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smtClean="0">
                <a:solidFill>
                  <a:srgbClr val="000066"/>
                </a:solidFill>
                <a:latin typeface="Berlin Sans FB Demi" pitchFamily="34" charset="0"/>
              </a:rPr>
              <a:t>in Society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We live in a human-made world</a:t>
            </a:r>
          </a:p>
          <a:p>
            <a:pPr eaLnBrk="1" hangingPunct="1"/>
            <a:r>
              <a:rPr lang="en-US" smtClean="0"/>
              <a:t>Technology is the modification of the natural world</a:t>
            </a:r>
          </a:p>
          <a:p>
            <a:pPr eaLnBrk="1" hangingPunct="1"/>
            <a:r>
              <a:rPr lang="en-US" smtClean="0"/>
              <a:t>Technology is the act of creating</a:t>
            </a:r>
          </a:p>
          <a:p>
            <a:pPr eaLnBrk="1" hangingPunct="1"/>
            <a:r>
              <a:rPr lang="en-US" smtClean="0"/>
              <a:t>Technology is complex</a:t>
            </a:r>
          </a:p>
          <a:p>
            <a:pPr eaLnBrk="1" hangingPunct="1"/>
            <a:r>
              <a:rPr lang="en-US" smtClean="0"/>
              <a:t>Technology has been a powerful force in shaping 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  <a:latin typeface="Berlin Sans FB Demi" pitchFamily="34" charset="0"/>
              </a:rPr>
              <a:t>Myths</a:t>
            </a: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 About Technology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Technology = Computers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more technology the better…….</a:t>
            </a:r>
          </a:p>
          <a:p>
            <a:pPr lvl="1" eaLnBrk="1" hangingPunct="1"/>
            <a:r>
              <a:rPr lang="en-US" sz="2400" dirty="0">
                <a:solidFill>
                  <a:srgbClr val="000066"/>
                </a:solidFill>
              </a:rPr>
              <a:t>T</a:t>
            </a:r>
            <a:r>
              <a:rPr lang="en-US" sz="2400" dirty="0" smtClean="0">
                <a:solidFill>
                  <a:srgbClr val="000066"/>
                </a:solidFill>
              </a:rPr>
              <a:t>he light bulb - social influences </a:t>
            </a:r>
          </a:p>
          <a:p>
            <a:pPr lvl="1" eaLnBrk="1" hangingPunct="1"/>
            <a:endParaRPr lang="en-US" sz="2400" dirty="0">
              <a:solidFill>
                <a:srgbClr val="000066"/>
              </a:solidFill>
            </a:endParaRPr>
          </a:p>
          <a:p>
            <a:r>
              <a:rPr lang="en-US" sz="2600" dirty="0" smtClean="0">
                <a:solidFill>
                  <a:srgbClr val="000066"/>
                </a:solidFill>
              </a:rPr>
              <a:t>What else?</a:t>
            </a:r>
          </a:p>
          <a:p>
            <a:pPr lvl="1" eaLnBrk="1" hangingPunct="1"/>
            <a:endParaRPr lang="en-U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Berlin Sans FB Demi" pitchFamily="34" charset="0"/>
              </a:rPr>
              <a:t>Technology &amp; Progress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people define progress through technological 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/>
              <a:t>Travel</a:t>
            </a:r>
            <a:r>
              <a:rPr lang="en-US" sz="2400" dirty="0" smtClean="0"/>
              <a:t>: Buggy to a Space Shuttle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/>
              <a:t>Weaponry</a:t>
            </a:r>
            <a:r>
              <a:rPr lang="en-US" sz="2400" dirty="0" smtClean="0"/>
              <a:t>: Musket to a nuclear weapon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/>
              <a:t>Communications</a:t>
            </a:r>
            <a:r>
              <a:rPr lang="en-US" sz="2400" dirty="0" smtClean="0"/>
              <a:t>: Quill Pen to computer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new always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When is it not?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more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When is it not?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Is less better?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800000"/>
                </a:solidFill>
              </a:rPr>
              <a:t>When is it not?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86200"/>
            <a:ext cx="3919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867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Technology Defines Society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History is recorded through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Iron Age, Bronze Age, Industrial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Technology shapes the human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Our values are reflected in the technologies we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Skyscrapers, Interstate roadways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Nature becomes a smaller part of human existence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Most people live in homes/apartments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Work/shop in large buildings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Drink from public water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Rely on newspapers, radios, television,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6477000" cy="1371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Society Determines</a:t>
            </a:r>
            <a:b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the Role of Technology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Human wants and needs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steam engine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Forests gone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Need for coal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</a:rPr>
              <a:t>Too much water in mines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gasoline automobile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typewriter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Nuclear power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9495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609600"/>
            <a:ext cx="6508377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Many Believe that</a:t>
            </a:r>
            <a:b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</a:br>
            <a:r>
              <a:rPr lang="en-US" dirty="0" smtClean="0">
                <a:solidFill>
                  <a:srgbClr val="000066"/>
                </a:solidFill>
                <a:latin typeface="Berlin Sans FB Demi" pitchFamily="34" charset="0"/>
              </a:rPr>
              <a:t>Technology is Desirable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62484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Advances in medicine</a:t>
            </a:r>
          </a:p>
          <a:p>
            <a:pPr eaLnBrk="1" hangingPunct="1"/>
            <a:r>
              <a:rPr lang="en-US" dirty="0" smtClean="0"/>
              <a:t>Clean water/available electricity</a:t>
            </a:r>
          </a:p>
          <a:p>
            <a:pPr eaLnBrk="1" hangingPunct="1"/>
            <a:r>
              <a:rPr lang="en-US" dirty="0" smtClean="0"/>
              <a:t>Good transportation systems</a:t>
            </a:r>
          </a:p>
          <a:p>
            <a:pPr eaLnBrk="1" hangingPunct="1"/>
            <a:r>
              <a:rPr lang="en-US" dirty="0" smtClean="0"/>
              <a:t>Good communications systems</a:t>
            </a:r>
          </a:p>
          <a:p>
            <a:pPr eaLnBrk="1" hangingPunct="1"/>
            <a:r>
              <a:rPr lang="en-US" dirty="0" smtClean="0"/>
              <a:t>Automated manufacturing brings products </a:t>
            </a:r>
          </a:p>
          <a:p>
            <a:pPr eaLnBrk="1" hangingPunct="1">
              <a:buNone/>
            </a:pPr>
            <a:r>
              <a:rPr lang="en-US" dirty="0" smtClean="0"/>
              <a:t>   we desire</a:t>
            </a:r>
          </a:p>
        </p:txBody>
      </p:sp>
      <p:pic>
        <p:nvPicPr>
          <p:cNvPr id="10244" name="Picture 4" descr="Paxil%20Zoloft%20Effexor%20Prozac%20nation%20children%20may%20become%20suicidial%20antidepressant%20side%20effects%20drugs%20pharmaceutical%20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0"/>
            <a:ext cx="27305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422</TotalTime>
  <Words>1219</Words>
  <Application>Microsoft Office PowerPoint</Application>
  <PresentationFormat>On-screen Show (4:3)</PresentationFormat>
  <Paragraphs>166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Berlin Sans FB Demi</vt:lpstr>
      <vt:lpstr>Calibri</vt:lpstr>
      <vt:lpstr>Century Gothic</vt:lpstr>
      <vt:lpstr>Times New Roman</vt:lpstr>
      <vt:lpstr>Wingdings</vt:lpstr>
      <vt:lpstr>Wingdings 2</vt:lpstr>
      <vt:lpstr>Plaza</vt:lpstr>
      <vt:lpstr>  How would you….  -define technology?  -explain why you chose this definition?</vt:lpstr>
      <vt:lpstr>PowerPoint Presentation</vt:lpstr>
      <vt:lpstr>The Social &amp; Cultural Side of Technology</vt:lpstr>
      <vt:lpstr>Role of Technology in Society</vt:lpstr>
      <vt:lpstr>Myths About Technology</vt:lpstr>
      <vt:lpstr>Technology &amp; Progress</vt:lpstr>
      <vt:lpstr>Technology Defines Society</vt:lpstr>
      <vt:lpstr>Society Determines the Role of Technology</vt:lpstr>
      <vt:lpstr>Many Believe that Technology is Desirable</vt:lpstr>
      <vt:lpstr>Other Effects of Technology are Less Than Desirable</vt:lpstr>
      <vt:lpstr>The Effects of Technology</vt:lpstr>
      <vt:lpstr>The Effects of Technology</vt:lpstr>
      <vt:lpstr>A Give and Take Relationship</vt:lpstr>
      <vt:lpstr>PowerPoint Presentation</vt:lpstr>
      <vt:lpstr>OBSERVATIONS</vt:lpstr>
      <vt:lpstr>Evaluating New Technology</vt:lpstr>
      <vt:lpstr>An Example</vt:lpstr>
      <vt:lpstr>More Examples: Technology &amp; Change</vt:lpstr>
      <vt:lpstr>Technology &amp; Change  (Continued)</vt:lpstr>
      <vt:lpstr>Let’s Face it!  Technology Rules</vt:lpstr>
      <vt:lpstr>Technology is Pervasive</vt:lpstr>
      <vt:lpstr>Does Technology = Progress?</vt:lpstr>
      <vt:lpstr>A Final Thought on  the Subject</vt:lpstr>
      <vt:lpstr>PowerPoint Presentation</vt:lpstr>
      <vt:lpstr>For Example: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Society</dc:title>
  <dc:creator>Vinson Carter</dc:creator>
  <cp:lastModifiedBy>Vinson R. Carter</cp:lastModifiedBy>
  <cp:revision>48</cp:revision>
  <dcterms:created xsi:type="dcterms:W3CDTF">2008-08-25T00:27:20Z</dcterms:created>
  <dcterms:modified xsi:type="dcterms:W3CDTF">2015-08-26T15:19:23Z</dcterms:modified>
</cp:coreProperties>
</file>