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4" r:id="rId2"/>
  </p:sldMasterIdLst>
  <p:notesMasterIdLst>
    <p:notesMasterId r:id="rId45"/>
  </p:notesMasterIdLst>
  <p:handoutMasterIdLst>
    <p:handoutMasterId r:id="rId46"/>
  </p:handoutMasterIdLst>
  <p:sldIdLst>
    <p:sldId id="258" r:id="rId3"/>
    <p:sldId id="259" r:id="rId4"/>
    <p:sldId id="300" r:id="rId5"/>
    <p:sldId id="260" r:id="rId6"/>
    <p:sldId id="264" r:id="rId7"/>
    <p:sldId id="265" r:id="rId8"/>
    <p:sldId id="266" r:id="rId9"/>
    <p:sldId id="267" r:id="rId10"/>
    <p:sldId id="268" r:id="rId11"/>
    <p:sldId id="269" r:id="rId12"/>
    <p:sldId id="301" r:id="rId13"/>
    <p:sldId id="270" r:id="rId14"/>
    <p:sldId id="271" r:id="rId15"/>
    <p:sldId id="275" r:id="rId16"/>
    <p:sldId id="282" r:id="rId17"/>
    <p:sldId id="283" r:id="rId18"/>
    <p:sldId id="273" r:id="rId19"/>
    <p:sldId id="274" r:id="rId20"/>
    <p:sldId id="272" r:id="rId21"/>
    <p:sldId id="302" r:id="rId22"/>
    <p:sldId id="276" r:id="rId23"/>
    <p:sldId id="277" r:id="rId24"/>
    <p:sldId id="278" r:id="rId25"/>
    <p:sldId id="279" r:id="rId26"/>
    <p:sldId id="303" r:id="rId27"/>
    <p:sldId id="281" r:id="rId28"/>
    <p:sldId id="284" r:id="rId29"/>
    <p:sldId id="285" r:id="rId30"/>
    <p:sldId id="286" r:id="rId31"/>
    <p:sldId id="287" r:id="rId32"/>
    <p:sldId id="288" r:id="rId33"/>
    <p:sldId id="289" r:id="rId34"/>
    <p:sldId id="290" r:id="rId35"/>
    <p:sldId id="291" r:id="rId36"/>
    <p:sldId id="292" r:id="rId37"/>
    <p:sldId id="293" r:id="rId38"/>
    <p:sldId id="299" r:id="rId39"/>
    <p:sldId id="294" r:id="rId40"/>
    <p:sldId id="298" r:id="rId41"/>
    <p:sldId id="295" r:id="rId42"/>
    <p:sldId id="296" r:id="rId43"/>
    <p:sldId id="297" r:id="rId44"/>
  </p:sldIdLst>
  <p:sldSz cx="12188825" cy="6858000"/>
  <p:notesSz cx="7077075" cy="9363075"/>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6182" autoAdjust="0"/>
  </p:normalViewPr>
  <p:slideViewPr>
    <p:cSldViewPr showGuides="1">
      <p:cViewPr varScale="1">
        <p:scale>
          <a:sx n="112" d="100"/>
          <a:sy n="112" d="100"/>
        </p:scale>
        <p:origin x="306" y="108"/>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83" d="100"/>
          <a:sy n="83" d="100"/>
        </p:scale>
        <p:origin x="2274" y="7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4008705" y="0"/>
            <a:ext cx="3066733" cy="468154"/>
          </a:xfrm>
          <a:prstGeom prst="rect">
            <a:avLst/>
          </a:prstGeom>
        </p:spPr>
        <p:txBody>
          <a:bodyPr vert="horz" lIns="93932" tIns="46966" rIns="93932" bIns="46966" rtlCol="0"/>
          <a:lstStyle>
            <a:lvl1pPr algn="r">
              <a:defRPr sz="1200"/>
            </a:lvl1pPr>
          </a:lstStyle>
          <a:p>
            <a:fld id="{E973C59C-4E16-4A64-A766-34DB213E11B3}" type="datetimeFigureOut">
              <a:rPr lang="en-US">
                <a:solidFill>
                  <a:schemeClr val="tx2"/>
                </a:solidFill>
              </a:rPr>
              <a:t>9/5/2017</a:t>
            </a:fld>
            <a:endParaRPr>
              <a:solidFill>
                <a:schemeClr val="tx2"/>
              </a:solidFill>
            </a:endParaRPr>
          </a:p>
        </p:txBody>
      </p:sp>
      <p:sp>
        <p:nvSpPr>
          <p:cNvPr id="4" name="Footer Placeholder 3"/>
          <p:cNvSpPr>
            <a:spLocks noGrp="1"/>
          </p:cNvSpPr>
          <p:nvPr>
            <p:ph type="ftr" sz="quarter" idx="2"/>
          </p:nvPr>
        </p:nvSpPr>
        <p:spPr>
          <a:xfrm>
            <a:off x="0" y="8893297"/>
            <a:ext cx="3066733" cy="468154"/>
          </a:xfrm>
          <a:prstGeom prst="rect">
            <a:avLst/>
          </a:prstGeom>
        </p:spPr>
        <p:txBody>
          <a:bodyPr vert="horz" lIns="93932" tIns="46966" rIns="93932" bIns="46966"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4008705" y="8893297"/>
            <a:ext cx="3066733" cy="468154"/>
          </a:xfrm>
          <a:prstGeom prst="rect">
            <a:avLst/>
          </a:prstGeom>
        </p:spPr>
        <p:txBody>
          <a:bodyPr vert="horz" lIns="93932" tIns="46966" rIns="93932" bIns="46966"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4008705" y="0"/>
            <a:ext cx="3066733" cy="468154"/>
          </a:xfrm>
          <a:prstGeom prst="rect">
            <a:avLst/>
          </a:prstGeom>
        </p:spPr>
        <p:txBody>
          <a:bodyPr vert="horz" lIns="93932" tIns="46966" rIns="93932" bIns="46966" rtlCol="0"/>
          <a:lstStyle>
            <a:lvl1pPr algn="r">
              <a:defRPr sz="1200">
                <a:solidFill>
                  <a:schemeClr val="tx2"/>
                </a:solidFill>
              </a:defRPr>
            </a:lvl1pPr>
          </a:lstStyle>
          <a:p>
            <a:fld id="{F95CF31C-F757-429C-A789-86504F04C3BE}" type="datetimeFigureOut">
              <a:rPr lang="en-US"/>
              <a:pPr/>
              <a:t>9/5/2017</a:t>
            </a:fld>
            <a:endParaRPr/>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2" tIns="46966" rIns="93932" bIns="46966" rtlCol="0" anchor="ctr"/>
          <a:lstStyle/>
          <a:p>
            <a:endParaRPr/>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2" tIns="46966" rIns="93932" bIns="46966"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93297"/>
            <a:ext cx="3066733" cy="468154"/>
          </a:xfrm>
          <a:prstGeom prst="rect">
            <a:avLst/>
          </a:prstGeom>
        </p:spPr>
        <p:txBody>
          <a:bodyPr vert="horz" lIns="93932" tIns="46966" rIns="93932" bIns="46966"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4008705" y="8893297"/>
            <a:ext cx="3066733" cy="468154"/>
          </a:xfrm>
          <a:prstGeom prst="rect">
            <a:avLst/>
          </a:prstGeom>
        </p:spPr>
        <p:txBody>
          <a:bodyPr vert="horz" lIns="93932" tIns="46966" rIns="93932" bIns="46966"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a:p>
        </p:txBody>
      </p:sp>
    </p:spTree>
    <p:extLst>
      <p:ext uri="{BB962C8B-B14F-4D97-AF65-F5344CB8AC3E}">
        <p14:creationId xmlns:p14="http://schemas.microsoft.com/office/powerpoint/2010/main" val="28559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33</a:t>
            </a:fld>
            <a:endParaRPr lang="en-US"/>
          </a:p>
        </p:txBody>
      </p:sp>
    </p:spTree>
    <p:extLst>
      <p:ext uri="{BB962C8B-B14F-4D97-AF65-F5344CB8AC3E}">
        <p14:creationId xmlns:p14="http://schemas.microsoft.com/office/powerpoint/2010/main" val="1146141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26044" cy="6858000"/>
              <a:chOff x="0" y="0"/>
              <a:chExt cx="4726044" cy="685800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Date Placeholder 4"/>
          <p:cNvSpPr>
            <a:spLocks noGrp="1"/>
          </p:cNvSpPr>
          <p:nvPr>
            <p:ph type="dt" sz="half" idx="10"/>
          </p:nvPr>
        </p:nvSpPr>
        <p:spPr/>
        <p:txBody>
          <a:bodyPr/>
          <a:lstStyle/>
          <a:p>
            <a:fld id="{42E3C847-D284-421D-B330-2D43513B0F9C}" type="datetime1">
              <a:rPr lang="en-US" smtClean="0"/>
              <a:t>9/5/2017</a:t>
            </a:fld>
            <a:endParaRPr lang="en-US"/>
          </a:p>
        </p:txBody>
      </p:sp>
      <p:sp>
        <p:nvSpPr>
          <p:cNvPr id="7" name="Footer Placeholder 6"/>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987518-40ED-4895-8580-DE2A722FC423}" type="datetime1">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A8D9F34-BDBC-4273-B9BC-22458F940BE7}" type="datetime1">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785147-19A6-4970-A04E-ED9B1D83C0F1}" type="datetime1">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2" name="Date Placeholder 1"/>
          <p:cNvSpPr>
            <a:spLocks noGrp="1"/>
          </p:cNvSpPr>
          <p:nvPr>
            <p:ph type="dt" sz="half" idx="10"/>
          </p:nvPr>
        </p:nvSpPr>
        <p:spPr/>
        <p:txBody>
          <a:bodyPr/>
          <a:lstStyle/>
          <a:p>
            <a:fld id="{E8F41008-E89D-49CD-9BF4-E6F3FE09F7AC}" type="datetime1">
              <a:rPr lang="en-US" smtClean="0"/>
              <a:t>9/5/2017</a:t>
            </a:fld>
            <a:endParaRPr lang="en-US"/>
          </a:p>
        </p:txBody>
      </p:sp>
      <p:sp>
        <p:nvSpPr>
          <p:cNvPr id="3" name="Footer Placeholder 2"/>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C9E199F-4583-41EB-929F-5865E95EECAA}" type="datetime1">
              <a:rPr lang="en-US" smtClean="0"/>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DE652EB-356C-4482-B27C-7C8E08F5D88F}" type="datetime1">
              <a:rPr lang="en-US" smtClean="0"/>
              <a:t>9/5/2017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1B0895E-43C3-4560-B59A-90049317E860}" type="datetime1">
              <a:rPr lang="en-US" smtClean="0"/>
              <a:t>9/5/2017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t>9/5/2017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72EBFD46-0FD3-4428-ADEC-1DFD6489930D}" type="datetime1">
              <a:rPr lang="en-US" smtClean="0"/>
              <a:t>9/5/2017</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75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77885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9347" y="3962400"/>
            <a:ext cx="7158666" cy="1244600"/>
          </a:xfrm>
        </p:spPr>
        <p:txBody>
          <a:bodyPr>
            <a:normAutofit fontScale="92500"/>
          </a:bodyPr>
          <a:lstStyle/>
          <a:p>
            <a:r>
              <a:rPr lang="en-US" sz="4800" dirty="0" smtClean="0"/>
              <a:t>Understanding By Design</a:t>
            </a:r>
          </a:p>
          <a:p>
            <a:pPr marL="457200" indent="-457200">
              <a:buFont typeface="Arial" panose="020B0604020202020204" pitchFamily="34" charset="0"/>
              <a:buChar char="•"/>
            </a:pPr>
            <a:r>
              <a:rPr lang="en-US" sz="2600" dirty="0" smtClean="0"/>
              <a:t>Developing Standards-based Curriculum</a:t>
            </a:r>
            <a:endParaRPr lang="en-US" sz="2600" dirty="0"/>
          </a:p>
        </p:txBody>
      </p:sp>
      <p:sp>
        <p:nvSpPr>
          <p:cNvPr id="2" name="Title 1"/>
          <p:cNvSpPr>
            <a:spLocks noGrp="1"/>
          </p:cNvSpPr>
          <p:nvPr>
            <p:ph type="ctrTitle"/>
          </p:nvPr>
        </p:nvSpPr>
        <p:spPr>
          <a:xfrm>
            <a:off x="4879346" y="1498601"/>
            <a:ext cx="7008574" cy="1244599"/>
          </a:xfrm>
        </p:spPr>
        <p:txBody>
          <a:bodyPr/>
          <a:lstStyle/>
          <a:p>
            <a:r>
              <a:rPr lang="en-US" dirty="0" smtClean="0"/>
              <a:t>Curriculum Design</a:t>
            </a:r>
            <a:endParaRPr lang="en-US" dirty="0"/>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One: Backward Design</a:t>
            </a:r>
            <a:endParaRPr lang="en-US" dirty="0"/>
          </a:p>
        </p:txBody>
      </p:sp>
      <p:pic>
        <p:nvPicPr>
          <p:cNvPr id="6" name="Content Placeholder 5"/>
          <p:cNvPicPr>
            <a:picLocks noGrp="1" noChangeAspect="1"/>
          </p:cNvPicPr>
          <p:nvPr>
            <p:ph idx="1"/>
          </p:nvPr>
        </p:nvPicPr>
        <p:blipFill>
          <a:blip r:embed="rId2"/>
          <a:stretch>
            <a:fillRect/>
          </a:stretch>
        </p:blipFill>
        <p:spPr>
          <a:xfrm>
            <a:off x="760412" y="1905000"/>
            <a:ext cx="10787743" cy="2971800"/>
          </a:xfrm>
          <a:prstGeom prst="rect">
            <a:avLst/>
          </a:prstGeom>
        </p:spPr>
      </p:pic>
    </p:spTree>
    <p:extLst>
      <p:ext uri="{BB962C8B-B14F-4D97-AF65-F5344CB8AC3E}">
        <p14:creationId xmlns:p14="http://schemas.microsoft.com/office/powerpoint/2010/main" val="2320475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0012" y="3581400"/>
            <a:ext cx="10157354" cy="1397000"/>
          </a:xfrm>
        </p:spPr>
        <p:txBody>
          <a:bodyPr>
            <a:normAutofit fontScale="90000"/>
          </a:bodyPr>
          <a:lstStyle/>
          <a:p>
            <a:r>
              <a:rPr lang="en-US" sz="6000" b="1" dirty="0" smtClean="0"/>
              <a:t>How do teachers decide what content should be taught?</a:t>
            </a:r>
            <a:br>
              <a:rPr lang="en-US" sz="6000" b="1" dirty="0" smtClean="0"/>
            </a:br>
            <a:r>
              <a:rPr lang="en-US" sz="6000" b="1" dirty="0" smtClean="0"/>
              <a:t/>
            </a:r>
            <a:br>
              <a:rPr lang="en-US" sz="6000" b="1" dirty="0" smtClean="0"/>
            </a:br>
            <a:r>
              <a:rPr lang="en-US" sz="6000" b="1" dirty="0" smtClean="0"/>
              <a:t>	-standards/frameworks</a:t>
            </a:r>
            <a:endParaRPr lang="en-US" sz="6000" b="1" dirty="0"/>
          </a:p>
        </p:txBody>
      </p:sp>
    </p:spTree>
    <p:extLst>
      <p:ext uri="{BB962C8B-B14F-4D97-AF65-F5344CB8AC3E}">
        <p14:creationId xmlns:p14="http://schemas.microsoft.com/office/powerpoint/2010/main" val="2438396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4 filters to determine worthiness</a:t>
            </a:r>
          </a:p>
          <a:p>
            <a:pPr marL="0" indent="0">
              <a:buNone/>
            </a:pPr>
            <a:endParaRPr lang="en-US" dirty="0"/>
          </a:p>
        </p:txBody>
      </p:sp>
      <p:sp>
        <p:nvSpPr>
          <p:cNvPr id="2" name="Title 1"/>
          <p:cNvSpPr>
            <a:spLocks noGrp="1"/>
          </p:cNvSpPr>
          <p:nvPr>
            <p:ph type="title"/>
          </p:nvPr>
        </p:nvSpPr>
        <p:spPr/>
        <p:txBody>
          <a:bodyPr/>
          <a:lstStyle/>
          <a:p>
            <a:r>
              <a:rPr lang="en-US" dirty="0" smtClean="0"/>
              <a:t>Should a Lesson be Taught</a:t>
            </a:r>
            <a:endParaRPr lang="en-US" dirty="0"/>
          </a:p>
        </p:txBody>
      </p:sp>
      <p:pic>
        <p:nvPicPr>
          <p:cNvPr id="4" name="Picture 3"/>
          <p:cNvPicPr>
            <a:picLocks noChangeAspect="1"/>
          </p:cNvPicPr>
          <p:nvPr/>
        </p:nvPicPr>
        <p:blipFill>
          <a:blip r:embed="rId2"/>
          <a:stretch>
            <a:fillRect/>
          </a:stretch>
        </p:blipFill>
        <p:spPr>
          <a:xfrm>
            <a:off x="2347886" y="2133600"/>
            <a:ext cx="7696200" cy="4591050"/>
          </a:xfrm>
          <a:prstGeom prst="rect">
            <a:avLst/>
          </a:prstGeom>
        </p:spPr>
      </p:pic>
    </p:spTree>
    <p:extLst>
      <p:ext uri="{BB962C8B-B14F-4D97-AF65-F5344CB8AC3E}">
        <p14:creationId xmlns:p14="http://schemas.microsoft.com/office/powerpoint/2010/main" val="1290394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12812" y="1752600"/>
            <a:ext cx="10685706" cy="3124200"/>
          </a:xfrm>
          <a:prstGeom prst="rect">
            <a:avLst/>
          </a:prstGeom>
        </p:spPr>
      </p:pic>
      <p:sp>
        <p:nvSpPr>
          <p:cNvPr id="2" name="Title 1"/>
          <p:cNvSpPr>
            <a:spLocks noGrp="1"/>
          </p:cNvSpPr>
          <p:nvPr>
            <p:ph type="title"/>
          </p:nvPr>
        </p:nvSpPr>
        <p:spPr/>
        <p:txBody>
          <a:bodyPr/>
          <a:lstStyle/>
          <a:p>
            <a:r>
              <a:rPr lang="en-US" dirty="0" smtClean="0"/>
              <a:t>Stage 2: Backwards Design</a:t>
            </a:r>
            <a:endParaRPr lang="en-US" dirty="0"/>
          </a:p>
        </p:txBody>
      </p:sp>
    </p:spTree>
    <p:extLst>
      <p:ext uri="{BB962C8B-B14F-4D97-AF65-F5344CB8AC3E}">
        <p14:creationId xmlns:p14="http://schemas.microsoft.com/office/powerpoint/2010/main" val="321553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Facets of Understanding</a:t>
            </a:r>
            <a:endParaRPr lang="en-US" dirty="0"/>
          </a:p>
        </p:txBody>
      </p:sp>
      <p:sp>
        <p:nvSpPr>
          <p:cNvPr id="6" name="Rectangle 3"/>
          <p:cNvSpPr>
            <a:spLocks noGrp="1" noChangeArrowheads="1"/>
          </p:cNvSpPr>
          <p:nvPr>
            <p:ph idx="1"/>
          </p:nvPr>
        </p:nvSpPr>
        <p:spPr/>
        <p:txBody>
          <a:bodyPr rtlCol="0">
            <a:normAutofit fontScale="85000" lnSpcReduction="20000"/>
          </a:bodyPr>
          <a:lstStyle/>
          <a:p>
            <a:pPr eaLnBrk="1" fontAlgn="auto" hangingPunct="1">
              <a:spcAft>
                <a:spcPts val="0"/>
              </a:spcAft>
              <a:buFont typeface="Wingdings" panose="05000000000000000000" pitchFamily="2" charset="2"/>
              <a:buNone/>
              <a:defRPr/>
            </a:pPr>
            <a:r>
              <a:rPr lang="en-US" altLang="en-US" b="1" u="sng" dirty="0" smtClean="0">
                <a:solidFill>
                  <a:srgbClr val="6600FF"/>
                </a:solidFill>
              </a:rPr>
              <a:t>Facet 1</a:t>
            </a:r>
            <a:r>
              <a:rPr lang="en-US" altLang="en-US" dirty="0" smtClean="0">
                <a:solidFill>
                  <a:srgbClr val="6600FF"/>
                </a:solidFill>
              </a:rPr>
              <a:t>:</a:t>
            </a:r>
          </a:p>
          <a:p>
            <a:pPr eaLnBrk="1" fontAlgn="auto" hangingPunct="1">
              <a:spcAft>
                <a:spcPts val="0"/>
              </a:spcAft>
              <a:defRPr/>
            </a:pPr>
            <a:r>
              <a:rPr lang="en-US" altLang="en-US" dirty="0" smtClean="0"/>
              <a:t>A student who really understands, can </a:t>
            </a:r>
            <a:r>
              <a:rPr lang="en-US" altLang="en-US" b="1" i="1" dirty="0" smtClean="0"/>
              <a:t>explain</a:t>
            </a:r>
            <a:r>
              <a:rPr lang="en-US" altLang="en-US" dirty="0" smtClean="0"/>
              <a:t>.</a:t>
            </a:r>
          </a:p>
          <a:p>
            <a:pPr lvl="1" eaLnBrk="1" fontAlgn="auto" hangingPunct="1">
              <a:spcAft>
                <a:spcPts val="0"/>
              </a:spcAft>
              <a:defRPr/>
            </a:pPr>
            <a:r>
              <a:rPr lang="en-US" altLang="en-US" dirty="0" smtClean="0"/>
              <a:t>Can provide complex, insightful and credible reasons.</a:t>
            </a:r>
          </a:p>
          <a:p>
            <a:pPr lvl="1" eaLnBrk="1" fontAlgn="auto" hangingPunct="1">
              <a:spcAft>
                <a:spcPts val="0"/>
              </a:spcAft>
              <a:defRPr/>
            </a:pPr>
            <a:r>
              <a:rPr lang="en-US" altLang="en-US" dirty="0" smtClean="0"/>
              <a:t>Can make distinctions, argue for and justify central ideas</a:t>
            </a:r>
          </a:p>
          <a:p>
            <a:pPr lvl="1" eaLnBrk="1" fontAlgn="auto" hangingPunct="1">
              <a:spcAft>
                <a:spcPts val="0"/>
              </a:spcAft>
              <a:defRPr/>
            </a:pPr>
            <a:r>
              <a:rPr lang="en-US" altLang="en-US" dirty="0" smtClean="0"/>
              <a:t>Can avoid common misunderstandings</a:t>
            </a:r>
          </a:p>
          <a:p>
            <a:pPr lvl="1" eaLnBrk="1" fontAlgn="auto" hangingPunct="1">
              <a:spcAft>
                <a:spcPts val="0"/>
              </a:spcAft>
              <a:defRPr/>
            </a:pPr>
            <a:r>
              <a:rPr lang="en-US" altLang="en-US" dirty="0" smtClean="0"/>
              <a:t>Can personalize the information</a:t>
            </a:r>
          </a:p>
          <a:p>
            <a:pPr lvl="1" eaLnBrk="1" fontAlgn="auto" hangingPunct="1">
              <a:spcAft>
                <a:spcPts val="0"/>
              </a:spcAft>
              <a:defRPr/>
            </a:pPr>
            <a:endParaRPr lang="en-US" altLang="en-US" dirty="0" smtClean="0"/>
          </a:p>
          <a:p>
            <a:pPr eaLnBrk="1" fontAlgn="auto" hangingPunct="1">
              <a:spcAft>
                <a:spcPts val="0"/>
              </a:spcAft>
              <a:buFont typeface="Arial" panose="020B0604020202020204" pitchFamily="34" charset="0"/>
              <a:buNone/>
              <a:defRPr/>
            </a:pPr>
            <a:r>
              <a:rPr lang="en-US" altLang="en-US" b="1" u="sng" dirty="0" smtClean="0">
                <a:solidFill>
                  <a:srgbClr val="6600FF"/>
                </a:solidFill>
              </a:rPr>
              <a:t>Facet 2</a:t>
            </a:r>
            <a:r>
              <a:rPr lang="en-US" altLang="en-US" dirty="0" smtClean="0">
                <a:solidFill>
                  <a:srgbClr val="6600FF"/>
                </a:solidFill>
              </a:rPr>
              <a:t>:</a:t>
            </a:r>
          </a:p>
          <a:p>
            <a:pPr eaLnBrk="1" fontAlgn="auto" hangingPunct="1">
              <a:spcAft>
                <a:spcPts val="0"/>
              </a:spcAft>
              <a:defRPr/>
            </a:pPr>
            <a:r>
              <a:rPr lang="en-US" altLang="en-US" dirty="0" smtClean="0"/>
              <a:t>A student who really understands, can </a:t>
            </a:r>
            <a:r>
              <a:rPr lang="en-US" altLang="en-US" b="1" i="1" dirty="0" smtClean="0"/>
              <a:t>interpret</a:t>
            </a:r>
            <a:r>
              <a:rPr lang="en-US" altLang="en-US" dirty="0" smtClean="0"/>
              <a:t>.</a:t>
            </a:r>
          </a:p>
          <a:p>
            <a:pPr lvl="1" eaLnBrk="1" fontAlgn="auto" hangingPunct="1">
              <a:spcAft>
                <a:spcPts val="0"/>
              </a:spcAft>
              <a:defRPr/>
            </a:pPr>
            <a:r>
              <a:rPr lang="en-US" altLang="en-US" dirty="0" smtClean="0"/>
              <a:t>Can make powerful, meaningful interpretations and translations</a:t>
            </a:r>
          </a:p>
          <a:p>
            <a:pPr lvl="1" eaLnBrk="1" fontAlgn="auto" hangingPunct="1">
              <a:spcAft>
                <a:spcPts val="0"/>
              </a:spcAft>
              <a:defRPr/>
            </a:pPr>
            <a:r>
              <a:rPr lang="en-US" altLang="en-US" dirty="0" smtClean="0"/>
              <a:t>Can read between the lines</a:t>
            </a:r>
          </a:p>
          <a:p>
            <a:pPr lvl="1" eaLnBrk="1" fontAlgn="auto" hangingPunct="1">
              <a:spcAft>
                <a:spcPts val="0"/>
              </a:spcAft>
              <a:defRPr/>
            </a:pPr>
            <a:r>
              <a:rPr lang="en-US" altLang="en-US" dirty="0" smtClean="0"/>
              <a:t>Can use historical and biographical information to make ideas more relevant</a:t>
            </a:r>
          </a:p>
          <a:p>
            <a:pPr marL="342900" lvl="1" indent="0" eaLnBrk="1" fontAlgn="auto" hangingPunct="1">
              <a:spcAft>
                <a:spcPts val="0"/>
              </a:spcAft>
              <a:buFont typeface="Arial" panose="020B0604020202020204" pitchFamily="34" charset="0"/>
              <a:buNone/>
              <a:defRPr/>
            </a:pPr>
            <a:endParaRPr lang="en-US" altLang="en-US" dirty="0" smtClean="0"/>
          </a:p>
        </p:txBody>
      </p:sp>
    </p:spTree>
    <p:extLst>
      <p:ext uri="{BB962C8B-B14F-4D97-AF65-F5344CB8AC3E}">
        <p14:creationId xmlns:p14="http://schemas.microsoft.com/office/powerpoint/2010/main" val="2607863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defRPr/>
            </a:pPr>
            <a:r>
              <a:rPr lang="en-US" altLang="en-US" b="1" u="sng" dirty="0">
                <a:solidFill>
                  <a:srgbClr val="6600FF"/>
                </a:solidFill>
              </a:rPr>
              <a:t>Facet 3</a:t>
            </a:r>
            <a:r>
              <a:rPr lang="en-US" altLang="en-US" dirty="0">
                <a:solidFill>
                  <a:srgbClr val="6600FF"/>
                </a:solidFill>
              </a:rPr>
              <a:t>:</a:t>
            </a:r>
          </a:p>
          <a:p>
            <a:pPr>
              <a:defRPr/>
            </a:pPr>
            <a:r>
              <a:rPr lang="en-US" altLang="en-US" dirty="0"/>
              <a:t>A student who really understands, can </a:t>
            </a:r>
            <a:r>
              <a:rPr lang="en-US" altLang="en-US" b="1" i="1" dirty="0"/>
              <a:t>apply</a:t>
            </a:r>
            <a:r>
              <a:rPr lang="en-US" altLang="en-US" dirty="0"/>
              <a:t>.</a:t>
            </a:r>
          </a:p>
          <a:p>
            <a:pPr lvl="1">
              <a:defRPr/>
            </a:pPr>
            <a:r>
              <a:rPr lang="en-US" altLang="en-US" dirty="0"/>
              <a:t>Can extend what he/she knows to realistic, hands-on situations</a:t>
            </a:r>
          </a:p>
          <a:p>
            <a:pPr lvl="1">
              <a:defRPr/>
            </a:pPr>
            <a:r>
              <a:rPr lang="en-US" altLang="en-US" dirty="0"/>
              <a:t>Can make adjustments along the way</a:t>
            </a:r>
          </a:p>
          <a:p>
            <a:pPr lvl="1">
              <a:defRPr/>
            </a:pPr>
            <a:r>
              <a:rPr lang="en-US" altLang="en-US" dirty="0"/>
              <a:t>Can apply knowledge in a variety of settings</a:t>
            </a:r>
          </a:p>
          <a:p>
            <a:pPr>
              <a:buNone/>
              <a:defRPr/>
            </a:pPr>
            <a:r>
              <a:rPr lang="en-US" altLang="en-US" b="1" u="sng" dirty="0">
                <a:solidFill>
                  <a:srgbClr val="6600FF"/>
                </a:solidFill>
              </a:rPr>
              <a:t>Facet 4</a:t>
            </a:r>
            <a:r>
              <a:rPr lang="en-US" altLang="en-US" dirty="0">
                <a:solidFill>
                  <a:srgbClr val="6600FF"/>
                </a:solidFill>
              </a:rPr>
              <a:t>:</a:t>
            </a:r>
          </a:p>
          <a:p>
            <a:pPr>
              <a:defRPr/>
            </a:pPr>
            <a:r>
              <a:rPr lang="en-US" altLang="en-US" dirty="0"/>
              <a:t>A student who really understands, sees in </a:t>
            </a:r>
            <a:r>
              <a:rPr lang="en-US" altLang="en-US" b="1" i="1" dirty="0"/>
              <a:t>perspective</a:t>
            </a:r>
            <a:r>
              <a:rPr lang="en-US" altLang="en-US" dirty="0"/>
              <a:t>.</a:t>
            </a:r>
          </a:p>
          <a:p>
            <a:pPr lvl="1">
              <a:defRPr/>
            </a:pPr>
            <a:r>
              <a:rPr lang="en-US" altLang="en-US" dirty="0"/>
              <a:t>Can critique and justify a position</a:t>
            </a:r>
          </a:p>
          <a:p>
            <a:pPr lvl="1">
              <a:defRPr/>
            </a:pPr>
            <a:r>
              <a:rPr lang="en-US" altLang="en-US" dirty="0"/>
              <a:t>Understanding the history of an idea</a:t>
            </a:r>
          </a:p>
          <a:p>
            <a:pPr lvl="1">
              <a:defRPr/>
            </a:pPr>
            <a:r>
              <a:rPr lang="en-US" altLang="en-US" dirty="0"/>
              <a:t>Know the limits as well as the power of an idea</a:t>
            </a:r>
          </a:p>
          <a:p>
            <a:pPr lvl="1">
              <a:defRPr/>
            </a:pPr>
            <a:r>
              <a:rPr lang="en-US" altLang="en-US" dirty="0"/>
              <a:t>Can see through biased arguments</a:t>
            </a:r>
          </a:p>
          <a:p>
            <a:pPr marL="0" indent="0">
              <a:buNone/>
            </a:pPr>
            <a:endParaRPr lang="en-US" dirty="0"/>
          </a:p>
        </p:txBody>
      </p:sp>
      <p:sp>
        <p:nvSpPr>
          <p:cNvPr id="2" name="Title 1"/>
          <p:cNvSpPr>
            <a:spLocks noGrp="1"/>
          </p:cNvSpPr>
          <p:nvPr>
            <p:ph type="title"/>
          </p:nvPr>
        </p:nvSpPr>
        <p:spPr/>
        <p:txBody>
          <a:bodyPr/>
          <a:lstStyle/>
          <a:p>
            <a:r>
              <a:rPr lang="en-US" dirty="0" smtClean="0"/>
              <a:t>Six Facets of Understanding</a:t>
            </a:r>
            <a:endParaRPr lang="en-US" dirty="0"/>
          </a:p>
        </p:txBody>
      </p:sp>
    </p:spTree>
    <p:extLst>
      <p:ext uri="{BB962C8B-B14F-4D97-AF65-F5344CB8AC3E}">
        <p14:creationId xmlns:p14="http://schemas.microsoft.com/office/powerpoint/2010/main" val="3210019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612" y="1219200"/>
            <a:ext cx="11429999" cy="5156200"/>
          </a:xfrm>
        </p:spPr>
        <p:txBody>
          <a:bodyPr>
            <a:normAutofit fontScale="77500" lnSpcReduction="20000"/>
          </a:bodyPr>
          <a:lstStyle/>
          <a:p>
            <a:pPr>
              <a:buNone/>
              <a:defRPr/>
            </a:pPr>
            <a:r>
              <a:rPr lang="en-US" altLang="en-US" sz="2600" b="1" u="sng" dirty="0">
                <a:solidFill>
                  <a:srgbClr val="6600FF"/>
                </a:solidFill>
              </a:rPr>
              <a:t>Facet 5</a:t>
            </a:r>
            <a:r>
              <a:rPr lang="en-US" altLang="en-US" sz="2600" dirty="0">
                <a:solidFill>
                  <a:srgbClr val="6600FF"/>
                </a:solidFill>
              </a:rPr>
              <a:t>:</a:t>
            </a:r>
          </a:p>
          <a:p>
            <a:pPr>
              <a:defRPr/>
            </a:pPr>
            <a:r>
              <a:rPr lang="en-US" altLang="en-US" sz="2600" dirty="0"/>
              <a:t>A student who really understands, demonstrates </a:t>
            </a:r>
            <a:r>
              <a:rPr lang="en-US" altLang="en-US" sz="2600" b="1" i="1" dirty="0"/>
              <a:t>empathy</a:t>
            </a:r>
            <a:r>
              <a:rPr lang="en-US" altLang="en-US" sz="2600" dirty="0"/>
              <a:t>.</a:t>
            </a:r>
          </a:p>
          <a:p>
            <a:pPr lvl="1">
              <a:defRPr/>
            </a:pPr>
            <a:r>
              <a:rPr lang="en-US" altLang="en-US" sz="2200" dirty="0"/>
              <a:t>Can appreciates another’s situation</a:t>
            </a:r>
          </a:p>
          <a:p>
            <a:pPr lvl="1">
              <a:defRPr/>
            </a:pPr>
            <a:r>
              <a:rPr lang="en-US" altLang="en-US" sz="2200" dirty="0"/>
              <a:t>Can see when even flawed ideas are plausible</a:t>
            </a:r>
          </a:p>
          <a:p>
            <a:pPr lvl="1">
              <a:defRPr/>
            </a:pPr>
            <a:r>
              <a:rPr lang="en-US" altLang="en-US" sz="2200" dirty="0"/>
              <a:t>Can describe how an idea could be misunderstood by others</a:t>
            </a:r>
          </a:p>
          <a:p>
            <a:pPr lvl="1">
              <a:defRPr/>
            </a:pPr>
            <a:r>
              <a:rPr lang="en-US" altLang="en-US" sz="2200" dirty="0"/>
              <a:t>Can listen and hear what others often do not  </a:t>
            </a:r>
          </a:p>
          <a:p>
            <a:pPr lvl="1">
              <a:defRPr/>
            </a:pPr>
            <a:endParaRPr lang="en-US" altLang="en-US" sz="2200" dirty="0"/>
          </a:p>
          <a:p>
            <a:pPr>
              <a:buNone/>
              <a:defRPr/>
            </a:pPr>
            <a:r>
              <a:rPr lang="en-US" altLang="en-US" sz="2600" b="1" u="sng" dirty="0">
                <a:solidFill>
                  <a:srgbClr val="6600FF"/>
                </a:solidFill>
              </a:rPr>
              <a:t>Facet 6</a:t>
            </a:r>
            <a:r>
              <a:rPr lang="en-US" altLang="en-US" sz="2600" dirty="0">
                <a:solidFill>
                  <a:srgbClr val="6600FF"/>
                </a:solidFill>
              </a:rPr>
              <a:t>:</a:t>
            </a:r>
          </a:p>
          <a:p>
            <a:pPr>
              <a:defRPr/>
            </a:pPr>
            <a:r>
              <a:rPr lang="en-US" altLang="en-US" sz="2600" dirty="0"/>
              <a:t>A student who really understands, reveals </a:t>
            </a:r>
            <a:r>
              <a:rPr lang="en-US" altLang="en-US" sz="2600" b="1" i="1" dirty="0"/>
              <a:t>self-knowledge</a:t>
            </a:r>
            <a:r>
              <a:rPr lang="en-US" altLang="en-US" sz="2600" dirty="0"/>
              <a:t>.</a:t>
            </a:r>
          </a:p>
          <a:p>
            <a:pPr lvl="1">
              <a:defRPr/>
            </a:pPr>
            <a:r>
              <a:rPr lang="en-US" altLang="en-US" sz="2200" dirty="0"/>
              <a:t>Can recognize own prejudices and style</a:t>
            </a:r>
          </a:p>
          <a:p>
            <a:pPr lvl="1">
              <a:defRPr/>
            </a:pPr>
            <a:r>
              <a:rPr lang="en-US" altLang="en-US" sz="2200" dirty="0"/>
              <a:t>Can think about thinking</a:t>
            </a:r>
          </a:p>
          <a:p>
            <a:pPr lvl="1">
              <a:defRPr/>
            </a:pPr>
            <a:r>
              <a:rPr lang="en-US" altLang="en-US" sz="2200" dirty="0"/>
              <a:t>Can question his/her own convictions</a:t>
            </a:r>
          </a:p>
          <a:p>
            <a:pPr lvl="1">
              <a:defRPr/>
            </a:pPr>
            <a:r>
              <a:rPr lang="en-US" altLang="en-US" sz="2200" dirty="0"/>
              <a:t>Can self-assess</a:t>
            </a:r>
          </a:p>
          <a:p>
            <a:pPr lvl="1">
              <a:defRPr/>
            </a:pPr>
            <a:r>
              <a:rPr lang="en-US" altLang="en-US" sz="2200" dirty="0"/>
              <a:t>Can accept feedback/criticism without defensiveness</a:t>
            </a:r>
          </a:p>
          <a:p>
            <a:pPr marL="0" indent="0">
              <a:buNone/>
            </a:pPr>
            <a:endParaRPr lang="en-US" dirty="0"/>
          </a:p>
        </p:txBody>
      </p:sp>
      <p:sp>
        <p:nvSpPr>
          <p:cNvPr id="2" name="Title 1"/>
          <p:cNvSpPr>
            <a:spLocks noGrp="1"/>
          </p:cNvSpPr>
          <p:nvPr>
            <p:ph type="title"/>
          </p:nvPr>
        </p:nvSpPr>
        <p:spPr>
          <a:xfrm>
            <a:off x="1117309" y="76200"/>
            <a:ext cx="10157354" cy="914400"/>
          </a:xfrm>
        </p:spPr>
        <p:txBody>
          <a:bodyPr/>
          <a:lstStyle/>
          <a:p>
            <a:r>
              <a:rPr lang="en-US" dirty="0" smtClean="0"/>
              <a:t>Six Facets of Understanding</a:t>
            </a:r>
            <a:endParaRPr lang="en-US" dirty="0"/>
          </a:p>
        </p:txBody>
      </p:sp>
    </p:spTree>
    <p:extLst>
      <p:ext uri="{BB962C8B-B14F-4D97-AF65-F5344CB8AC3E}">
        <p14:creationId xmlns:p14="http://schemas.microsoft.com/office/powerpoint/2010/main" val="3232090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81086" y="1600200"/>
            <a:ext cx="9829800" cy="5085680"/>
          </a:xfrm>
          <a:prstGeom prst="rect">
            <a:avLst/>
          </a:prstGeom>
        </p:spPr>
      </p:pic>
      <p:sp>
        <p:nvSpPr>
          <p:cNvPr id="2" name="Title 1"/>
          <p:cNvSpPr>
            <a:spLocks noGrp="1"/>
          </p:cNvSpPr>
          <p:nvPr>
            <p:ph type="title"/>
          </p:nvPr>
        </p:nvSpPr>
        <p:spPr/>
        <p:txBody>
          <a:bodyPr/>
          <a:lstStyle/>
          <a:p>
            <a:r>
              <a:rPr lang="en-US" dirty="0" smtClean="0"/>
              <a:t>Two Different Approaches</a:t>
            </a:r>
            <a:endParaRPr lang="en-US" dirty="0"/>
          </a:p>
        </p:txBody>
      </p:sp>
    </p:spTree>
    <p:extLst>
      <p:ext uri="{BB962C8B-B14F-4D97-AF65-F5344CB8AC3E}">
        <p14:creationId xmlns:p14="http://schemas.microsoft.com/office/powerpoint/2010/main" val="1714675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z="3200" dirty="0"/>
              <a:t>Does not come naturally to most teachers</a:t>
            </a:r>
          </a:p>
          <a:p>
            <a:r>
              <a:rPr lang="en-US" altLang="en-US" sz="3200" dirty="0"/>
              <a:t>We unconsciously jump to the activity once we have a target</a:t>
            </a:r>
          </a:p>
          <a:p>
            <a:r>
              <a:rPr lang="en-US" altLang="en-US" sz="3200" u="sng" dirty="0"/>
              <a:t>Backwards design</a:t>
            </a:r>
            <a:r>
              <a:rPr lang="en-US" altLang="en-US" sz="3200" dirty="0"/>
              <a:t> demands that we short-circuit the natural instinct that leads most of </a:t>
            </a:r>
            <a:r>
              <a:rPr lang="en-US" altLang="en-US" sz="3200" dirty="0" smtClean="0"/>
              <a:t>us </a:t>
            </a:r>
            <a:r>
              <a:rPr lang="en-US" altLang="en-US" sz="3200" smtClean="0"/>
              <a:t>to develop the </a:t>
            </a:r>
            <a:r>
              <a:rPr lang="en-US" altLang="en-US" sz="3200" dirty="0"/>
              <a:t>activity first</a:t>
            </a:r>
          </a:p>
          <a:p>
            <a:pPr marL="0" indent="0">
              <a:buNone/>
            </a:pPr>
            <a:endParaRPr lang="en-US" dirty="0"/>
          </a:p>
        </p:txBody>
      </p:sp>
      <p:sp>
        <p:nvSpPr>
          <p:cNvPr id="2" name="Title 1"/>
          <p:cNvSpPr>
            <a:spLocks noGrp="1"/>
          </p:cNvSpPr>
          <p:nvPr>
            <p:ph type="title"/>
          </p:nvPr>
        </p:nvSpPr>
        <p:spPr/>
        <p:txBody>
          <a:bodyPr/>
          <a:lstStyle/>
          <a:p>
            <a:r>
              <a:rPr lang="en-US" dirty="0" smtClean="0"/>
              <a:t>Thinking Like the Assessor</a:t>
            </a:r>
            <a:endParaRPr lang="en-US" dirty="0"/>
          </a:p>
        </p:txBody>
      </p:sp>
    </p:spTree>
    <p:extLst>
      <p:ext uri="{BB962C8B-B14F-4D97-AF65-F5344CB8AC3E}">
        <p14:creationId xmlns:p14="http://schemas.microsoft.com/office/powerpoint/2010/main" val="2402742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Assessments</a:t>
            </a:r>
            <a:endParaRPr lang="en-US" dirty="0"/>
          </a:p>
        </p:txBody>
      </p:sp>
      <p:pic>
        <p:nvPicPr>
          <p:cNvPr id="16" name="Picture 15"/>
          <p:cNvPicPr>
            <a:picLocks noChangeAspect="1"/>
          </p:cNvPicPr>
          <p:nvPr/>
        </p:nvPicPr>
        <p:blipFill>
          <a:blip r:embed="rId2"/>
          <a:stretch>
            <a:fillRect/>
          </a:stretch>
        </p:blipFill>
        <p:spPr>
          <a:xfrm>
            <a:off x="1523973" y="1610247"/>
            <a:ext cx="9344025" cy="5200650"/>
          </a:xfrm>
          <a:prstGeom prst="rect">
            <a:avLst/>
          </a:prstGeom>
        </p:spPr>
      </p:pic>
    </p:spTree>
    <p:extLst>
      <p:ext uri="{BB962C8B-B14F-4D97-AF65-F5344CB8AC3E}">
        <p14:creationId xmlns:p14="http://schemas.microsoft.com/office/powerpoint/2010/main" val="1208363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altLang="en-US" sz="3200" i="1" dirty="0">
                <a:solidFill>
                  <a:schemeClr val="folHlink"/>
                </a:solidFill>
              </a:rPr>
              <a:t>“Even good students don’t always display a deep understanding of what is taught even when conventional tests certify success.”</a:t>
            </a:r>
          </a:p>
          <a:p>
            <a:pPr>
              <a:buNone/>
            </a:pPr>
            <a:r>
              <a:rPr lang="en-US" altLang="en-US" sz="3200" dirty="0"/>
              <a:t>					(Wiggins &amp; </a:t>
            </a:r>
            <a:r>
              <a:rPr lang="en-US" altLang="en-US" sz="3200" dirty="0" err="1"/>
              <a:t>McTighe</a:t>
            </a:r>
            <a:r>
              <a:rPr lang="en-US" altLang="en-US" sz="3200" dirty="0"/>
              <a:t>)</a:t>
            </a:r>
          </a:p>
        </p:txBody>
      </p:sp>
      <p:sp>
        <p:nvSpPr>
          <p:cNvPr id="2" name="Title 1"/>
          <p:cNvSpPr>
            <a:spLocks noGrp="1"/>
          </p:cNvSpPr>
          <p:nvPr>
            <p:ph type="title"/>
          </p:nvPr>
        </p:nvSpPr>
        <p:spPr/>
        <p:txBody>
          <a:bodyPr/>
          <a:lstStyle/>
          <a:p>
            <a:r>
              <a:rPr lang="en-US" dirty="0" smtClean="0"/>
              <a:t>The Problem</a:t>
            </a:r>
            <a:endParaRPr lang="en-US" dirty="0"/>
          </a:p>
        </p:txBody>
      </p:sp>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88825" cy="6858000"/>
          </a:xfrm>
          <a:prstGeom prst="rect">
            <a:avLst/>
          </a:prstGeom>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608012" y="457200"/>
            <a:ext cx="10439400" cy="5943600"/>
          </a:xfrm>
        </p:spPr>
        <p:txBody>
          <a:bodyPr>
            <a:normAutofit/>
          </a:bodyPr>
          <a:lstStyle/>
          <a:p>
            <a:r>
              <a:rPr lang="en-US" sz="2800" dirty="0" smtClean="0"/>
              <a:t>You’re planning to deliver a lesson that uncovers the following standard – </a:t>
            </a:r>
          </a:p>
          <a:p>
            <a:pPr lvl="1"/>
            <a:r>
              <a:rPr lang="en-US" dirty="0" smtClean="0"/>
              <a:t>NGSS Earth Science - ESS3.C Human impacts </a:t>
            </a:r>
            <a:r>
              <a:rPr lang="en-US" dirty="0"/>
              <a:t>on </a:t>
            </a:r>
            <a:r>
              <a:rPr lang="en-US" dirty="0" smtClean="0"/>
              <a:t>Earth systems</a:t>
            </a:r>
          </a:p>
          <a:p>
            <a:pPr marL="853290" lvl="2" indent="0">
              <a:buNone/>
            </a:pPr>
            <a:r>
              <a:rPr lang="en-US" sz="2200" dirty="0"/>
              <a:t>Societal activities have had </a:t>
            </a:r>
            <a:r>
              <a:rPr lang="en-US" sz="2200" dirty="0" smtClean="0"/>
              <a:t>major </a:t>
            </a:r>
            <a:r>
              <a:rPr lang="en-US" sz="2200" dirty="0"/>
              <a:t>effects on the land, </a:t>
            </a:r>
            <a:r>
              <a:rPr lang="en-US" sz="2200" dirty="0" smtClean="0"/>
              <a:t>ocean</a:t>
            </a:r>
            <a:r>
              <a:rPr lang="en-US" sz="2200" dirty="0"/>
              <a:t>, </a:t>
            </a:r>
            <a:r>
              <a:rPr lang="en-US" sz="2200" dirty="0" smtClean="0"/>
              <a:t>atmosphere, and </a:t>
            </a:r>
            <a:r>
              <a:rPr lang="en-US" sz="2200" dirty="0"/>
              <a:t>even </a:t>
            </a:r>
            <a:r>
              <a:rPr lang="en-US" sz="2200" dirty="0" smtClean="0"/>
              <a:t>outer space.  Societal </a:t>
            </a:r>
            <a:r>
              <a:rPr lang="en-US" sz="2200" dirty="0"/>
              <a:t>activities </a:t>
            </a:r>
            <a:r>
              <a:rPr lang="en-US" sz="2200" dirty="0" smtClean="0"/>
              <a:t>can </a:t>
            </a:r>
            <a:r>
              <a:rPr lang="en-US" sz="2200" dirty="0"/>
              <a:t>also </a:t>
            </a:r>
            <a:r>
              <a:rPr lang="en-US" sz="2200" dirty="0" smtClean="0"/>
              <a:t>help protect </a:t>
            </a:r>
            <a:r>
              <a:rPr lang="en-US" sz="2200" dirty="0"/>
              <a:t>Earth’s </a:t>
            </a:r>
            <a:r>
              <a:rPr lang="en-US" sz="2200" dirty="0" smtClean="0"/>
              <a:t>resources </a:t>
            </a:r>
            <a:r>
              <a:rPr lang="en-US" sz="2200" dirty="0"/>
              <a:t>and </a:t>
            </a:r>
            <a:r>
              <a:rPr lang="en-US" sz="2200" dirty="0" smtClean="0"/>
              <a:t>environments</a:t>
            </a:r>
          </a:p>
          <a:p>
            <a:r>
              <a:rPr lang="en-US" sz="2800" dirty="0" smtClean="0"/>
              <a:t>So far you have decided that the students will design a composting system for the school cafeteria during the exploration of this standard.</a:t>
            </a:r>
          </a:p>
          <a:p>
            <a:r>
              <a:rPr lang="en-US" sz="2800" dirty="0" smtClean="0"/>
              <a:t>What </a:t>
            </a:r>
            <a:r>
              <a:rPr lang="en-US" sz="2800" u="sng" dirty="0" smtClean="0"/>
              <a:t>evidence</a:t>
            </a:r>
            <a:r>
              <a:rPr lang="en-US" sz="2800" dirty="0" smtClean="0"/>
              <a:t> will you accept to verify all 6 Facets of Understanding?</a:t>
            </a:r>
          </a:p>
          <a:p>
            <a:pPr lvl="1"/>
            <a:r>
              <a:rPr lang="en-US" dirty="0" smtClean="0"/>
              <a:t>Explain, Interpret, Apply, Perspective, Empathy, &amp; Self-Knowledge</a:t>
            </a:r>
          </a:p>
          <a:p>
            <a:pPr lvl="2"/>
            <a:r>
              <a:rPr lang="en-US" dirty="0" smtClean="0"/>
              <a:t>Whiteboard/Marker Discussion</a:t>
            </a: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878135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08012" y="1981200"/>
            <a:ext cx="10925459" cy="3124200"/>
          </a:xfrm>
          <a:prstGeom prst="rect">
            <a:avLst/>
          </a:prstGeom>
        </p:spPr>
      </p:pic>
      <p:sp>
        <p:nvSpPr>
          <p:cNvPr id="2" name="Title 1"/>
          <p:cNvSpPr>
            <a:spLocks noGrp="1"/>
          </p:cNvSpPr>
          <p:nvPr>
            <p:ph type="title"/>
          </p:nvPr>
        </p:nvSpPr>
        <p:spPr/>
        <p:txBody>
          <a:bodyPr/>
          <a:lstStyle/>
          <a:p>
            <a:r>
              <a:rPr lang="en-US" dirty="0" smtClean="0"/>
              <a:t>Stage 3: Backwards Design</a:t>
            </a:r>
            <a:endParaRPr lang="en-US" dirty="0"/>
          </a:p>
        </p:txBody>
      </p:sp>
    </p:spTree>
    <p:extLst>
      <p:ext uri="{BB962C8B-B14F-4D97-AF65-F5344CB8AC3E}">
        <p14:creationId xmlns:p14="http://schemas.microsoft.com/office/powerpoint/2010/main" val="3543461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z="3600" dirty="0"/>
              <a:t>What facts, concepts, principles and skills will students need to achieve in lessons?</a:t>
            </a:r>
          </a:p>
          <a:p>
            <a:r>
              <a:rPr lang="en-US" altLang="en-US" sz="3600" dirty="0"/>
              <a:t>What activities will equip students with needed knowledge/skills?</a:t>
            </a:r>
          </a:p>
          <a:p>
            <a:r>
              <a:rPr lang="en-US" altLang="en-US" sz="3600" dirty="0"/>
              <a:t>What materials/resources are available?</a:t>
            </a:r>
          </a:p>
          <a:p>
            <a:pPr marL="0" indent="0">
              <a:buNone/>
            </a:pPr>
            <a:endParaRPr lang="en-US" dirty="0"/>
          </a:p>
        </p:txBody>
      </p:sp>
      <p:sp>
        <p:nvSpPr>
          <p:cNvPr id="2" name="Title 1"/>
          <p:cNvSpPr>
            <a:spLocks noGrp="1"/>
          </p:cNvSpPr>
          <p:nvPr>
            <p:ph type="title"/>
          </p:nvPr>
        </p:nvSpPr>
        <p:spPr/>
        <p:txBody>
          <a:bodyPr>
            <a:normAutofit/>
          </a:bodyPr>
          <a:lstStyle/>
          <a:p>
            <a:r>
              <a:rPr lang="en-US" sz="4200" dirty="0" smtClean="0"/>
              <a:t>Key Questions for Instructional Design</a:t>
            </a:r>
            <a:endParaRPr lang="en-US" sz="4200" dirty="0"/>
          </a:p>
        </p:txBody>
      </p:sp>
    </p:spTree>
    <p:extLst>
      <p:ext uri="{BB962C8B-B14F-4D97-AF65-F5344CB8AC3E}">
        <p14:creationId xmlns:p14="http://schemas.microsoft.com/office/powerpoint/2010/main" val="1943547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z="3600" dirty="0"/>
              <a:t>Bring abstract ideas and far-away facts to life</a:t>
            </a:r>
            <a:r>
              <a:rPr lang="en-US" altLang="en-US" sz="3600" dirty="0" smtClean="0"/>
              <a:t>?</a:t>
            </a:r>
            <a:endParaRPr lang="en-US" altLang="en-US" sz="3600" dirty="0"/>
          </a:p>
          <a:p>
            <a:r>
              <a:rPr lang="en-US" altLang="en-US" sz="3600" dirty="0">
                <a:solidFill>
                  <a:srgbClr val="FF0000"/>
                </a:solidFill>
              </a:rPr>
              <a:t>Students must see knowledge and skill as building blocks—not just isolated lessons</a:t>
            </a:r>
          </a:p>
          <a:p>
            <a:pPr marL="0" indent="0">
              <a:buNone/>
            </a:pPr>
            <a:endParaRPr lang="en-US" dirty="0"/>
          </a:p>
        </p:txBody>
      </p:sp>
      <p:sp>
        <p:nvSpPr>
          <p:cNvPr id="2" name="Title 1"/>
          <p:cNvSpPr>
            <a:spLocks noGrp="1"/>
          </p:cNvSpPr>
          <p:nvPr>
            <p:ph type="title"/>
          </p:nvPr>
        </p:nvSpPr>
        <p:spPr/>
        <p:txBody>
          <a:bodyPr/>
          <a:lstStyle/>
          <a:p>
            <a:r>
              <a:rPr lang="en-US" dirty="0" smtClean="0"/>
              <a:t>How Will You?</a:t>
            </a:r>
            <a:endParaRPr lang="en-US" dirty="0"/>
          </a:p>
        </p:txBody>
      </p:sp>
    </p:spTree>
    <p:extLst>
      <p:ext uri="{BB962C8B-B14F-4D97-AF65-F5344CB8AC3E}">
        <p14:creationId xmlns:p14="http://schemas.microsoft.com/office/powerpoint/2010/main" val="1864932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31812" y="1412560"/>
            <a:ext cx="10972800" cy="5192195"/>
          </a:xfrm>
          <a:prstGeom prst="rect">
            <a:avLst/>
          </a:prstGeom>
        </p:spPr>
      </p:pic>
      <p:sp>
        <p:nvSpPr>
          <p:cNvPr id="2" name="Title 1"/>
          <p:cNvSpPr>
            <a:spLocks noGrp="1"/>
          </p:cNvSpPr>
          <p:nvPr>
            <p:ph type="title"/>
          </p:nvPr>
        </p:nvSpPr>
        <p:spPr/>
        <p:txBody>
          <a:bodyPr/>
          <a:lstStyle/>
          <a:p>
            <a:r>
              <a:rPr lang="en-US" dirty="0" smtClean="0"/>
              <a:t>Blending Breadth and Depth	</a:t>
            </a:r>
            <a:endParaRPr lang="en-US" dirty="0"/>
          </a:p>
        </p:txBody>
      </p:sp>
    </p:spTree>
    <p:extLst>
      <p:ext uri="{BB962C8B-B14F-4D97-AF65-F5344CB8AC3E}">
        <p14:creationId xmlns:p14="http://schemas.microsoft.com/office/powerpoint/2010/main" val="806455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88825" cy="6858000"/>
          </a:xfrm>
          <a:prstGeom prst="rect">
            <a:avLst/>
          </a:prstGeom>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874712" y="381000"/>
            <a:ext cx="10439400" cy="5943600"/>
          </a:xfrm>
        </p:spPr>
        <p:txBody>
          <a:bodyPr>
            <a:normAutofit/>
          </a:bodyPr>
          <a:lstStyle/>
          <a:p>
            <a:r>
              <a:rPr lang="en-US" sz="2800" dirty="0" smtClean="0"/>
              <a:t>You’re planning to deliver a lesson that uncovers the following standard – </a:t>
            </a:r>
          </a:p>
          <a:p>
            <a:pPr lvl="1"/>
            <a:r>
              <a:rPr lang="en-US" sz="2200" dirty="0" smtClean="0"/>
              <a:t>STL </a:t>
            </a:r>
            <a:r>
              <a:rPr lang="en-US" sz="2200" dirty="0"/>
              <a:t>20. Students will develop an understanding of and </a:t>
            </a:r>
            <a:r>
              <a:rPr lang="en-US" sz="2200" dirty="0" smtClean="0"/>
              <a:t>be able </a:t>
            </a:r>
            <a:r>
              <a:rPr lang="en-US" sz="2200" dirty="0"/>
              <a:t>to </a:t>
            </a:r>
            <a:r>
              <a:rPr lang="en-US" sz="2200" dirty="0" smtClean="0"/>
              <a:t>select </a:t>
            </a:r>
            <a:r>
              <a:rPr lang="en-US" sz="2200" dirty="0"/>
              <a:t>and </a:t>
            </a:r>
            <a:r>
              <a:rPr lang="en-US" sz="2200" dirty="0" smtClean="0"/>
              <a:t>use construction technologies.</a:t>
            </a:r>
          </a:p>
          <a:p>
            <a:pPr lvl="2"/>
            <a:r>
              <a:rPr lang="en-US" sz="1700" dirty="0" smtClean="0"/>
              <a:t>K-2 – A. People </a:t>
            </a:r>
            <a:r>
              <a:rPr lang="en-US" sz="1700" dirty="0"/>
              <a:t>live, work, and go to school in </a:t>
            </a:r>
            <a:r>
              <a:rPr lang="en-US" sz="1700" dirty="0" smtClean="0"/>
              <a:t>buildings</a:t>
            </a:r>
            <a:r>
              <a:rPr lang="en-US" sz="1700" dirty="0"/>
              <a:t>, which are </a:t>
            </a:r>
            <a:r>
              <a:rPr lang="en-US" sz="1700" dirty="0" smtClean="0"/>
              <a:t>of </a:t>
            </a:r>
            <a:r>
              <a:rPr lang="en-US" sz="1700" dirty="0"/>
              <a:t>different types: </a:t>
            </a:r>
            <a:r>
              <a:rPr lang="en-US" sz="1700" dirty="0" smtClean="0"/>
              <a:t>houses, apartments</a:t>
            </a:r>
            <a:r>
              <a:rPr lang="en-US" sz="1700" dirty="0"/>
              <a:t>, office buildings, and schools.</a:t>
            </a:r>
          </a:p>
          <a:p>
            <a:r>
              <a:rPr lang="en-US" sz="2800" dirty="0" smtClean="0"/>
              <a:t>This lesson will be assessed through the following ways:</a:t>
            </a:r>
          </a:p>
          <a:p>
            <a:pPr lvl="1"/>
            <a:r>
              <a:rPr lang="en-US" dirty="0" smtClean="0"/>
              <a:t>Product, use of the design process, design journal, teamwork, and students ability to differentiate between four different types of man-made structures and their use and purpose in society.</a:t>
            </a:r>
          </a:p>
          <a:p>
            <a:r>
              <a:rPr lang="en-US" dirty="0" smtClean="0"/>
              <a:t>In general, you are thinking that the students will build different types of structures and testing them.</a:t>
            </a:r>
          </a:p>
          <a:p>
            <a:pPr lvl="1"/>
            <a:r>
              <a:rPr lang="en-US" dirty="0" smtClean="0"/>
              <a:t>What would be an acceptable </a:t>
            </a:r>
            <a:r>
              <a:rPr lang="en-US" u="sng" dirty="0" smtClean="0"/>
              <a:t>hook</a:t>
            </a:r>
            <a:r>
              <a:rPr lang="en-US" dirty="0" smtClean="0"/>
              <a:t> and </a:t>
            </a:r>
            <a:r>
              <a:rPr lang="en-US" u="sng" dirty="0" smtClean="0"/>
              <a:t>design activity </a:t>
            </a:r>
            <a:r>
              <a:rPr lang="en-US" dirty="0" smtClean="0"/>
              <a:t>for this lesson?</a:t>
            </a:r>
          </a:p>
          <a:p>
            <a:pPr lvl="2"/>
            <a:r>
              <a:rPr lang="en-US" dirty="0"/>
              <a:t>Whiteboard/Marker Discussion</a:t>
            </a:r>
          </a:p>
          <a:p>
            <a:pPr marL="426645" lvl="1" indent="0">
              <a:buNone/>
            </a:pPr>
            <a:endParaRPr lang="en-US" dirty="0"/>
          </a:p>
          <a:p>
            <a:endParaRPr lang="en-US" dirty="0"/>
          </a:p>
          <a:p>
            <a:endParaRPr lang="en-US" dirty="0"/>
          </a:p>
        </p:txBody>
      </p:sp>
    </p:spTree>
    <p:extLst>
      <p:ext uri="{BB962C8B-B14F-4D97-AF65-F5344CB8AC3E}">
        <p14:creationId xmlns:p14="http://schemas.microsoft.com/office/powerpoint/2010/main" val="3870356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3200" dirty="0" smtClean="0">
                <a:solidFill>
                  <a:schemeClr val="accent5">
                    <a:lumMod val="75000"/>
                  </a:schemeClr>
                </a:solidFill>
              </a:rPr>
              <a:t>More learning through less teaching</a:t>
            </a:r>
            <a:endParaRPr lang="en-US" sz="3200" dirty="0">
              <a:solidFill>
                <a:schemeClr val="accent5">
                  <a:lumMod val="75000"/>
                </a:schemeClr>
              </a:solidFill>
            </a:endParaRPr>
          </a:p>
          <a:p>
            <a:pPr marL="0" indent="0">
              <a:buNone/>
              <a:defRPr/>
            </a:pPr>
            <a:r>
              <a:rPr lang="en-US" altLang="en-US" sz="2800" b="1" dirty="0">
                <a:solidFill>
                  <a:schemeClr val="accent2"/>
                </a:solidFill>
              </a:rPr>
              <a:t>Suspends instructional planning</a:t>
            </a:r>
          </a:p>
          <a:p>
            <a:pPr marL="914400" lvl="1" indent="-457200">
              <a:buFont typeface="Arial" panose="020B0604020202020204" pitchFamily="34" charset="0"/>
              <a:buChar char="•"/>
              <a:defRPr/>
            </a:pPr>
            <a:r>
              <a:rPr lang="en-US" altLang="en-US" sz="2800" dirty="0"/>
              <a:t>Specific lessons are not developed until the last phase.  This runs counter to the habits of many</a:t>
            </a:r>
          </a:p>
          <a:p>
            <a:pPr lvl="1">
              <a:buNone/>
              <a:defRPr/>
            </a:pPr>
            <a:endParaRPr lang="en-US" altLang="en-US" sz="2800" dirty="0"/>
          </a:p>
          <a:p>
            <a:pPr marL="0" indent="0">
              <a:buNone/>
              <a:defRPr/>
            </a:pPr>
            <a:r>
              <a:rPr lang="en-US" altLang="en-US" sz="2800" b="1" dirty="0">
                <a:solidFill>
                  <a:schemeClr val="accent2"/>
                </a:solidFill>
              </a:rPr>
              <a:t>BD demands that we set goals and establish assessments first</a:t>
            </a:r>
          </a:p>
          <a:p>
            <a:pPr marL="0" indent="0" algn="ctr">
              <a:buNone/>
            </a:pPr>
            <a:endParaRPr lang="en-US" sz="3200" dirty="0">
              <a:solidFill>
                <a:schemeClr val="accent5">
                  <a:lumMod val="75000"/>
                </a:schemeClr>
              </a:solidFill>
            </a:endParaRPr>
          </a:p>
        </p:txBody>
      </p:sp>
      <p:sp>
        <p:nvSpPr>
          <p:cNvPr id="2" name="Title 1"/>
          <p:cNvSpPr>
            <a:spLocks noGrp="1"/>
          </p:cNvSpPr>
          <p:nvPr>
            <p:ph type="title"/>
          </p:nvPr>
        </p:nvSpPr>
        <p:spPr/>
        <p:txBody>
          <a:bodyPr/>
          <a:lstStyle/>
          <a:p>
            <a:r>
              <a:rPr lang="en-US" dirty="0" smtClean="0"/>
              <a:t>Teaching in a UBD Environment</a:t>
            </a:r>
            <a:endParaRPr lang="en-US" dirty="0"/>
          </a:p>
        </p:txBody>
      </p:sp>
    </p:spTree>
    <p:extLst>
      <p:ext uri="{BB962C8B-B14F-4D97-AF65-F5344CB8AC3E}">
        <p14:creationId xmlns:p14="http://schemas.microsoft.com/office/powerpoint/2010/main" val="360788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altLang="en-US" sz="3600" dirty="0"/>
              <a:t>Understanding is more </a:t>
            </a:r>
            <a:r>
              <a:rPr lang="en-US" altLang="en-US" sz="3600" u="sng" dirty="0"/>
              <a:t>stimulated</a:t>
            </a:r>
            <a:r>
              <a:rPr lang="en-US" altLang="en-US" sz="3600" dirty="0"/>
              <a:t> than learned</a:t>
            </a:r>
          </a:p>
          <a:p>
            <a:r>
              <a:rPr lang="en-US" altLang="en-US" sz="3600" dirty="0"/>
              <a:t>It grows from questioning oneself and being questioned by others</a:t>
            </a:r>
          </a:p>
          <a:p>
            <a:r>
              <a:rPr lang="en-US" altLang="en-US" sz="3600" dirty="0"/>
              <a:t>Students must figure things out, not simply wait to be told!</a:t>
            </a:r>
          </a:p>
          <a:p>
            <a:pPr lvl="1"/>
            <a:r>
              <a:rPr lang="en-US" altLang="en-US" sz="3600" b="1" dirty="0">
                <a:solidFill>
                  <a:schemeClr val="accent2"/>
                </a:solidFill>
              </a:rPr>
              <a:t>This requires the teacher to alter their </a:t>
            </a:r>
            <a:r>
              <a:rPr lang="en-US" altLang="en-US" sz="3600" b="1" u="sng" dirty="0">
                <a:solidFill>
                  <a:schemeClr val="accent2"/>
                </a:solidFill>
              </a:rPr>
              <a:t>curriculum</a:t>
            </a:r>
            <a:r>
              <a:rPr lang="en-US" altLang="en-US" sz="3600" b="1" dirty="0">
                <a:solidFill>
                  <a:schemeClr val="accent2"/>
                </a:solidFill>
              </a:rPr>
              <a:t> and </a:t>
            </a:r>
            <a:r>
              <a:rPr lang="en-US" altLang="en-US" sz="3600" b="1" u="sng" dirty="0">
                <a:solidFill>
                  <a:schemeClr val="accent2"/>
                </a:solidFill>
              </a:rPr>
              <a:t>teaching style</a:t>
            </a:r>
            <a:r>
              <a:rPr lang="en-US" altLang="en-US" sz="3600" b="1" u="sng" dirty="0"/>
              <a:t> </a:t>
            </a:r>
          </a:p>
          <a:p>
            <a:endParaRPr lang="en-US" dirty="0"/>
          </a:p>
        </p:txBody>
      </p:sp>
      <p:sp>
        <p:nvSpPr>
          <p:cNvPr id="3" name="Title 2"/>
          <p:cNvSpPr>
            <a:spLocks noGrp="1"/>
          </p:cNvSpPr>
          <p:nvPr>
            <p:ph type="title"/>
          </p:nvPr>
        </p:nvSpPr>
        <p:spPr/>
        <p:txBody>
          <a:bodyPr/>
          <a:lstStyle/>
          <a:p>
            <a:r>
              <a:rPr lang="en-US" dirty="0" smtClean="0"/>
              <a:t>Wisdom Can’t be Told</a:t>
            </a:r>
            <a:endParaRPr lang="en-US" dirty="0"/>
          </a:p>
        </p:txBody>
      </p:sp>
    </p:spTree>
    <p:extLst>
      <p:ext uri="{BB962C8B-B14F-4D97-AF65-F5344CB8AC3E}">
        <p14:creationId xmlns:p14="http://schemas.microsoft.com/office/powerpoint/2010/main" val="237623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defRPr/>
            </a:pPr>
            <a:r>
              <a:rPr lang="en-US" altLang="en-US" sz="3600" dirty="0"/>
              <a:t>Routinely using teaching methods from all three general types</a:t>
            </a:r>
          </a:p>
          <a:p>
            <a:pPr lvl="1">
              <a:defRPr/>
            </a:pPr>
            <a:r>
              <a:rPr lang="en-US" altLang="en-US" sz="3600" b="1" dirty="0">
                <a:solidFill>
                  <a:schemeClr val="accent2"/>
                </a:solidFill>
              </a:rPr>
              <a:t>Didactic:</a:t>
            </a:r>
            <a:r>
              <a:rPr lang="en-US" altLang="en-US" sz="3600" dirty="0"/>
              <a:t> Direct instruction (used to dispense factual information)</a:t>
            </a:r>
          </a:p>
          <a:p>
            <a:pPr lvl="1">
              <a:defRPr/>
            </a:pPr>
            <a:r>
              <a:rPr lang="en-US" altLang="en-US" sz="3600" b="1" dirty="0" smtClean="0">
                <a:solidFill>
                  <a:schemeClr val="accent2"/>
                </a:solidFill>
              </a:rPr>
              <a:t>Coaching:</a:t>
            </a:r>
            <a:r>
              <a:rPr lang="en-US" altLang="en-US" sz="3600" dirty="0" smtClean="0"/>
              <a:t> </a:t>
            </a:r>
            <a:r>
              <a:rPr lang="en-US" altLang="en-US" sz="3600" dirty="0"/>
              <a:t>Teachers providing feedback and guidance to students as they work</a:t>
            </a:r>
          </a:p>
          <a:p>
            <a:pPr lvl="1">
              <a:defRPr/>
            </a:pPr>
            <a:r>
              <a:rPr lang="en-US" altLang="en-US" sz="3600" b="1" dirty="0">
                <a:solidFill>
                  <a:schemeClr val="accent2"/>
                </a:solidFill>
              </a:rPr>
              <a:t>Constructivist:</a:t>
            </a:r>
            <a:r>
              <a:rPr lang="en-US" altLang="en-US" sz="3600" dirty="0"/>
              <a:t> Allowing the student to “construct their own learning” by solving their own problems.</a:t>
            </a:r>
          </a:p>
          <a:p>
            <a:endParaRPr lang="en-US" dirty="0"/>
          </a:p>
        </p:txBody>
      </p:sp>
      <p:sp>
        <p:nvSpPr>
          <p:cNvPr id="3" name="Title 2"/>
          <p:cNvSpPr>
            <a:spLocks noGrp="1"/>
          </p:cNvSpPr>
          <p:nvPr>
            <p:ph type="title"/>
          </p:nvPr>
        </p:nvSpPr>
        <p:spPr/>
        <p:txBody>
          <a:bodyPr>
            <a:normAutofit/>
          </a:bodyPr>
          <a:lstStyle/>
          <a:p>
            <a:r>
              <a:rPr lang="en-US" sz="4300" dirty="0" smtClean="0"/>
              <a:t>Teaching for Understanding Requires:</a:t>
            </a:r>
            <a:endParaRPr lang="en-US" sz="4300" dirty="0"/>
          </a:p>
        </p:txBody>
      </p:sp>
    </p:spTree>
    <p:extLst>
      <p:ext uri="{BB962C8B-B14F-4D97-AF65-F5344CB8AC3E}">
        <p14:creationId xmlns:p14="http://schemas.microsoft.com/office/powerpoint/2010/main" val="197701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defRPr/>
            </a:pPr>
            <a:r>
              <a:rPr lang="en-US" altLang="en-US" sz="3200" dirty="0"/>
              <a:t>It is not an either-or proposition</a:t>
            </a:r>
          </a:p>
          <a:p>
            <a:pPr lvl="1">
              <a:defRPr/>
            </a:pPr>
            <a:r>
              <a:rPr lang="en-US" altLang="en-US" sz="3200" u="sng" dirty="0"/>
              <a:t>As a teacher</a:t>
            </a:r>
            <a:r>
              <a:rPr lang="en-US" altLang="en-US" sz="3200" dirty="0"/>
              <a:t>:</a:t>
            </a:r>
          </a:p>
          <a:p>
            <a:pPr lvl="2">
              <a:defRPr/>
            </a:pPr>
            <a:r>
              <a:rPr lang="en-US" altLang="en-US" sz="3200" dirty="0"/>
              <a:t>When should we present the facts </a:t>
            </a:r>
            <a:r>
              <a:rPr lang="en-US" altLang="en-US" sz="3200" dirty="0" smtClean="0"/>
              <a:t>that we know</a:t>
            </a:r>
            <a:r>
              <a:rPr lang="en-US" altLang="en-US" sz="3200" dirty="0"/>
              <a:t>?</a:t>
            </a:r>
          </a:p>
          <a:p>
            <a:pPr lvl="2">
              <a:defRPr/>
            </a:pPr>
            <a:r>
              <a:rPr lang="en-US" altLang="en-US" sz="3200" dirty="0"/>
              <a:t>When should we force to students to discover the information on their own?</a:t>
            </a:r>
          </a:p>
          <a:p>
            <a:pPr lvl="2">
              <a:defRPr/>
            </a:pPr>
            <a:r>
              <a:rPr lang="en-US" altLang="en-US" sz="3200" dirty="0"/>
              <a:t>When should we allow practice while we coach?</a:t>
            </a:r>
          </a:p>
          <a:p>
            <a:pPr lvl="1">
              <a:defRPr/>
            </a:pPr>
            <a:r>
              <a:rPr lang="en-US" altLang="en-US" sz="3200" b="1" dirty="0">
                <a:solidFill>
                  <a:schemeClr val="accent2"/>
                </a:solidFill>
              </a:rPr>
              <a:t>These are the key questions for teachers of understanding</a:t>
            </a:r>
          </a:p>
          <a:p>
            <a:endParaRPr lang="en-US" dirty="0"/>
          </a:p>
        </p:txBody>
      </p:sp>
      <p:sp>
        <p:nvSpPr>
          <p:cNvPr id="3" name="Title 2"/>
          <p:cNvSpPr>
            <a:spLocks noGrp="1"/>
          </p:cNvSpPr>
          <p:nvPr>
            <p:ph type="title"/>
          </p:nvPr>
        </p:nvSpPr>
        <p:spPr/>
        <p:txBody>
          <a:bodyPr>
            <a:normAutofit/>
          </a:bodyPr>
          <a:lstStyle/>
          <a:p>
            <a:r>
              <a:rPr lang="en-US" sz="3800" dirty="0" smtClean="0"/>
              <a:t>Direct and Indirect Teaching Approaches</a:t>
            </a:r>
            <a:endParaRPr lang="en-US" sz="3800" dirty="0"/>
          </a:p>
        </p:txBody>
      </p:sp>
    </p:spTree>
    <p:extLst>
      <p:ext uri="{BB962C8B-B14F-4D97-AF65-F5344CB8AC3E}">
        <p14:creationId xmlns:p14="http://schemas.microsoft.com/office/powerpoint/2010/main" val="698225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258" y="2667000"/>
            <a:ext cx="10157354" cy="1397000"/>
          </a:xfrm>
        </p:spPr>
        <p:txBody>
          <a:bodyPr>
            <a:normAutofit fontScale="90000"/>
          </a:bodyPr>
          <a:lstStyle/>
          <a:p>
            <a:r>
              <a:rPr lang="en-US" sz="7200" b="1" dirty="0" smtClean="0"/>
              <a:t>Try this…..</a:t>
            </a:r>
            <a:br>
              <a:rPr lang="en-US" sz="7200" b="1" dirty="0" smtClean="0"/>
            </a:br>
            <a:r>
              <a:rPr lang="en-US" sz="7200" b="1" dirty="0" smtClean="0"/>
              <a:t>Draw this…..</a:t>
            </a:r>
            <a:endParaRPr lang="en-US" sz="7200" b="1" dirty="0"/>
          </a:p>
        </p:txBody>
      </p:sp>
    </p:spTree>
    <p:extLst>
      <p:ext uri="{BB962C8B-B14F-4D97-AF65-F5344CB8AC3E}">
        <p14:creationId xmlns:p14="http://schemas.microsoft.com/office/powerpoint/2010/main" val="1979962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3200" dirty="0"/>
              <a:t>Use direct instruction and focused coaching for discrete, unproblematic, and enabling knowledge and </a:t>
            </a:r>
            <a:r>
              <a:rPr lang="en-US" altLang="en-US" sz="3200" dirty="0" smtClean="0"/>
              <a:t>skill</a:t>
            </a:r>
            <a:endParaRPr lang="en-US" altLang="en-US" sz="3200" dirty="0"/>
          </a:p>
          <a:p>
            <a:r>
              <a:rPr lang="en-US" altLang="en-US" sz="3200" dirty="0"/>
              <a:t>Use indirect teaching for those ideas that are subtle, easily misunderstood, and those ideas that need some personal inquiry, testing and verification</a:t>
            </a:r>
          </a:p>
          <a:p>
            <a:pPr marL="0" indent="0">
              <a:buNone/>
            </a:pPr>
            <a:endParaRPr lang="en-US" dirty="0"/>
          </a:p>
        </p:txBody>
      </p:sp>
      <p:sp>
        <p:nvSpPr>
          <p:cNvPr id="3" name="Title 2"/>
          <p:cNvSpPr>
            <a:spLocks noGrp="1"/>
          </p:cNvSpPr>
          <p:nvPr>
            <p:ph type="title"/>
          </p:nvPr>
        </p:nvSpPr>
        <p:spPr/>
        <p:txBody>
          <a:bodyPr/>
          <a:lstStyle/>
          <a:p>
            <a:r>
              <a:rPr lang="en-US" dirty="0" smtClean="0"/>
              <a:t>We Should. . . </a:t>
            </a:r>
            <a:endParaRPr lang="en-US" dirty="0"/>
          </a:p>
        </p:txBody>
      </p:sp>
    </p:spTree>
    <p:extLst>
      <p:ext uri="{BB962C8B-B14F-4D97-AF65-F5344CB8AC3E}">
        <p14:creationId xmlns:p14="http://schemas.microsoft.com/office/powerpoint/2010/main" val="1486605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3200" dirty="0"/>
              <a:t>Engage students in inquiry and inventive work as soon as possible</a:t>
            </a:r>
          </a:p>
          <a:p>
            <a:r>
              <a:rPr lang="en-US" altLang="en-US" sz="3200" dirty="0"/>
              <a:t>Use the text as a reference—not a syllabus</a:t>
            </a:r>
          </a:p>
          <a:p>
            <a:r>
              <a:rPr lang="en-US" altLang="en-US" sz="3200" dirty="0"/>
              <a:t>Ask more questions/answer fewer</a:t>
            </a:r>
          </a:p>
          <a:p>
            <a:r>
              <a:rPr lang="en-US" altLang="en-US" sz="3200" dirty="0"/>
              <a:t>Make it clear that there are no stupid questions</a:t>
            </a:r>
          </a:p>
          <a:p>
            <a:pPr marL="0" indent="0">
              <a:buNone/>
            </a:pPr>
            <a:endParaRPr lang="en-US" dirty="0"/>
          </a:p>
        </p:txBody>
      </p:sp>
      <p:sp>
        <p:nvSpPr>
          <p:cNvPr id="3" name="Title 2"/>
          <p:cNvSpPr>
            <a:spLocks noGrp="1"/>
          </p:cNvSpPr>
          <p:nvPr>
            <p:ph type="title"/>
          </p:nvPr>
        </p:nvSpPr>
        <p:spPr/>
        <p:txBody>
          <a:bodyPr>
            <a:normAutofit/>
          </a:bodyPr>
          <a:lstStyle/>
          <a:p>
            <a:r>
              <a:rPr lang="en-US" sz="3600" dirty="0" smtClean="0"/>
              <a:t>Guidelines for Student Autonomous Learning</a:t>
            </a:r>
            <a:endParaRPr lang="en-US" sz="3600" dirty="0"/>
          </a:p>
        </p:txBody>
      </p:sp>
    </p:spTree>
    <p:extLst>
      <p:ext uri="{BB962C8B-B14F-4D97-AF65-F5344CB8AC3E}">
        <p14:creationId xmlns:p14="http://schemas.microsoft.com/office/powerpoint/2010/main" val="3894851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3200" dirty="0"/>
              <a:t>Ask naïve questions and let the students correct you</a:t>
            </a:r>
          </a:p>
          <a:p>
            <a:r>
              <a:rPr lang="en-US" altLang="en-US" sz="3200" dirty="0"/>
              <a:t>Raise questions with many possible answers and push students to answer in multiple ways</a:t>
            </a:r>
          </a:p>
          <a:p>
            <a:r>
              <a:rPr lang="en-US" altLang="en-US" sz="3200" dirty="0"/>
              <a:t>Demand final performances (speech, presentation, project demonstration)</a:t>
            </a:r>
          </a:p>
          <a:p>
            <a:r>
              <a:rPr lang="en-US" altLang="en-US" sz="3200" dirty="0"/>
              <a:t>Continually assess for understanding</a:t>
            </a:r>
          </a:p>
          <a:p>
            <a:pPr marL="0" indent="0">
              <a:buNone/>
            </a:pPr>
            <a:endParaRPr lang="en-US" dirty="0"/>
          </a:p>
        </p:txBody>
      </p:sp>
      <p:sp>
        <p:nvSpPr>
          <p:cNvPr id="3" name="Title 2"/>
          <p:cNvSpPr>
            <a:spLocks noGrp="1"/>
          </p:cNvSpPr>
          <p:nvPr>
            <p:ph type="title"/>
          </p:nvPr>
        </p:nvSpPr>
        <p:spPr/>
        <p:txBody>
          <a:bodyPr>
            <a:normAutofit/>
          </a:bodyPr>
          <a:lstStyle/>
          <a:p>
            <a:r>
              <a:rPr lang="en-US" sz="3600" dirty="0"/>
              <a:t>Guidelines for Student Autonomous Learning</a:t>
            </a:r>
          </a:p>
        </p:txBody>
      </p:sp>
    </p:spTree>
    <p:extLst>
      <p:ext uri="{BB962C8B-B14F-4D97-AF65-F5344CB8AC3E}">
        <p14:creationId xmlns:p14="http://schemas.microsoft.com/office/powerpoint/2010/main" val="3865985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077934">
            <a:off x="4771204" y="2159241"/>
            <a:ext cx="7008574" cy="2158999"/>
          </a:xfrm>
        </p:spPr>
        <p:txBody>
          <a:bodyPr>
            <a:normAutofit/>
          </a:bodyPr>
          <a:lstStyle/>
          <a:p>
            <a:pPr algn="ctr"/>
            <a:r>
              <a:rPr lang="en-US" dirty="0" smtClean="0"/>
              <a:t>Performance Based Assessment</a:t>
            </a:r>
            <a:endParaRPr lang="en-US" dirty="0"/>
          </a:p>
        </p:txBody>
      </p:sp>
    </p:spTree>
    <p:extLst>
      <p:ext uri="{BB962C8B-B14F-4D97-AF65-F5344CB8AC3E}">
        <p14:creationId xmlns:p14="http://schemas.microsoft.com/office/powerpoint/2010/main" val="2422225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fontAlgn="auto">
              <a:lnSpc>
                <a:spcPct val="90000"/>
              </a:lnSpc>
              <a:spcAft>
                <a:spcPts val="0"/>
              </a:spcAft>
              <a:buFont typeface="Brush Script MT" panose="03060802040406070304" pitchFamily="66" charset="0"/>
              <a:buNone/>
              <a:defRPr/>
            </a:pPr>
            <a:r>
              <a:rPr lang="en-US" dirty="0"/>
              <a:t>PBA is a form of  assessment that requires students to perform a task rather than an answer questions from a ready made list. </a:t>
            </a:r>
          </a:p>
          <a:p>
            <a:pPr marL="274320" indent="-274320" fontAlgn="auto">
              <a:lnSpc>
                <a:spcPct val="90000"/>
              </a:lnSpc>
              <a:spcAft>
                <a:spcPts val="0"/>
              </a:spcAft>
              <a:buFontTx/>
              <a:buNone/>
              <a:defRPr/>
            </a:pPr>
            <a:r>
              <a:rPr lang="en-US" dirty="0"/>
              <a:t>Also known as:</a:t>
            </a:r>
          </a:p>
          <a:p>
            <a:pPr marL="274320" indent="-274320" fontAlgn="auto">
              <a:lnSpc>
                <a:spcPct val="90000"/>
              </a:lnSpc>
              <a:spcAft>
                <a:spcPts val="0"/>
              </a:spcAft>
              <a:defRPr/>
            </a:pPr>
            <a:r>
              <a:rPr lang="en-US" dirty="0"/>
              <a:t>Authentic Assessment</a:t>
            </a:r>
          </a:p>
          <a:p>
            <a:pPr marL="274320" indent="-274320" fontAlgn="auto">
              <a:lnSpc>
                <a:spcPct val="90000"/>
              </a:lnSpc>
              <a:spcAft>
                <a:spcPts val="0"/>
              </a:spcAft>
              <a:defRPr/>
            </a:pPr>
            <a:r>
              <a:rPr lang="en-US" dirty="0"/>
              <a:t>Alternative Assessment</a:t>
            </a:r>
          </a:p>
          <a:p>
            <a:pPr marL="274320" indent="-274320" fontAlgn="auto">
              <a:lnSpc>
                <a:spcPct val="90000"/>
              </a:lnSpc>
              <a:spcAft>
                <a:spcPts val="0"/>
              </a:spcAft>
              <a:defRPr/>
            </a:pPr>
            <a:r>
              <a:rPr lang="en-US" dirty="0"/>
              <a:t>Active Learning</a:t>
            </a:r>
          </a:p>
          <a:p>
            <a:pPr marL="274320" indent="-274320" fontAlgn="auto">
              <a:lnSpc>
                <a:spcPct val="90000"/>
              </a:lnSpc>
              <a:spcAft>
                <a:spcPts val="0"/>
              </a:spcAft>
              <a:defRPr/>
            </a:pPr>
            <a:r>
              <a:rPr lang="en-US" dirty="0"/>
              <a:t>Performance Assessment</a:t>
            </a:r>
          </a:p>
        </p:txBody>
      </p:sp>
      <p:sp>
        <p:nvSpPr>
          <p:cNvPr id="3" name="Title 2"/>
          <p:cNvSpPr>
            <a:spLocks noGrp="1"/>
          </p:cNvSpPr>
          <p:nvPr>
            <p:ph type="title"/>
          </p:nvPr>
        </p:nvSpPr>
        <p:spPr/>
        <p:txBody>
          <a:bodyPr/>
          <a:lstStyle/>
          <a:p>
            <a:r>
              <a:rPr lang="en-US" dirty="0"/>
              <a:t>What is Performance Based Assessment?</a:t>
            </a:r>
          </a:p>
        </p:txBody>
      </p:sp>
    </p:spTree>
    <p:extLst>
      <p:ext uri="{BB962C8B-B14F-4D97-AF65-F5344CB8AC3E}">
        <p14:creationId xmlns:p14="http://schemas.microsoft.com/office/powerpoint/2010/main" val="1610934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Performance-based assessments  require students to apply knowledge and skills.</a:t>
            </a:r>
          </a:p>
          <a:p>
            <a:r>
              <a:rPr lang="en-US" dirty="0"/>
              <a:t>PBA’s can be used as formative or summative assessments.</a:t>
            </a:r>
          </a:p>
          <a:p>
            <a:r>
              <a:rPr lang="en-US" dirty="0"/>
              <a:t>Can be labor- and time-intensive.</a:t>
            </a:r>
          </a:p>
          <a:p>
            <a:r>
              <a:rPr lang="en-US" dirty="0"/>
              <a:t>Can also be quite diverse.</a:t>
            </a:r>
          </a:p>
          <a:p>
            <a:pPr marL="0" indent="0">
              <a:buNone/>
            </a:pPr>
            <a:endParaRPr lang="en-US" dirty="0"/>
          </a:p>
        </p:txBody>
      </p:sp>
      <p:sp>
        <p:nvSpPr>
          <p:cNvPr id="3" name="Title 2"/>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873466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PBA’s present students with hands-on tasks or other performance-based activities that students must complete individually or in small groups; </a:t>
            </a:r>
          </a:p>
          <a:p>
            <a:r>
              <a:rPr lang="en-US" dirty="0"/>
              <a:t>Work is evaluated using pre-established criteria:</a:t>
            </a:r>
          </a:p>
          <a:p>
            <a:pPr lvl="1"/>
            <a:r>
              <a:rPr lang="en-US" dirty="0"/>
              <a:t>A performance task (actual prompt or activity)</a:t>
            </a:r>
          </a:p>
          <a:p>
            <a:pPr lvl="1"/>
            <a:r>
              <a:rPr lang="en-US" dirty="0"/>
              <a:t>A scoring rubric (scoring guide consisting of pre-established performance criteria)</a:t>
            </a:r>
          </a:p>
          <a:p>
            <a:pPr lvl="1"/>
            <a:r>
              <a:rPr lang="en-US" dirty="0"/>
              <a:t>Direct observation of student skills and capabilities (very different from pencil-and-paper tests)</a:t>
            </a:r>
          </a:p>
          <a:p>
            <a:endParaRPr lang="en-US" dirty="0"/>
          </a:p>
        </p:txBody>
      </p:sp>
      <p:sp>
        <p:nvSpPr>
          <p:cNvPr id="3" name="Title 2"/>
          <p:cNvSpPr>
            <a:spLocks noGrp="1"/>
          </p:cNvSpPr>
          <p:nvPr>
            <p:ph type="title"/>
          </p:nvPr>
        </p:nvSpPr>
        <p:spPr/>
        <p:txBody>
          <a:bodyPr/>
          <a:lstStyle/>
          <a:p>
            <a:r>
              <a:rPr lang="en-US" dirty="0" smtClean="0"/>
              <a:t>Characteristics of PBA</a:t>
            </a:r>
            <a:endParaRPr lang="en-US" dirty="0"/>
          </a:p>
        </p:txBody>
      </p:sp>
    </p:spTree>
    <p:extLst>
      <p:ext uri="{BB962C8B-B14F-4D97-AF65-F5344CB8AC3E}">
        <p14:creationId xmlns:p14="http://schemas.microsoft.com/office/powerpoint/2010/main" val="3085694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a:t>Performance assessments are:</a:t>
            </a:r>
          </a:p>
          <a:p>
            <a:pPr lvl="1"/>
            <a:r>
              <a:rPr lang="en-US" dirty="0"/>
              <a:t>Based in the “real world” = authentic assessment</a:t>
            </a:r>
          </a:p>
          <a:p>
            <a:pPr lvl="1"/>
            <a:r>
              <a:rPr lang="en-US" dirty="0"/>
              <a:t>Must be linked to instructional objectives/standards</a:t>
            </a:r>
          </a:p>
          <a:p>
            <a:pPr lvl="1"/>
            <a:r>
              <a:rPr lang="en-US" dirty="0"/>
              <a:t>Less abstract than more traditional forms of assessment </a:t>
            </a:r>
          </a:p>
          <a:p>
            <a:pPr lvl="1"/>
            <a:r>
              <a:rPr lang="en-US" dirty="0"/>
              <a:t>Assessments, by themselves, are meaningful learning activities</a:t>
            </a:r>
          </a:p>
          <a:p>
            <a:pPr lvl="1"/>
            <a:r>
              <a:rPr lang="en-US" dirty="0"/>
              <a:t>Concept of performance assessments is not new</a:t>
            </a:r>
          </a:p>
          <a:p>
            <a:pPr lvl="1"/>
            <a:r>
              <a:rPr lang="en-US" dirty="0"/>
              <a:t>Specific behaviors/capabilities should be observed</a:t>
            </a:r>
          </a:p>
          <a:p>
            <a:pPr lvl="1"/>
            <a:r>
              <a:rPr lang="en-US" dirty="0"/>
              <a:t>Measure complex capabilities/skills that can’t be measured with pencil-and-paper tests</a:t>
            </a:r>
          </a:p>
          <a:p>
            <a:pPr lvl="1"/>
            <a:r>
              <a:rPr lang="en-US" dirty="0"/>
              <a:t>Must focus on teachable processes</a:t>
            </a:r>
          </a:p>
          <a:p>
            <a:pPr lvl="1"/>
            <a:r>
              <a:rPr lang="en-US" dirty="0"/>
              <a:t>Can judge appropriateness of behavior/understanding</a:t>
            </a:r>
          </a:p>
          <a:p>
            <a:endParaRPr lang="en-US" dirty="0"/>
          </a:p>
        </p:txBody>
      </p:sp>
      <p:sp>
        <p:nvSpPr>
          <p:cNvPr id="3" name="Title 2"/>
          <p:cNvSpPr>
            <a:spLocks noGrp="1"/>
          </p:cNvSpPr>
          <p:nvPr>
            <p:ph type="title"/>
          </p:nvPr>
        </p:nvSpPr>
        <p:spPr/>
        <p:txBody>
          <a:bodyPr/>
          <a:lstStyle/>
          <a:p>
            <a:r>
              <a:rPr lang="en-US" dirty="0" smtClean="0"/>
              <a:t>Characteristics of PBA</a:t>
            </a:r>
            <a:endParaRPr lang="en-US" dirty="0"/>
          </a:p>
        </p:txBody>
      </p:sp>
    </p:spTree>
    <p:extLst>
      <p:ext uri="{BB962C8B-B14F-4D97-AF65-F5344CB8AC3E}">
        <p14:creationId xmlns:p14="http://schemas.microsoft.com/office/powerpoint/2010/main" val="923261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Performance assessments are (continued):</a:t>
            </a:r>
          </a:p>
          <a:p>
            <a:pPr lvl="1"/>
            <a:r>
              <a:rPr lang="en-US" dirty="0"/>
              <a:t>Can be used to judge appropriateness of behavior or understanding</a:t>
            </a:r>
          </a:p>
          <a:p>
            <a:pPr lvl="1"/>
            <a:r>
              <a:rPr lang="en-US" dirty="0"/>
              <a:t>require products of behaviors that are valuable in their own right</a:t>
            </a:r>
          </a:p>
          <a:p>
            <a:pPr lvl="1"/>
            <a:r>
              <a:rPr lang="en-US" dirty="0"/>
              <a:t>tasks should encourage student reflection</a:t>
            </a:r>
          </a:p>
          <a:p>
            <a:pPr lvl="1"/>
            <a:r>
              <a:rPr lang="en-US" dirty="0"/>
              <a:t>Can specifically targets procedures used by students to solve problems</a:t>
            </a:r>
          </a:p>
          <a:p>
            <a:pPr lvl="1"/>
            <a:r>
              <a:rPr lang="en-US" dirty="0"/>
              <a:t>Results in tangible outcome or product</a:t>
            </a:r>
          </a:p>
          <a:p>
            <a:endParaRPr lang="en-US" dirty="0"/>
          </a:p>
        </p:txBody>
      </p:sp>
      <p:sp>
        <p:nvSpPr>
          <p:cNvPr id="3" name="Title 2"/>
          <p:cNvSpPr>
            <a:spLocks noGrp="1"/>
          </p:cNvSpPr>
          <p:nvPr>
            <p:ph type="title"/>
          </p:nvPr>
        </p:nvSpPr>
        <p:spPr/>
        <p:txBody>
          <a:bodyPr/>
          <a:lstStyle/>
          <a:p>
            <a:r>
              <a:rPr lang="en-US" dirty="0" smtClean="0"/>
              <a:t>Characteristics of PBA</a:t>
            </a:r>
            <a:endParaRPr lang="en-US" dirty="0"/>
          </a:p>
        </p:txBody>
      </p:sp>
    </p:spTree>
    <p:extLst>
      <p:ext uri="{BB962C8B-B14F-4D97-AF65-F5344CB8AC3E}">
        <p14:creationId xmlns:p14="http://schemas.microsoft.com/office/powerpoint/2010/main" val="562070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Pros and Cons of PBA</a:t>
            </a:r>
            <a:endParaRPr lang="en-US" dirty="0"/>
          </a:p>
        </p:txBody>
      </p:sp>
      <p:sp>
        <p:nvSpPr>
          <p:cNvPr id="5" name="Content Placeholder 4"/>
          <p:cNvSpPr>
            <a:spLocks noGrp="1"/>
          </p:cNvSpPr>
          <p:nvPr>
            <p:ph sz="half" idx="1"/>
          </p:nvPr>
        </p:nvSpPr>
        <p:spPr/>
        <p:txBody>
          <a:bodyPr>
            <a:normAutofit fontScale="92500" lnSpcReduction="10000"/>
          </a:bodyPr>
          <a:lstStyle/>
          <a:p>
            <a:pPr>
              <a:lnSpc>
                <a:spcPct val="90000"/>
              </a:lnSpc>
              <a:buFontTx/>
              <a:buNone/>
            </a:pPr>
            <a:r>
              <a:rPr lang="en-US" altLang="en-US" dirty="0"/>
              <a:t>Pros</a:t>
            </a:r>
          </a:p>
          <a:p>
            <a:pPr>
              <a:lnSpc>
                <a:spcPct val="90000"/>
              </a:lnSpc>
            </a:pPr>
            <a:r>
              <a:rPr lang="en-US" altLang="en-US" dirty="0"/>
              <a:t>More than one correct answer</a:t>
            </a:r>
          </a:p>
          <a:p>
            <a:pPr>
              <a:lnSpc>
                <a:spcPct val="90000"/>
              </a:lnSpc>
            </a:pPr>
            <a:r>
              <a:rPr lang="en-US" altLang="en-US" dirty="0"/>
              <a:t>Creative solutions</a:t>
            </a:r>
          </a:p>
          <a:p>
            <a:pPr>
              <a:lnSpc>
                <a:spcPct val="90000"/>
              </a:lnSpc>
            </a:pPr>
            <a:r>
              <a:rPr lang="en-US" altLang="en-US" dirty="0"/>
              <a:t>Engaging</a:t>
            </a:r>
          </a:p>
          <a:p>
            <a:pPr>
              <a:lnSpc>
                <a:spcPct val="90000"/>
              </a:lnSpc>
            </a:pPr>
            <a:r>
              <a:rPr lang="en-US" altLang="en-US" dirty="0"/>
              <a:t>Part of learning process</a:t>
            </a:r>
          </a:p>
          <a:p>
            <a:pPr>
              <a:lnSpc>
                <a:spcPct val="90000"/>
              </a:lnSpc>
            </a:pPr>
            <a:r>
              <a:rPr lang="en-US" altLang="en-US" dirty="0"/>
              <a:t>Can assess students ability to apply knowledge</a:t>
            </a:r>
          </a:p>
          <a:p>
            <a:pPr>
              <a:lnSpc>
                <a:spcPct val="90000"/>
              </a:lnSpc>
            </a:pPr>
            <a:r>
              <a:rPr lang="en-US" altLang="en-US" dirty="0"/>
              <a:t>Real life/world tasks</a:t>
            </a:r>
          </a:p>
          <a:p>
            <a:pPr>
              <a:lnSpc>
                <a:spcPct val="90000"/>
              </a:lnSpc>
            </a:pPr>
            <a:r>
              <a:rPr lang="en-US" altLang="en-US" dirty="0"/>
              <a:t>Can assess thinking skills</a:t>
            </a:r>
          </a:p>
          <a:p>
            <a:pPr marL="0" indent="0">
              <a:buNone/>
            </a:pPr>
            <a:endParaRPr lang="en-US" dirty="0"/>
          </a:p>
        </p:txBody>
      </p:sp>
      <p:sp>
        <p:nvSpPr>
          <p:cNvPr id="6" name="Content Placeholder 5"/>
          <p:cNvSpPr>
            <a:spLocks noGrp="1"/>
          </p:cNvSpPr>
          <p:nvPr>
            <p:ph sz="half" idx="2"/>
          </p:nvPr>
        </p:nvSpPr>
        <p:spPr/>
        <p:txBody>
          <a:bodyPr>
            <a:normAutofit fontScale="92500" lnSpcReduction="10000"/>
          </a:bodyPr>
          <a:lstStyle/>
          <a:p>
            <a:pPr>
              <a:lnSpc>
                <a:spcPct val="90000"/>
              </a:lnSpc>
              <a:buFontTx/>
              <a:buNone/>
            </a:pPr>
            <a:r>
              <a:rPr lang="en-US" altLang="en-US" dirty="0"/>
              <a:t>Cons</a:t>
            </a:r>
          </a:p>
          <a:p>
            <a:pPr>
              <a:lnSpc>
                <a:spcPct val="90000"/>
              </a:lnSpc>
            </a:pPr>
            <a:r>
              <a:rPr lang="en-US" altLang="en-US" dirty="0"/>
              <a:t>Address fewer learning objectives – time intensive</a:t>
            </a:r>
          </a:p>
          <a:p>
            <a:pPr>
              <a:lnSpc>
                <a:spcPct val="90000"/>
              </a:lnSpc>
            </a:pPr>
            <a:r>
              <a:rPr lang="en-US" altLang="en-US" dirty="0"/>
              <a:t>Found intimidating to students used to memorization</a:t>
            </a:r>
          </a:p>
          <a:p>
            <a:pPr>
              <a:lnSpc>
                <a:spcPct val="90000"/>
              </a:lnSpc>
            </a:pPr>
            <a:r>
              <a:rPr lang="en-US" altLang="en-US" dirty="0"/>
              <a:t>Less reliable</a:t>
            </a:r>
          </a:p>
          <a:p>
            <a:pPr>
              <a:lnSpc>
                <a:spcPct val="90000"/>
              </a:lnSpc>
            </a:pPr>
            <a:r>
              <a:rPr lang="en-US" altLang="en-US" dirty="0"/>
              <a:t>Lower ability students sometimes frustrated</a:t>
            </a:r>
          </a:p>
          <a:p>
            <a:pPr marL="0" indent="0">
              <a:buNone/>
            </a:pPr>
            <a:endParaRPr lang="en-US" dirty="0"/>
          </a:p>
        </p:txBody>
      </p:sp>
    </p:spTree>
    <p:extLst>
      <p:ext uri="{BB962C8B-B14F-4D97-AF65-F5344CB8AC3E}">
        <p14:creationId xmlns:p14="http://schemas.microsoft.com/office/powerpoint/2010/main" val="1624449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838200"/>
            <a:ext cx="9982200" cy="6096000"/>
          </a:xfrm>
        </p:spPr>
        <p:txBody>
          <a:bodyPr>
            <a:normAutofit fontScale="92500" lnSpcReduction="20000"/>
          </a:bodyPr>
          <a:lstStyle/>
          <a:p>
            <a:pPr marL="0" indent="0" algn="ctr">
              <a:spcBef>
                <a:spcPts val="0"/>
              </a:spcBef>
              <a:spcAft>
                <a:spcPts val="0"/>
              </a:spcAft>
              <a:buNone/>
              <a:tabLst>
                <a:tab pos="2971800" algn="ctr"/>
              </a:tabLst>
              <a:defRPr/>
            </a:pPr>
            <a:r>
              <a:rPr lang="en-US" sz="2000" b="1" spc="-1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Courier"/>
              <a:ea typeface="Times New Roman" panose="02020603050405020304" pitchFamily="18" charset="0"/>
              <a:cs typeface="Times New Roman" panose="02020603050405020304" pitchFamily="18" charset="0"/>
            </a:endParaRPr>
          </a:p>
          <a:p>
            <a:pPr marL="0" indent="0">
              <a:spcBef>
                <a:spcPts val="0"/>
              </a:spcBef>
              <a:spcAft>
                <a:spcPts val="0"/>
              </a:spcAft>
              <a:buNone/>
              <a:tabLst>
                <a:tab pos="-457200" algn="l"/>
              </a:tabLst>
              <a:defRPr/>
            </a:pPr>
            <a:r>
              <a:rPr lang="en-US" sz="2600" i="1" spc="-10" dirty="0">
                <a:latin typeface="Times New Roman" panose="02020603050405020304" pitchFamily="18" charset="0"/>
                <a:ea typeface="Times New Roman" panose="02020603050405020304" pitchFamily="18" charset="0"/>
                <a:cs typeface="Times New Roman" panose="02020603050405020304" pitchFamily="18" charset="0"/>
              </a:rPr>
              <a:t>One time the animals had a school.  The curriculum consisted of running, climbing, flying and swimming, and all the animals took all the subjects. The duck was good in swimming; better in fact than his instructor, and he made passing grades in flying, but he was practically hopeless in running.  Because he was low in this subject, he was made to stay after school and drop his swimming class in order to practice running.  He kept this up until he was only average in swimming.  But average is acceptable, so nobody worried about that except the duck. The eagle was considered a problem pupil and disciplined severely.  He beat all the others to the top of the tree in the climbing class, but he used his own way of getting there. The rabbit started out at the top of the class in running, but he had a nervous breakdown and had to drop out of school on account of so much make-up work in swimming. The squirrel led the climbing class, but his flying teacher made him start flying lessons from the ground instead of the top of the tree down, and he developed "charley horses" from over-exertion at the take-off and began getting C's in climbing and D's in running.  The practical prairie dogs apprenticed their offspring to a badger when the school authorities refused to add digging to the curriculum. At the end of the year, an abnormal eel that could swim well, run, climb, and fly a little, was made valedictorian.</a:t>
            </a:r>
            <a:endParaRPr lang="en-US" sz="2600" dirty="0">
              <a:latin typeface="Courier"/>
              <a:ea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117309" y="76200"/>
            <a:ext cx="10157354" cy="914400"/>
          </a:xfrm>
        </p:spPr>
        <p:txBody>
          <a:bodyPr/>
          <a:lstStyle/>
          <a:p>
            <a:r>
              <a:rPr lang="en-US" dirty="0" smtClean="0"/>
              <a:t>A Curriculum Fable</a:t>
            </a:r>
            <a:endParaRPr lang="en-US" dirty="0"/>
          </a:p>
        </p:txBody>
      </p:sp>
      <p:pic>
        <p:nvPicPr>
          <p:cNvPr id="4" name="Picture 2" descr="http://media.tumblr.com/tumblr_lu9fhpmdAq1qee43f.jpg"/>
          <p:cNvPicPr>
            <a:picLocks noChangeAspect="1" noChangeArrowheads="1"/>
          </p:cNvPicPr>
          <p:nvPr/>
        </p:nvPicPr>
        <p:blipFill>
          <a:blip r:embed="rId2">
            <a:extLst>
              <a:ext uri="{28A0092B-C50C-407E-A947-70E740481C1C}">
                <a14:useLocalDpi xmlns:a14="http://schemas.microsoft.com/office/drawing/2010/main" val="0"/>
              </a:ext>
            </a:extLst>
          </a:blip>
          <a:srcRect l="17599" t="2757" r="18401" b="24138"/>
          <a:stretch>
            <a:fillRect/>
          </a:stretch>
        </p:blipFill>
        <p:spPr bwMode="auto">
          <a:xfrm>
            <a:off x="10209212" y="47625"/>
            <a:ext cx="1677052" cy="22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0374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a:t>Six essential features to keep in mind. PBA’s should:</a:t>
            </a:r>
          </a:p>
          <a:p>
            <a:pPr marL="457200" indent="-457200">
              <a:buFont typeface="+mj-lt"/>
              <a:buAutoNum type="arabicPeriod"/>
            </a:pPr>
            <a:r>
              <a:rPr lang="en-US" dirty="0"/>
              <a:t>Have a clear purpose that specifies the decision that will be made resulting from the assessment.</a:t>
            </a:r>
          </a:p>
          <a:p>
            <a:pPr marL="457200" indent="-457200">
              <a:buFont typeface="+mj-lt"/>
              <a:buAutoNum type="arabicPeriod"/>
            </a:pPr>
            <a:r>
              <a:rPr lang="en-US" dirty="0"/>
              <a:t>Focus be on process, product, or both</a:t>
            </a:r>
          </a:p>
          <a:p>
            <a:pPr marL="457200" indent="-457200">
              <a:buFont typeface="+mj-lt"/>
              <a:buAutoNum type="arabicPeriod"/>
            </a:pPr>
            <a:r>
              <a:rPr lang="en-US" dirty="0"/>
              <a:t>No simple right or wrong answers; they must be assessed along some sort of continuum.</a:t>
            </a:r>
          </a:p>
          <a:p>
            <a:pPr marL="457200" indent="-457200">
              <a:buFont typeface="+mj-lt"/>
              <a:buAutoNum type="arabicPeriod"/>
            </a:pPr>
            <a:r>
              <a:rPr lang="en-US" dirty="0"/>
              <a:t>Focus on degrees (e.g., quality, proficiency, understanding, etc.).</a:t>
            </a:r>
          </a:p>
          <a:p>
            <a:pPr marL="457200" indent="-457200">
              <a:buFont typeface="+mj-lt"/>
              <a:buAutoNum type="arabicPeriod"/>
            </a:pPr>
            <a:r>
              <a:rPr lang="en-US" dirty="0"/>
              <a:t>Try to reduce potential subjectivity in scoring.</a:t>
            </a:r>
          </a:p>
          <a:p>
            <a:pPr marL="457200" indent="-457200">
              <a:buFont typeface="+mj-lt"/>
              <a:buAutoNum type="arabicPeriod"/>
            </a:pPr>
            <a:r>
              <a:rPr lang="en-US" dirty="0"/>
              <a:t>Share scoring information with students early—as a guide</a:t>
            </a:r>
          </a:p>
          <a:p>
            <a:endParaRPr lang="en-US" dirty="0"/>
          </a:p>
        </p:txBody>
      </p:sp>
      <p:sp>
        <p:nvSpPr>
          <p:cNvPr id="3" name="Title 2"/>
          <p:cNvSpPr>
            <a:spLocks noGrp="1"/>
          </p:cNvSpPr>
          <p:nvPr>
            <p:ph type="title"/>
          </p:nvPr>
        </p:nvSpPr>
        <p:spPr/>
        <p:txBody>
          <a:bodyPr/>
          <a:lstStyle/>
          <a:p>
            <a:r>
              <a:rPr lang="en-US" dirty="0" smtClean="0"/>
              <a:t>Developing PBA Tasks</a:t>
            </a:r>
            <a:endParaRPr lang="en-US" dirty="0"/>
          </a:p>
        </p:txBody>
      </p:sp>
    </p:spTree>
    <p:extLst>
      <p:ext uri="{BB962C8B-B14F-4D97-AF65-F5344CB8AC3E}">
        <p14:creationId xmlns:p14="http://schemas.microsoft.com/office/powerpoint/2010/main" val="2569786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4000" dirty="0"/>
              <a:t>Students actively construct meaning of their own understanding.</a:t>
            </a:r>
          </a:p>
          <a:p>
            <a:r>
              <a:rPr lang="en-US" altLang="en-US" sz="4000" dirty="0"/>
              <a:t>Students become more actively engaged when they have to organize, structure and apply their knowledge.</a:t>
            </a:r>
          </a:p>
          <a:p>
            <a:pPr marL="0" indent="0">
              <a:buNone/>
            </a:pPr>
            <a:endParaRPr lang="en-US" dirty="0"/>
          </a:p>
        </p:txBody>
      </p:sp>
      <p:sp>
        <p:nvSpPr>
          <p:cNvPr id="3" name="Title 2"/>
          <p:cNvSpPr>
            <a:spLocks noGrp="1"/>
          </p:cNvSpPr>
          <p:nvPr>
            <p:ph type="title"/>
          </p:nvPr>
        </p:nvSpPr>
        <p:spPr/>
        <p:txBody>
          <a:bodyPr/>
          <a:lstStyle/>
          <a:p>
            <a:r>
              <a:rPr lang="en-US" dirty="0" smtClean="0"/>
              <a:t>Research Findings on PBA</a:t>
            </a:r>
            <a:endParaRPr lang="en-US" dirty="0"/>
          </a:p>
        </p:txBody>
      </p:sp>
    </p:spTree>
    <p:extLst>
      <p:ext uri="{BB962C8B-B14F-4D97-AF65-F5344CB8AC3E}">
        <p14:creationId xmlns:p14="http://schemas.microsoft.com/office/powerpoint/2010/main" val="3460006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Does PBA Look Like in the Classroom?</a:t>
            </a:r>
            <a:endParaRPr lang="en-US" dirty="0"/>
          </a:p>
        </p:txBody>
      </p:sp>
      <p:sp>
        <p:nvSpPr>
          <p:cNvPr id="4" name="Content Placeholder 3"/>
          <p:cNvSpPr>
            <a:spLocks noGrp="1"/>
          </p:cNvSpPr>
          <p:nvPr>
            <p:ph sz="half" idx="1"/>
          </p:nvPr>
        </p:nvSpPr>
        <p:spPr/>
        <p:txBody>
          <a:bodyPr/>
          <a:lstStyle/>
          <a:p>
            <a:pPr marL="274320" indent="-274320" fontAlgn="auto">
              <a:spcAft>
                <a:spcPts val="0"/>
              </a:spcAft>
              <a:defRPr/>
            </a:pPr>
            <a:r>
              <a:rPr lang="en-US" dirty="0"/>
              <a:t>No pencil and paper, not multiple choice</a:t>
            </a:r>
          </a:p>
          <a:p>
            <a:pPr marL="274320" indent="-274320" fontAlgn="auto">
              <a:spcAft>
                <a:spcPts val="0"/>
              </a:spcAft>
              <a:defRPr/>
            </a:pPr>
            <a:r>
              <a:rPr lang="en-US" dirty="0"/>
              <a:t>Rubrics given prior to start</a:t>
            </a:r>
          </a:p>
          <a:p>
            <a:pPr marL="274320" indent="-274320" fontAlgn="auto">
              <a:spcAft>
                <a:spcPts val="0"/>
              </a:spcAft>
              <a:defRPr/>
            </a:pPr>
            <a:r>
              <a:rPr lang="en-US" dirty="0"/>
              <a:t>Open ended response exercises/Hands on</a:t>
            </a:r>
          </a:p>
          <a:p>
            <a:pPr marL="274320" indent="-274320" fontAlgn="auto">
              <a:spcAft>
                <a:spcPts val="0"/>
              </a:spcAft>
              <a:defRPr/>
            </a:pPr>
            <a:r>
              <a:rPr lang="en-US" dirty="0"/>
              <a:t>Portfolios – compilation of required tasks and best works</a:t>
            </a:r>
          </a:p>
          <a:p>
            <a:endParaRPr lang="en-US" dirty="0"/>
          </a:p>
        </p:txBody>
      </p:sp>
      <p:sp>
        <p:nvSpPr>
          <p:cNvPr id="5" name="Content Placeholder 4"/>
          <p:cNvSpPr>
            <a:spLocks noGrp="1"/>
          </p:cNvSpPr>
          <p:nvPr>
            <p:ph sz="half" idx="2"/>
          </p:nvPr>
        </p:nvSpPr>
        <p:spPr/>
        <p:txBody>
          <a:bodyPr/>
          <a:lstStyle/>
          <a:p>
            <a:pPr marL="274320" indent="-274320" fontAlgn="auto">
              <a:spcAft>
                <a:spcPts val="0"/>
              </a:spcAft>
              <a:defRPr/>
            </a:pPr>
            <a:r>
              <a:rPr lang="en-US" dirty="0"/>
              <a:t>Use of higher order thinking skills</a:t>
            </a:r>
          </a:p>
          <a:p>
            <a:pPr marL="274320" indent="-274320" fontAlgn="auto">
              <a:spcAft>
                <a:spcPts val="0"/>
              </a:spcAft>
              <a:defRPr/>
            </a:pPr>
            <a:r>
              <a:rPr lang="en-US" dirty="0"/>
              <a:t>Synthesis of classroom instruction</a:t>
            </a:r>
          </a:p>
          <a:p>
            <a:pPr marL="274320" indent="-274320" fontAlgn="auto">
              <a:spcAft>
                <a:spcPts val="0"/>
              </a:spcAft>
              <a:defRPr/>
            </a:pPr>
            <a:r>
              <a:rPr lang="en-US" dirty="0"/>
              <a:t>Student reflection</a:t>
            </a:r>
          </a:p>
          <a:p>
            <a:pPr marL="274320" indent="-274320" fontAlgn="auto">
              <a:spcAft>
                <a:spcPts val="0"/>
              </a:spcAft>
              <a:defRPr/>
            </a:pPr>
            <a:r>
              <a:rPr lang="en-US" dirty="0"/>
              <a:t>Practical/Real life experiences</a:t>
            </a:r>
          </a:p>
          <a:p>
            <a:pPr marL="274320" indent="-274320" fontAlgn="auto">
              <a:spcAft>
                <a:spcPts val="0"/>
              </a:spcAft>
              <a:defRPr/>
            </a:pPr>
            <a:r>
              <a:rPr lang="en-US" dirty="0"/>
              <a:t>Extended tasks</a:t>
            </a:r>
          </a:p>
          <a:p>
            <a:endParaRPr lang="en-US" dirty="0"/>
          </a:p>
        </p:txBody>
      </p:sp>
    </p:spTree>
    <p:extLst>
      <p:ext uri="{BB962C8B-B14F-4D97-AF65-F5344CB8AC3E}">
        <p14:creationId xmlns:p14="http://schemas.microsoft.com/office/powerpoint/2010/main" val="1662327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z="3600" dirty="0"/>
              <a:t>Focus on a topic that matters</a:t>
            </a:r>
          </a:p>
          <a:p>
            <a:r>
              <a:rPr lang="en-US" altLang="en-US" sz="3600" dirty="0"/>
              <a:t>Use instructional methods that engage</a:t>
            </a:r>
          </a:p>
          <a:p>
            <a:r>
              <a:rPr lang="en-US" altLang="en-US" sz="3600" dirty="0"/>
              <a:t>Cause deep and enduring learning related to an important standard</a:t>
            </a:r>
          </a:p>
          <a:p>
            <a:pPr lvl="1"/>
            <a:r>
              <a:rPr lang="en-US" altLang="en-US" sz="3600" dirty="0">
                <a:solidFill>
                  <a:schemeClr val="accent2"/>
                </a:solidFill>
              </a:rPr>
              <a:t>Is it important enough to remember when the student is 50 years old?</a:t>
            </a:r>
          </a:p>
          <a:p>
            <a:pPr marL="0" indent="0">
              <a:buNone/>
            </a:pPr>
            <a:endParaRPr lang="en-US" dirty="0"/>
          </a:p>
        </p:txBody>
      </p:sp>
      <p:sp>
        <p:nvSpPr>
          <p:cNvPr id="2" name="Title 1"/>
          <p:cNvSpPr>
            <a:spLocks noGrp="1"/>
          </p:cNvSpPr>
          <p:nvPr>
            <p:ph type="title"/>
          </p:nvPr>
        </p:nvSpPr>
        <p:spPr/>
        <p:txBody>
          <a:bodyPr/>
          <a:lstStyle/>
          <a:p>
            <a:r>
              <a:rPr lang="en-US" dirty="0" smtClean="0"/>
              <a:t>Curriculum That Makes a Difference</a:t>
            </a:r>
            <a:endParaRPr lang="en-US" dirty="0"/>
          </a:p>
        </p:txBody>
      </p:sp>
    </p:spTree>
    <p:extLst>
      <p:ext uri="{BB962C8B-B14F-4D97-AF65-F5344CB8AC3E}">
        <p14:creationId xmlns:p14="http://schemas.microsoft.com/office/powerpoint/2010/main" val="1732625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altLang="en-US" sz="3600" dirty="0"/>
              <a:t>BD Begins with the </a:t>
            </a:r>
            <a:r>
              <a:rPr lang="en-US" altLang="en-US" sz="3600" u="sng" dirty="0"/>
              <a:t>end in mind</a:t>
            </a:r>
          </a:p>
          <a:p>
            <a:pPr lvl="1">
              <a:buFont typeface="Arial" panose="020B0604020202020204" pitchFamily="34" charset="0"/>
              <a:buChar char="•"/>
            </a:pPr>
            <a:r>
              <a:rPr lang="en-US" altLang="en-US" sz="3600" dirty="0"/>
              <a:t>Starting with a clear understanding of the destination</a:t>
            </a:r>
          </a:p>
          <a:p>
            <a:pPr lvl="1">
              <a:buFont typeface="Arial" panose="020B0604020202020204" pitchFamily="34" charset="0"/>
              <a:buChar char="•"/>
            </a:pPr>
            <a:r>
              <a:rPr lang="en-US" altLang="en-US" sz="3600" dirty="0"/>
              <a:t>Making sure that you are taking steps in the right direction (Stephen Covey)</a:t>
            </a:r>
          </a:p>
          <a:p>
            <a:pPr lvl="1">
              <a:buFont typeface="Arial" panose="020B0604020202020204" pitchFamily="34" charset="0"/>
              <a:buChar char="•"/>
            </a:pPr>
            <a:r>
              <a:rPr lang="en-US" altLang="en-US" sz="3600" dirty="0"/>
              <a:t>Is justifiable and reliable</a:t>
            </a:r>
          </a:p>
          <a:p>
            <a:pPr marL="0" indent="0">
              <a:buNone/>
            </a:pPr>
            <a:endParaRPr lang="en-US" dirty="0"/>
          </a:p>
        </p:txBody>
      </p:sp>
      <p:sp>
        <p:nvSpPr>
          <p:cNvPr id="2" name="Title 1"/>
          <p:cNvSpPr>
            <a:spLocks noGrp="1"/>
          </p:cNvSpPr>
          <p:nvPr>
            <p:ph type="title"/>
          </p:nvPr>
        </p:nvSpPr>
        <p:spPr/>
        <p:txBody>
          <a:bodyPr/>
          <a:lstStyle/>
          <a:p>
            <a:r>
              <a:rPr lang="en-US" dirty="0"/>
              <a:t>What is Backward Design</a:t>
            </a:r>
          </a:p>
        </p:txBody>
      </p:sp>
    </p:spTree>
    <p:extLst>
      <p:ext uri="{BB962C8B-B14F-4D97-AF65-F5344CB8AC3E}">
        <p14:creationId xmlns:p14="http://schemas.microsoft.com/office/powerpoint/2010/main" val="2304087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defRPr/>
            </a:pPr>
            <a:r>
              <a:rPr lang="en-US" altLang="en-US" sz="3200" dirty="0"/>
              <a:t>Begin with a favored lesson, time-honored activities (or the next page in the text)</a:t>
            </a:r>
          </a:p>
          <a:p>
            <a:pPr marL="0" indent="0">
              <a:buNone/>
              <a:defRPr/>
            </a:pPr>
            <a:endParaRPr lang="en-US" altLang="en-US" sz="3200" dirty="0"/>
          </a:p>
          <a:p>
            <a:pPr marL="0" indent="0">
              <a:buNone/>
              <a:defRPr/>
            </a:pPr>
            <a:r>
              <a:rPr lang="en-US" altLang="en-US" sz="3200" dirty="0"/>
              <a:t>Backward design starts with the end (the desired results). </a:t>
            </a:r>
          </a:p>
          <a:p>
            <a:pPr>
              <a:defRPr/>
            </a:pPr>
            <a:r>
              <a:rPr lang="en-US" altLang="en-US" sz="3200" i="1" dirty="0">
                <a:solidFill>
                  <a:schemeClr val="accent2"/>
                </a:solidFill>
              </a:rPr>
              <a:t>What would I accept as evidence that students have attained the desired understandings and/or abilities?</a:t>
            </a:r>
          </a:p>
          <a:p>
            <a:pPr marL="0" indent="0">
              <a:buNone/>
            </a:pPr>
            <a:endParaRPr lang="en-US" dirty="0"/>
          </a:p>
        </p:txBody>
      </p:sp>
      <p:sp>
        <p:nvSpPr>
          <p:cNvPr id="2" name="Title 1"/>
          <p:cNvSpPr>
            <a:spLocks noGrp="1"/>
          </p:cNvSpPr>
          <p:nvPr>
            <p:ph type="title"/>
          </p:nvPr>
        </p:nvSpPr>
        <p:spPr/>
        <p:txBody>
          <a:bodyPr/>
          <a:lstStyle/>
          <a:p>
            <a:r>
              <a:rPr lang="en-US" dirty="0" smtClean="0"/>
              <a:t>Unfortunately, Many Teachers</a:t>
            </a:r>
            <a:endParaRPr lang="en-US" dirty="0"/>
          </a:p>
        </p:txBody>
      </p:sp>
    </p:spTree>
    <p:extLst>
      <p:ext uri="{BB962C8B-B14F-4D97-AF65-F5344CB8AC3E}">
        <p14:creationId xmlns:p14="http://schemas.microsoft.com/office/powerpoint/2010/main" val="3717675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altLang="en-US" sz="4000" dirty="0"/>
              <a:t>We begin BD with the following question:</a:t>
            </a:r>
          </a:p>
          <a:p>
            <a:pPr lvl="1"/>
            <a:r>
              <a:rPr lang="en-US" altLang="en-US" sz="3600" i="1" dirty="0">
                <a:solidFill>
                  <a:schemeClr val="accent2"/>
                </a:solidFill>
              </a:rPr>
              <a:t>What would I accept as evidence that students have attained the desired understandings/abilities?</a:t>
            </a:r>
          </a:p>
        </p:txBody>
      </p:sp>
      <p:sp>
        <p:nvSpPr>
          <p:cNvPr id="2" name="Title 1"/>
          <p:cNvSpPr>
            <a:spLocks noGrp="1"/>
          </p:cNvSpPr>
          <p:nvPr>
            <p:ph type="title"/>
          </p:nvPr>
        </p:nvSpPr>
        <p:spPr/>
        <p:txBody>
          <a:bodyPr/>
          <a:lstStyle/>
          <a:p>
            <a:r>
              <a:rPr lang="en-US" dirty="0" smtClean="0"/>
              <a:t>Backwards Design</a:t>
            </a:r>
            <a:endParaRPr lang="en-US" dirty="0"/>
          </a:p>
        </p:txBody>
      </p:sp>
    </p:spTree>
    <p:extLst>
      <p:ext uri="{BB962C8B-B14F-4D97-AF65-F5344CB8AC3E}">
        <p14:creationId xmlns:p14="http://schemas.microsoft.com/office/powerpoint/2010/main" val="881635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27212" y="1676400"/>
            <a:ext cx="8458200" cy="4542367"/>
          </a:xfrm>
          <a:prstGeom prst="rect">
            <a:avLst/>
          </a:prstGeom>
        </p:spPr>
      </p:pic>
      <p:sp>
        <p:nvSpPr>
          <p:cNvPr id="2" name="Title 1"/>
          <p:cNvSpPr>
            <a:spLocks noGrp="1"/>
          </p:cNvSpPr>
          <p:nvPr>
            <p:ph type="title"/>
          </p:nvPr>
        </p:nvSpPr>
        <p:spPr/>
        <p:txBody>
          <a:bodyPr/>
          <a:lstStyle/>
          <a:p>
            <a:r>
              <a:rPr lang="en-US" dirty="0" smtClean="0"/>
              <a:t>Backwards Design Process</a:t>
            </a:r>
            <a:endParaRPr lang="en-US" dirty="0"/>
          </a:p>
        </p:txBody>
      </p:sp>
    </p:spTree>
    <p:extLst>
      <p:ext uri="{BB962C8B-B14F-4D97-AF65-F5344CB8AC3E}">
        <p14:creationId xmlns:p14="http://schemas.microsoft.com/office/powerpoint/2010/main" val="2579627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Welcome back to school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 id="{BA20AF26-224D-43BB-86DA-2BC792E36EB8}" vid="{9710191D-09DB-4AC7-B7A2-C1364C5E432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A2750EA-B7A8-4FA6-B68F-CA4FDFC453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Welcome back to school presentation</Template>
  <TotalTime>0</TotalTime>
  <Words>1634</Words>
  <Application>Microsoft Office PowerPoint</Application>
  <PresentationFormat>Custom</PresentationFormat>
  <Paragraphs>216</Paragraphs>
  <Slides>42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Brush Script MT</vt:lpstr>
      <vt:lpstr>Century Gothic</vt:lpstr>
      <vt:lpstr>Courier</vt:lpstr>
      <vt:lpstr>Times New Roman</vt:lpstr>
      <vt:lpstr>Wingdings</vt:lpstr>
      <vt:lpstr>Welcome back to school presentation</vt:lpstr>
      <vt:lpstr>Curriculum Design</vt:lpstr>
      <vt:lpstr>The Problem</vt:lpstr>
      <vt:lpstr>Try this….. Draw this…..</vt:lpstr>
      <vt:lpstr>A Curriculum Fable</vt:lpstr>
      <vt:lpstr>Curriculum That Makes a Difference</vt:lpstr>
      <vt:lpstr>What is Backward Design</vt:lpstr>
      <vt:lpstr>Unfortunately, Many Teachers</vt:lpstr>
      <vt:lpstr>Backwards Design</vt:lpstr>
      <vt:lpstr>Backwards Design Process</vt:lpstr>
      <vt:lpstr>Stage One: Backward Design</vt:lpstr>
      <vt:lpstr>How do teachers decide what content should be taught?   -standards/frameworks</vt:lpstr>
      <vt:lpstr>Should a Lesson be Taught</vt:lpstr>
      <vt:lpstr>Stage 2: Backwards Design</vt:lpstr>
      <vt:lpstr>Six Facets of Understanding</vt:lpstr>
      <vt:lpstr>Six Facets of Understanding</vt:lpstr>
      <vt:lpstr>Six Facets of Understanding</vt:lpstr>
      <vt:lpstr>Two Different Approaches</vt:lpstr>
      <vt:lpstr>Thinking Like the Assessor</vt:lpstr>
      <vt:lpstr>Types of Assessments</vt:lpstr>
      <vt:lpstr>PowerPoint Presentation</vt:lpstr>
      <vt:lpstr>Stage 3: Backwards Design</vt:lpstr>
      <vt:lpstr>Key Questions for Instructional Design</vt:lpstr>
      <vt:lpstr>How Will You?</vt:lpstr>
      <vt:lpstr>Blending Breadth and Depth </vt:lpstr>
      <vt:lpstr>PowerPoint Presentation</vt:lpstr>
      <vt:lpstr>Teaching in a UBD Environment</vt:lpstr>
      <vt:lpstr>Wisdom Can’t be Told</vt:lpstr>
      <vt:lpstr>Teaching for Understanding Requires:</vt:lpstr>
      <vt:lpstr>Direct and Indirect Teaching Approaches</vt:lpstr>
      <vt:lpstr>We Should. . . </vt:lpstr>
      <vt:lpstr>Guidelines for Student Autonomous Learning</vt:lpstr>
      <vt:lpstr>Guidelines for Student Autonomous Learning</vt:lpstr>
      <vt:lpstr>Performance Based Assessment</vt:lpstr>
      <vt:lpstr>What is Performance Based Assessment?</vt:lpstr>
      <vt:lpstr>Introduction</vt:lpstr>
      <vt:lpstr>Characteristics of PBA</vt:lpstr>
      <vt:lpstr>Characteristics of PBA</vt:lpstr>
      <vt:lpstr>Characteristics of PBA</vt:lpstr>
      <vt:lpstr>Pros and Cons of PBA</vt:lpstr>
      <vt:lpstr>Developing PBA Tasks</vt:lpstr>
      <vt:lpstr>Research Findings on PBA</vt:lpstr>
      <vt:lpstr>What Does PBA Look Like in the Classroom?</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2014-09-08T15:34:02Z</dcterms:created>
  <dcterms:modified xsi:type="dcterms:W3CDTF">2017-09-05T17:35:14Z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TC034606159991</vt:lpwstr>
  </property>
</Properties>
</file>