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48"/>
  </p:notesMasterIdLst>
  <p:handoutMasterIdLst>
    <p:handoutMasterId r:id="rId49"/>
  </p:handoutMasterIdLst>
  <p:sldIdLst>
    <p:sldId id="258" r:id="rId3"/>
    <p:sldId id="259" r:id="rId4"/>
    <p:sldId id="300" r:id="rId5"/>
    <p:sldId id="260" r:id="rId6"/>
    <p:sldId id="261" r:id="rId7"/>
    <p:sldId id="262" r:id="rId8"/>
    <p:sldId id="263" r:id="rId9"/>
    <p:sldId id="264" r:id="rId10"/>
    <p:sldId id="265" r:id="rId11"/>
    <p:sldId id="266" r:id="rId12"/>
    <p:sldId id="267" r:id="rId13"/>
    <p:sldId id="268" r:id="rId14"/>
    <p:sldId id="269" r:id="rId15"/>
    <p:sldId id="301" r:id="rId16"/>
    <p:sldId id="270" r:id="rId17"/>
    <p:sldId id="271" r:id="rId18"/>
    <p:sldId id="272" r:id="rId19"/>
    <p:sldId id="273" r:id="rId20"/>
    <p:sldId id="274" r:id="rId21"/>
    <p:sldId id="275" r:id="rId22"/>
    <p:sldId id="282" r:id="rId23"/>
    <p:sldId id="283" r:id="rId24"/>
    <p:sldId id="302" r:id="rId25"/>
    <p:sldId id="276" r:id="rId26"/>
    <p:sldId id="277" r:id="rId27"/>
    <p:sldId id="278" r:id="rId28"/>
    <p:sldId id="279" r:id="rId29"/>
    <p:sldId id="303" r:id="rId30"/>
    <p:sldId id="281" r:id="rId31"/>
    <p:sldId id="284" r:id="rId32"/>
    <p:sldId id="285" r:id="rId33"/>
    <p:sldId id="286" r:id="rId34"/>
    <p:sldId id="287" r:id="rId35"/>
    <p:sldId id="288" r:id="rId36"/>
    <p:sldId id="289" r:id="rId37"/>
    <p:sldId id="290" r:id="rId38"/>
    <p:sldId id="291" r:id="rId39"/>
    <p:sldId id="292" r:id="rId40"/>
    <p:sldId id="293" r:id="rId41"/>
    <p:sldId id="299" r:id="rId42"/>
    <p:sldId id="294" r:id="rId43"/>
    <p:sldId id="298" r:id="rId44"/>
    <p:sldId id="295" r:id="rId45"/>
    <p:sldId id="296" r:id="rId46"/>
    <p:sldId id="297" r:id="rId47"/>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p:scale>
          <a:sx n="100" d="100"/>
          <a:sy n="100" d="100"/>
        </p:scale>
        <p:origin x="120" y="43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9/18/2015</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9/18/2015</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36</a:t>
            </a:fld>
            <a:endParaRPr lang="en-US"/>
          </a:p>
        </p:txBody>
      </p:sp>
    </p:spTree>
    <p:extLst>
      <p:ext uri="{BB962C8B-B14F-4D97-AF65-F5344CB8AC3E}">
        <p14:creationId xmlns:p14="http://schemas.microsoft.com/office/powerpoint/2010/main" val="1146141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9/18/2015</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9/18/2015</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p:txBody>
          <a:bodyPr/>
          <a:lstStyle/>
          <a:p>
            <a:r>
              <a:rPr lang="en-US" dirty="0" smtClean="0"/>
              <a:t>Backwards Design</a:t>
            </a:r>
            <a:endParaRPr lang="en-US" dirty="0"/>
          </a:p>
        </p:txBody>
      </p:sp>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3581400"/>
            <a:ext cx="10157354" cy="1397000"/>
          </a:xfrm>
        </p:spPr>
        <p:txBody>
          <a:bodyPr>
            <a:normAutofit fontScale="90000"/>
          </a:bodyPr>
          <a:lstStyle/>
          <a:p>
            <a:r>
              <a:rPr lang="en-US" sz="6000" b="1" dirty="0" smtClean="0"/>
              <a:t>How do teachers decide what content should be taught?</a:t>
            </a:r>
            <a:br>
              <a:rPr lang="en-US" sz="6000" b="1" dirty="0" smtClean="0"/>
            </a:br>
            <a:r>
              <a:rPr lang="en-US" sz="6000" b="1" dirty="0" smtClean="0"/>
              <a:t/>
            </a:r>
            <a:br>
              <a:rPr lang="en-US" sz="6000" b="1" dirty="0" smtClean="0"/>
            </a:br>
            <a:r>
              <a:rPr lang="en-US" sz="6000" b="1" dirty="0" smtClean="0"/>
              <a:t>	-standards/frameworks</a:t>
            </a:r>
            <a:endParaRPr lang="en-US" sz="6000" b="1" dirty="0"/>
          </a:p>
        </p:txBody>
      </p:sp>
    </p:spTree>
    <p:extLst>
      <p:ext uri="{BB962C8B-B14F-4D97-AF65-F5344CB8AC3E}">
        <p14:creationId xmlns:p14="http://schemas.microsoft.com/office/powerpoint/2010/main" val="2438396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to developing the 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8012" y="457200"/>
            <a:ext cx="10439400" cy="5943600"/>
          </a:xfrm>
        </p:spPr>
        <p:txBody>
          <a:bodyPr>
            <a:normAutofit/>
          </a:bodyPr>
          <a:lstStyle/>
          <a:p>
            <a:r>
              <a:rPr lang="en-US" sz="2800" dirty="0" smtClean="0"/>
              <a:t>You’re planning to deliver a lesson that uncovers the following standard – </a:t>
            </a:r>
          </a:p>
          <a:p>
            <a:pPr lvl="1"/>
            <a:r>
              <a:rPr lang="en-US" dirty="0" smtClean="0"/>
              <a:t>NGSS Earth Science - ESS3.C Human impacts </a:t>
            </a:r>
            <a:r>
              <a:rPr lang="en-US" dirty="0"/>
              <a:t>on </a:t>
            </a:r>
            <a:r>
              <a:rPr lang="en-US" dirty="0" smtClean="0"/>
              <a:t>Earth systems</a:t>
            </a:r>
          </a:p>
          <a:p>
            <a:pPr marL="853290" lvl="2" indent="0">
              <a:buNone/>
            </a:pPr>
            <a:r>
              <a:rPr lang="en-US" sz="2200" dirty="0"/>
              <a:t>Societal activities have had </a:t>
            </a:r>
            <a:r>
              <a:rPr lang="en-US" sz="2200" dirty="0" smtClean="0"/>
              <a:t>major </a:t>
            </a:r>
            <a:r>
              <a:rPr lang="en-US" sz="2200" dirty="0"/>
              <a:t>effects on the land, </a:t>
            </a:r>
            <a:r>
              <a:rPr lang="en-US" sz="2200" dirty="0" smtClean="0"/>
              <a:t>ocean</a:t>
            </a:r>
            <a:r>
              <a:rPr lang="en-US" sz="2200" dirty="0"/>
              <a:t>, </a:t>
            </a:r>
            <a:r>
              <a:rPr lang="en-US" sz="2200" dirty="0" smtClean="0"/>
              <a:t>atmosphere, and </a:t>
            </a:r>
            <a:r>
              <a:rPr lang="en-US" sz="2200" dirty="0"/>
              <a:t>even </a:t>
            </a:r>
            <a:r>
              <a:rPr lang="en-US" sz="2200" dirty="0" smtClean="0"/>
              <a:t>outer space.  Societal </a:t>
            </a:r>
            <a:r>
              <a:rPr lang="en-US" sz="2200" dirty="0"/>
              <a:t>activities </a:t>
            </a:r>
            <a:r>
              <a:rPr lang="en-US" sz="2200" dirty="0" smtClean="0"/>
              <a:t>can </a:t>
            </a:r>
            <a:r>
              <a:rPr lang="en-US" sz="2200" dirty="0"/>
              <a:t>also </a:t>
            </a:r>
            <a:r>
              <a:rPr lang="en-US" sz="2200" dirty="0" smtClean="0"/>
              <a:t>help protect </a:t>
            </a:r>
            <a:r>
              <a:rPr lang="en-US" sz="2200" dirty="0"/>
              <a:t>Earth’s </a:t>
            </a:r>
            <a:r>
              <a:rPr lang="en-US" sz="2200" dirty="0" smtClean="0"/>
              <a:t>resources </a:t>
            </a:r>
            <a:r>
              <a:rPr lang="en-US" sz="2200" dirty="0"/>
              <a:t>and </a:t>
            </a:r>
            <a:r>
              <a:rPr lang="en-US" sz="2200" dirty="0" smtClean="0"/>
              <a:t>environments</a:t>
            </a:r>
          </a:p>
          <a:p>
            <a:r>
              <a:rPr lang="en-US" sz="2800" dirty="0" smtClean="0"/>
              <a:t>So far you have decided that the students will design a composting system for the school cafeteria during the exploration of this standard.</a:t>
            </a:r>
          </a:p>
          <a:p>
            <a:r>
              <a:rPr lang="en-US" sz="2800" dirty="0" smtClean="0"/>
              <a:t>What </a:t>
            </a:r>
            <a:r>
              <a:rPr lang="en-US" sz="2800" u="sng" dirty="0" smtClean="0"/>
              <a:t>evidence</a:t>
            </a:r>
            <a:r>
              <a:rPr lang="en-US" sz="2800" dirty="0" smtClean="0"/>
              <a:t> will you accept to verify all 6 Facets of Understanding?</a:t>
            </a:r>
          </a:p>
          <a:p>
            <a:pPr lvl="1"/>
            <a:r>
              <a:rPr lang="en-US" dirty="0" smtClean="0"/>
              <a:t>Explain, Interpret, Apply, Perspective, Empathy, &amp; Self-Knowledge</a:t>
            </a:r>
          </a:p>
          <a:p>
            <a:pPr lvl="2"/>
            <a:r>
              <a:rPr lang="en-US" dirty="0" smtClean="0"/>
              <a:t>Whiteboard/Marker Discussion</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78135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r>
              <a:rPr lang="en-US" dirty="0" smtClean="0"/>
              <a:t>How Will You?</a:t>
            </a:r>
            <a:endParaRPr lang="en-US"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4712" y="381000"/>
            <a:ext cx="10439400" cy="5943600"/>
          </a:xfrm>
        </p:spPr>
        <p:txBody>
          <a:bodyPr>
            <a:normAutofit/>
          </a:bodyPr>
          <a:lstStyle/>
          <a:p>
            <a:r>
              <a:rPr lang="en-US" sz="2800" dirty="0" smtClean="0"/>
              <a:t>You’re planning to deliver a lesson that uncovers the following standard – </a:t>
            </a:r>
          </a:p>
          <a:p>
            <a:pPr lvl="1"/>
            <a:r>
              <a:rPr lang="en-US" sz="2200" dirty="0" smtClean="0"/>
              <a:t>STL </a:t>
            </a:r>
            <a:r>
              <a:rPr lang="en-US" sz="2200" dirty="0"/>
              <a:t>20. Students will develop an understanding of and </a:t>
            </a:r>
            <a:r>
              <a:rPr lang="en-US" sz="2200" dirty="0" smtClean="0"/>
              <a:t>be able </a:t>
            </a:r>
            <a:r>
              <a:rPr lang="en-US" sz="2200" dirty="0"/>
              <a:t>to </a:t>
            </a:r>
            <a:r>
              <a:rPr lang="en-US" sz="2200" dirty="0" smtClean="0"/>
              <a:t>select </a:t>
            </a:r>
            <a:r>
              <a:rPr lang="en-US" sz="2200" dirty="0"/>
              <a:t>and </a:t>
            </a:r>
            <a:r>
              <a:rPr lang="en-US" sz="2200" dirty="0" smtClean="0"/>
              <a:t>use construction technologies.</a:t>
            </a:r>
          </a:p>
          <a:p>
            <a:pPr lvl="2"/>
            <a:r>
              <a:rPr lang="en-US" sz="1700" dirty="0" smtClean="0"/>
              <a:t>K-2 – A. People </a:t>
            </a:r>
            <a:r>
              <a:rPr lang="en-US" sz="1700" dirty="0"/>
              <a:t>live, work, and go to school in </a:t>
            </a:r>
            <a:r>
              <a:rPr lang="en-US" sz="1700" dirty="0" smtClean="0"/>
              <a:t>buildings</a:t>
            </a:r>
            <a:r>
              <a:rPr lang="en-US" sz="1700" dirty="0"/>
              <a:t>, which are </a:t>
            </a:r>
            <a:r>
              <a:rPr lang="en-US" sz="1700" dirty="0" smtClean="0"/>
              <a:t>of </a:t>
            </a:r>
            <a:r>
              <a:rPr lang="en-US" sz="1700" dirty="0"/>
              <a:t>different types: </a:t>
            </a:r>
            <a:r>
              <a:rPr lang="en-US" sz="1700" dirty="0" smtClean="0"/>
              <a:t>houses, apartments</a:t>
            </a:r>
            <a:r>
              <a:rPr lang="en-US" sz="1700" dirty="0"/>
              <a:t>, office buildings, and schools.</a:t>
            </a:r>
          </a:p>
          <a:p>
            <a:r>
              <a:rPr lang="en-US" sz="2800" dirty="0" smtClean="0"/>
              <a:t>This lesson will be assessed through the following ways:</a:t>
            </a:r>
          </a:p>
          <a:p>
            <a:pPr lvl="1"/>
            <a:r>
              <a:rPr lang="en-US" dirty="0" smtClean="0"/>
              <a:t>Product, use of the design process, design journal, teamwork, and students ability to differentiate between four different types of man-made structures and their use and purpose in society.</a:t>
            </a:r>
          </a:p>
          <a:p>
            <a:r>
              <a:rPr lang="en-US" dirty="0" smtClean="0"/>
              <a:t>In general, you are thinking that the students will build different types of structures and testing them.</a:t>
            </a:r>
          </a:p>
          <a:p>
            <a:pPr lvl="1"/>
            <a:r>
              <a:rPr lang="en-US" dirty="0" smtClean="0"/>
              <a:t>What would be an acceptable </a:t>
            </a:r>
            <a:r>
              <a:rPr lang="en-US" u="sng" dirty="0" smtClean="0"/>
              <a:t>hook</a:t>
            </a:r>
            <a:r>
              <a:rPr lang="en-US" dirty="0" smtClean="0"/>
              <a:t> and </a:t>
            </a:r>
            <a:r>
              <a:rPr lang="en-US" u="sng" dirty="0" smtClean="0"/>
              <a:t>design activity </a:t>
            </a:r>
            <a:r>
              <a:rPr lang="en-US" dirty="0" smtClean="0"/>
              <a:t>for this lesson?</a:t>
            </a:r>
          </a:p>
          <a:p>
            <a:pPr lvl="2"/>
            <a:r>
              <a:rPr lang="en-US" dirty="0"/>
              <a:t>Whiteboard/Marker Discussion</a:t>
            </a:r>
          </a:p>
          <a:p>
            <a:pPr marL="426645" lvl="1" indent="0">
              <a:buNone/>
            </a:pPr>
            <a:endParaRPr lang="en-US" dirty="0"/>
          </a:p>
          <a:p>
            <a:endParaRPr lang="en-US" dirty="0"/>
          </a:p>
          <a:p>
            <a:endParaRPr lang="en-US" dirty="0"/>
          </a:p>
        </p:txBody>
      </p:sp>
    </p:spTree>
    <p:extLst>
      <p:ext uri="{BB962C8B-B14F-4D97-AF65-F5344CB8AC3E}">
        <p14:creationId xmlns:p14="http://schemas.microsoft.com/office/powerpoint/2010/main" val="387035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58" y="2667000"/>
            <a:ext cx="10157354" cy="1397000"/>
          </a:xfrm>
        </p:spPr>
        <p:txBody>
          <a:bodyPr>
            <a:normAutofit fontScale="90000"/>
          </a:bodyPr>
          <a:lstStyle/>
          <a:p>
            <a:r>
              <a:rPr lang="en-US" sz="7200" b="1" dirty="0" smtClean="0"/>
              <a:t>Try this…..</a:t>
            </a:r>
            <a:br>
              <a:rPr lang="en-US" sz="7200" b="1" dirty="0" smtClean="0"/>
            </a:br>
            <a:r>
              <a:rPr lang="en-US" sz="7200" b="1" dirty="0" smtClean="0"/>
              <a:t>Draw this…..</a:t>
            </a:r>
            <a:endParaRPr lang="en-US" sz="7200" b="1" dirty="0"/>
          </a:p>
        </p:txBody>
      </p:sp>
    </p:spTree>
    <p:extLst>
      <p:ext uri="{BB962C8B-B14F-4D97-AF65-F5344CB8AC3E}">
        <p14:creationId xmlns:p14="http://schemas.microsoft.com/office/powerpoint/2010/main" val="1979962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we that know?</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77934">
            <a:off x="4771204" y="2159241"/>
            <a:ext cx="7008574" cy="2158999"/>
          </a:xfrm>
        </p:spPr>
        <p:txBody>
          <a:bodyPr>
            <a:normAutofit/>
          </a:bodyPr>
          <a:lstStyle/>
          <a:p>
            <a:pPr algn="ctr"/>
            <a:r>
              <a:rPr lang="en-US" dirty="0" smtClean="0"/>
              <a:t>Performance Based Assessment</a:t>
            </a:r>
            <a:endParaRPr lang="en-US" dirty="0"/>
          </a:p>
        </p:txBody>
      </p:sp>
    </p:spTree>
    <p:extLst>
      <p:ext uri="{BB962C8B-B14F-4D97-AF65-F5344CB8AC3E}">
        <p14:creationId xmlns:p14="http://schemas.microsoft.com/office/powerpoint/2010/main" val="242222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lnSpc>
                <a:spcPct val="90000"/>
              </a:lnSpc>
              <a:spcAft>
                <a:spcPts val="0"/>
              </a:spcAft>
              <a:buFont typeface="Brush Script MT" panose="03060802040406070304" pitchFamily="66" charset="0"/>
              <a:buNone/>
              <a:defRPr/>
            </a:pPr>
            <a:r>
              <a:rPr lang="en-US" dirty="0"/>
              <a:t>PBA is a form of  assessment that requires students to perform a task rather than an answer questions from a ready made list. </a:t>
            </a:r>
          </a:p>
          <a:p>
            <a:pPr marL="274320" indent="-274320" fontAlgn="auto">
              <a:lnSpc>
                <a:spcPct val="90000"/>
              </a:lnSpc>
              <a:spcAft>
                <a:spcPts val="0"/>
              </a:spcAft>
              <a:buFontTx/>
              <a:buNone/>
              <a:defRPr/>
            </a:pPr>
            <a:r>
              <a:rPr lang="en-US" dirty="0"/>
              <a:t>Also known as:</a:t>
            </a:r>
          </a:p>
          <a:p>
            <a:pPr marL="274320" indent="-274320" fontAlgn="auto">
              <a:lnSpc>
                <a:spcPct val="90000"/>
              </a:lnSpc>
              <a:spcAft>
                <a:spcPts val="0"/>
              </a:spcAft>
              <a:defRPr/>
            </a:pPr>
            <a:r>
              <a:rPr lang="en-US" dirty="0"/>
              <a:t>Authentic Assessment</a:t>
            </a:r>
          </a:p>
          <a:p>
            <a:pPr marL="274320" indent="-274320" fontAlgn="auto">
              <a:lnSpc>
                <a:spcPct val="90000"/>
              </a:lnSpc>
              <a:spcAft>
                <a:spcPts val="0"/>
              </a:spcAft>
              <a:defRPr/>
            </a:pPr>
            <a:r>
              <a:rPr lang="en-US" dirty="0"/>
              <a:t>Alternative Assessment</a:t>
            </a:r>
          </a:p>
          <a:p>
            <a:pPr marL="274320" indent="-274320" fontAlgn="auto">
              <a:lnSpc>
                <a:spcPct val="90000"/>
              </a:lnSpc>
              <a:spcAft>
                <a:spcPts val="0"/>
              </a:spcAft>
              <a:defRPr/>
            </a:pPr>
            <a:r>
              <a:rPr lang="en-US" dirty="0"/>
              <a:t>Active Learning</a:t>
            </a:r>
          </a:p>
          <a:p>
            <a:pPr marL="274320" indent="-274320" fontAlgn="auto">
              <a:lnSpc>
                <a:spcPct val="90000"/>
              </a:lnSpc>
              <a:spcAft>
                <a:spcPts val="0"/>
              </a:spcAft>
              <a:defRPr/>
            </a:pPr>
            <a:r>
              <a:rPr lang="en-US" dirty="0"/>
              <a:t>Performance Assessment</a:t>
            </a:r>
          </a:p>
        </p:txBody>
      </p:sp>
      <p:sp>
        <p:nvSpPr>
          <p:cNvPr id="3" name="Title 2"/>
          <p:cNvSpPr>
            <a:spLocks noGrp="1"/>
          </p:cNvSpPr>
          <p:nvPr>
            <p:ph type="title"/>
          </p:nvPr>
        </p:nvSpPr>
        <p:spPr/>
        <p:txBody>
          <a:bodyPr/>
          <a:lstStyle/>
          <a:p>
            <a:r>
              <a:rPr lang="en-US" dirty="0"/>
              <a:t>What is Performance Based Assessment?</a:t>
            </a:r>
          </a:p>
        </p:txBody>
      </p:sp>
    </p:spTree>
    <p:extLst>
      <p:ext uri="{BB962C8B-B14F-4D97-AF65-F5344CB8AC3E}">
        <p14:creationId xmlns:p14="http://schemas.microsoft.com/office/powerpoint/2010/main" val="161093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Performance-based assessments  require students to apply knowledge and skills.</a:t>
            </a:r>
          </a:p>
          <a:p>
            <a:r>
              <a:rPr lang="en-US" dirty="0"/>
              <a:t>PBA’s can be used as formative or summative assessments.</a:t>
            </a:r>
          </a:p>
          <a:p>
            <a:r>
              <a:rPr lang="en-US" dirty="0"/>
              <a:t>Can be labor- and time-intensive.</a:t>
            </a:r>
          </a:p>
          <a:p>
            <a:r>
              <a:rPr lang="en-US" dirty="0"/>
              <a:t>Can also be quite diverse.</a:t>
            </a:r>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7346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PBA’s present students with hands-on tasks or other performance-based activities that students must complete individually or in small groups; </a:t>
            </a:r>
          </a:p>
          <a:p>
            <a:r>
              <a:rPr lang="en-US" dirty="0"/>
              <a:t>Work is evaluated using pre-established criteria:</a:t>
            </a:r>
          </a:p>
          <a:p>
            <a:pPr lvl="1"/>
            <a:r>
              <a:rPr lang="en-US" dirty="0"/>
              <a:t>A performance task (actual prompt or activity)</a:t>
            </a:r>
          </a:p>
          <a:p>
            <a:pPr lvl="1"/>
            <a:r>
              <a:rPr lang="en-US" dirty="0"/>
              <a:t>A scoring rubric (scoring guide consisting of pre-established performance criteria)</a:t>
            </a:r>
          </a:p>
          <a:p>
            <a:pPr lvl="1"/>
            <a:r>
              <a:rPr lang="en-US" dirty="0"/>
              <a:t>Direct observation of student skills and capabilities (very different from pencil-and-paper tests)</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308569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Performance assessments are:</a:t>
            </a:r>
          </a:p>
          <a:p>
            <a:pPr lvl="1"/>
            <a:r>
              <a:rPr lang="en-US" dirty="0"/>
              <a:t>Based in the “real world” = authentic assessment</a:t>
            </a:r>
          </a:p>
          <a:p>
            <a:pPr lvl="1"/>
            <a:r>
              <a:rPr lang="en-US" dirty="0"/>
              <a:t>Must be linked to instructional objectives/standards</a:t>
            </a:r>
          </a:p>
          <a:p>
            <a:pPr lvl="1"/>
            <a:r>
              <a:rPr lang="en-US" dirty="0"/>
              <a:t>Less abstract than more traditional forms of assessment </a:t>
            </a:r>
          </a:p>
          <a:p>
            <a:pPr lvl="1"/>
            <a:r>
              <a:rPr lang="en-US" dirty="0"/>
              <a:t>Assessments, by themselves, are meaningful learning activities</a:t>
            </a:r>
          </a:p>
          <a:p>
            <a:pPr lvl="1"/>
            <a:r>
              <a:rPr lang="en-US" dirty="0"/>
              <a:t>Concept of performance assessments is not new</a:t>
            </a:r>
          </a:p>
          <a:p>
            <a:pPr lvl="1"/>
            <a:r>
              <a:rPr lang="en-US" dirty="0"/>
              <a:t>Specific behaviors/capabilities should be observed</a:t>
            </a:r>
          </a:p>
          <a:p>
            <a:pPr lvl="1"/>
            <a:r>
              <a:rPr lang="en-US" dirty="0"/>
              <a:t>Measure complex capabilities/skills that can’t be measured with pencil-and-paper tests</a:t>
            </a:r>
          </a:p>
          <a:p>
            <a:pPr lvl="1"/>
            <a:r>
              <a:rPr lang="en-US" dirty="0"/>
              <a:t>Must focus on teachable processes</a:t>
            </a:r>
          </a:p>
          <a:p>
            <a:pPr lvl="1"/>
            <a:r>
              <a:rPr lang="en-US" dirty="0"/>
              <a:t>Can judge appropriateness of behavior/understanding</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92326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Performance assessments are (continued):</a:t>
            </a:r>
          </a:p>
          <a:p>
            <a:pPr lvl="1"/>
            <a:r>
              <a:rPr lang="en-US" dirty="0"/>
              <a:t>Can be used to judge appropriateness of behavior or understanding</a:t>
            </a:r>
          </a:p>
          <a:p>
            <a:pPr lvl="1"/>
            <a:r>
              <a:rPr lang="en-US" dirty="0"/>
              <a:t>require products of behaviors that are valuable in their own right</a:t>
            </a:r>
          </a:p>
          <a:p>
            <a:pPr lvl="1"/>
            <a:r>
              <a:rPr lang="en-US" dirty="0"/>
              <a:t>tasks should encourage student reflection</a:t>
            </a:r>
          </a:p>
          <a:p>
            <a:pPr lvl="1"/>
            <a:r>
              <a:rPr lang="en-US" dirty="0"/>
              <a:t>Can specifically targets procedures used by students to solve problems</a:t>
            </a:r>
          </a:p>
          <a:p>
            <a:pPr lvl="1"/>
            <a:r>
              <a:rPr lang="en-US" dirty="0"/>
              <a:t>Results in tangible outcome or product</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5620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PBA</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buFontTx/>
              <a:buNone/>
            </a:pPr>
            <a:r>
              <a:rPr lang="en-US" altLang="en-US" dirty="0"/>
              <a:t>Pros</a:t>
            </a:r>
          </a:p>
          <a:p>
            <a:pPr>
              <a:lnSpc>
                <a:spcPct val="90000"/>
              </a:lnSpc>
            </a:pPr>
            <a:r>
              <a:rPr lang="en-US" altLang="en-US" dirty="0"/>
              <a:t>More than one correct answer</a:t>
            </a:r>
          </a:p>
          <a:p>
            <a:pPr>
              <a:lnSpc>
                <a:spcPct val="90000"/>
              </a:lnSpc>
            </a:pPr>
            <a:r>
              <a:rPr lang="en-US" altLang="en-US" dirty="0"/>
              <a:t>Creative solutions</a:t>
            </a:r>
          </a:p>
          <a:p>
            <a:pPr>
              <a:lnSpc>
                <a:spcPct val="90000"/>
              </a:lnSpc>
            </a:pPr>
            <a:r>
              <a:rPr lang="en-US" altLang="en-US" dirty="0"/>
              <a:t>Engaging</a:t>
            </a:r>
          </a:p>
          <a:p>
            <a:pPr>
              <a:lnSpc>
                <a:spcPct val="90000"/>
              </a:lnSpc>
            </a:pPr>
            <a:r>
              <a:rPr lang="en-US" altLang="en-US" dirty="0"/>
              <a:t>Part of learning process</a:t>
            </a:r>
          </a:p>
          <a:p>
            <a:pPr>
              <a:lnSpc>
                <a:spcPct val="90000"/>
              </a:lnSpc>
            </a:pPr>
            <a:r>
              <a:rPr lang="en-US" altLang="en-US" dirty="0"/>
              <a:t>Can assess students ability to apply knowledge</a:t>
            </a:r>
          </a:p>
          <a:p>
            <a:pPr>
              <a:lnSpc>
                <a:spcPct val="90000"/>
              </a:lnSpc>
            </a:pPr>
            <a:r>
              <a:rPr lang="en-US" altLang="en-US" dirty="0"/>
              <a:t>Real life/world tasks</a:t>
            </a:r>
          </a:p>
          <a:p>
            <a:pPr>
              <a:lnSpc>
                <a:spcPct val="90000"/>
              </a:lnSpc>
            </a:pPr>
            <a:r>
              <a:rPr lang="en-US" altLang="en-US" dirty="0"/>
              <a:t>Can assess thinking skills</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nSpc>
                <a:spcPct val="90000"/>
              </a:lnSpc>
              <a:buFontTx/>
              <a:buNone/>
            </a:pPr>
            <a:r>
              <a:rPr lang="en-US" altLang="en-US" dirty="0"/>
              <a:t>Cons</a:t>
            </a:r>
          </a:p>
          <a:p>
            <a:pPr>
              <a:lnSpc>
                <a:spcPct val="90000"/>
              </a:lnSpc>
            </a:pPr>
            <a:r>
              <a:rPr lang="en-US" altLang="en-US" dirty="0"/>
              <a:t>Address fewer learning objectives – time intensive</a:t>
            </a:r>
          </a:p>
          <a:p>
            <a:pPr>
              <a:lnSpc>
                <a:spcPct val="90000"/>
              </a:lnSpc>
            </a:pPr>
            <a:r>
              <a:rPr lang="en-US" altLang="en-US" dirty="0"/>
              <a:t>Found intimidating to students used to memorization</a:t>
            </a:r>
          </a:p>
          <a:p>
            <a:pPr>
              <a:lnSpc>
                <a:spcPct val="90000"/>
              </a:lnSpc>
            </a:pPr>
            <a:r>
              <a:rPr lang="en-US" altLang="en-US" dirty="0"/>
              <a:t>Less reliable</a:t>
            </a:r>
          </a:p>
          <a:p>
            <a:pPr>
              <a:lnSpc>
                <a:spcPct val="90000"/>
              </a:lnSpc>
            </a:pPr>
            <a:r>
              <a:rPr lang="en-US" altLang="en-US" dirty="0"/>
              <a:t>Lower ability students sometimes frustrated</a:t>
            </a:r>
          </a:p>
          <a:p>
            <a:pPr marL="0" indent="0">
              <a:buNone/>
            </a:pPr>
            <a:endParaRPr lang="en-US" dirty="0"/>
          </a:p>
        </p:txBody>
      </p:sp>
    </p:spTree>
    <p:extLst>
      <p:ext uri="{BB962C8B-B14F-4D97-AF65-F5344CB8AC3E}">
        <p14:creationId xmlns:p14="http://schemas.microsoft.com/office/powerpoint/2010/main" val="16244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Six essential features to keep in mind. PBA’s should:</a:t>
            </a:r>
          </a:p>
          <a:p>
            <a:pPr marL="457200" indent="-457200">
              <a:buFont typeface="+mj-lt"/>
              <a:buAutoNum type="arabicPeriod"/>
            </a:pPr>
            <a:r>
              <a:rPr lang="en-US" dirty="0"/>
              <a:t>Have a clear purpose that specifies the decision that will be made resulting from the assessment.</a:t>
            </a:r>
          </a:p>
          <a:p>
            <a:pPr marL="457200" indent="-457200">
              <a:buFont typeface="+mj-lt"/>
              <a:buAutoNum type="arabicPeriod"/>
            </a:pPr>
            <a:r>
              <a:rPr lang="en-US" dirty="0"/>
              <a:t>Focus be on process, product, or both</a:t>
            </a:r>
          </a:p>
          <a:p>
            <a:pPr marL="457200" indent="-457200">
              <a:buFont typeface="+mj-lt"/>
              <a:buAutoNum type="arabicPeriod"/>
            </a:pPr>
            <a:r>
              <a:rPr lang="en-US" dirty="0"/>
              <a:t>No simple right or wrong answers; they must be assessed along some sort of continuum.</a:t>
            </a:r>
          </a:p>
          <a:p>
            <a:pPr marL="457200" indent="-457200">
              <a:buFont typeface="+mj-lt"/>
              <a:buAutoNum type="arabicPeriod"/>
            </a:pPr>
            <a:r>
              <a:rPr lang="en-US" dirty="0"/>
              <a:t>Focus on degrees (e.g., quality, proficiency, understanding, etc.).</a:t>
            </a:r>
          </a:p>
          <a:p>
            <a:pPr marL="457200" indent="-457200">
              <a:buFont typeface="+mj-lt"/>
              <a:buAutoNum type="arabicPeriod"/>
            </a:pPr>
            <a:r>
              <a:rPr lang="en-US" dirty="0"/>
              <a:t>Try to reduce potential subjectivity in scoring.</a:t>
            </a:r>
          </a:p>
          <a:p>
            <a:pPr marL="457200" indent="-457200">
              <a:buFont typeface="+mj-lt"/>
              <a:buAutoNum type="arabicPeriod"/>
            </a:pPr>
            <a:r>
              <a:rPr lang="en-US" dirty="0"/>
              <a:t>Share scoring information with students early—as a guide</a:t>
            </a:r>
          </a:p>
          <a:p>
            <a:endParaRPr lang="en-US" dirty="0"/>
          </a:p>
        </p:txBody>
      </p:sp>
      <p:sp>
        <p:nvSpPr>
          <p:cNvPr id="3" name="Title 2"/>
          <p:cNvSpPr>
            <a:spLocks noGrp="1"/>
          </p:cNvSpPr>
          <p:nvPr>
            <p:ph type="title"/>
          </p:nvPr>
        </p:nvSpPr>
        <p:spPr/>
        <p:txBody>
          <a:bodyPr/>
          <a:lstStyle/>
          <a:p>
            <a:r>
              <a:rPr lang="en-US" dirty="0" smtClean="0"/>
              <a:t>Developing PBA Tasks</a:t>
            </a:r>
            <a:endParaRPr lang="en-US" dirty="0"/>
          </a:p>
        </p:txBody>
      </p:sp>
    </p:spTree>
    <p:extLst>
      <p:ext uri="{BB962C8B-B14F-4D97-AF65-F5344CB8AC3E}">
        <p14:creationId xmlns:p14="http://schemas.microsoft.com/office/powerpoint/2010/main" val="25697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4000" dirty="0"/>
              <a:t>Students actively construct meaning of their own understanding.</a:t>
            </a:r>
          </a:p>
          <a:p>
            <a:r>
              <a:rPr lang="en-US" altLang="en-US" sz="4000" dirty="0"/>
              <a:t>Students become more actively engaged when they have to organize, structure and apply their knowledge.</a:t>
            </a:r>
          </a:p>
          <a:p>
            <a:pPr marL="0" indent="0">
              <a:buNone/>
            </a:pPr>
            <a:endParaRPr lang="en-US" dirty="0"/>
          </a:p>
        </p:txBody>
      </p:sp>
      <p:sp>
        <p:nvSpPr>
          <p:cNvPr id="3" name="Title 2"/>
          <p:cNvSpPr>
            <a:spLocks noGrp="1"/>
          </p:cNvSpPr>
          <p:nvPr>
            <p:ph type="title"/>
          </p:nvPr>
        </p:nvSpPr>
        <p:spPr/>
        <p:txBody>
          <a:bodyPr/>
          <a:lstStyle/>
          <a:p>
            <a:r>
              <a:rPr lang="en-US" dirty="0" smtClean="0"/>
              <a:t>Research Findings on PBA</a:t>
            </a:r>
            <a:endParaRPr lang="en-US" dirty="0"/>
          </a:p>
        </p:txBody>
      </p:sp>
    </p:spTree>
    <p:extLst>
      <p:ext uri="{BB962C8B-B14F-4D97-AF65-F5344CB8AC3E}">
        <p14:creationId xmlns:p14="http://schemas.microsoft.com/office/powerpoint/2010/main" val="346000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PBA Look Like in the Classroom?</a:t>
            </a:r>
            <a:endParaRPr lang="en-US" dirty="0"/>
          </a:p>
        </p:txBody>
      </p:sp>
      <p:sp>
        <p:nvSpPr>
          <p:cNvPr id="4" name="Content Placeholder 3"/>
          <p:cNvSpPr>
            <a:spLocks noGrp="1"/>
          </p:cNvSpPr>
          <p:nvPr>
            <p:ph sz="half" idx="1"/>
          </p:nvPr>
        </p:nvSpPr>
        <p:spPr/>
        <p:txBody>
          <a:bodyPr/>
          <a:lstStyle/>
          <a:p>
            <a:pPr marL="274320" indent="-274320" fontAlgn="auto">
              <a:spcAft>
                <a:spcPts val="0"/>
              </a:spcAft>
              <a:defRPr/>
            </a:pPr>
            <a:r>
              <a:rPr lang="en-US" dirty="0"/>
              <a:t>No pencil and paper, not multiple choice</a:t>
            </a:r>
          </a:p>
          <a:p>
            <a:pPr marL="274320" indent="-274320" fontAlgn="auto">
              <a:spcAft>
                <a:spcPts val="0"/>
              </a:spcAft>
              <a:defRPr/>
            </a:pPr>
            <a:r>
              <a:rPr lang="en-US" dirty="0"/>
              <a:t>Rubrics given prior to start</a:t>
            </a:r>
          </a:p>
          <a:p>
            <a:pPr marL="274320" indent="-274320" fontAlgn="auto">
              <a:spcAft>
                <a:spcPts val="0"/>
              </a:spcAft>
              <a:defRPr/>
            </a:pPr>
            <a:r>
              <a:rPr lang="en-US" dirty="0"/>
              <a:t>Open ended response exercises/Hands on</a:t>
            </a:r>
          </a:p>
          <a:p>
            <a:pPr marL="274320" indent="-274320" fontAlgn="auto">
              <a:spcAft>
                <a:spcPts val="0"/>
              </a:spcAft>
              <a:defRPr/>
            </a:pPr>
            <a:r>
              <a:rPr lang="en-US" dirty="0"/>
              <a:t>Portfolios – compilation of required tasks and best works</a:t>
            </a:r>
          </a:p>
          <a:p>
            <a:endParaRPr lang="en-US" dirty="0"/>
          </a:p>
        </p:txBody>
      </p:sp>
      <p:sp>
        <p:nvSpPr>
          <p:cNvPr id="5" name="Content Placeholder 4"/>
          <p:cNvSpPr>
            <a:spLocks noGrp="1"/>
          </p:cNvSpPr>
          <p:nvPr>
            <p:ph sz="half" idx="2"/>
          </p:nvPr>
        </p:nvSpPr>
        <p:spPr/>
        <p:txBody>
          <a:bodyPr/>
          <a:lstStyle/>
          <a:p>
            <a:pPr marL="274320" indent="-274320" fontAlgn="auto">
              <a:spcAft>
                <a:spcPts val="0"/>
              </a:spcAft>
              <a:defRPr/>
            </a:pPr>
            <a:r>
              <a:rPr lang="en-US" dirty="0"/>
              <a:t>Use of higher order thinking skills</a:t>
            </a:r>
          </a:p>
          <a:p>
            <a:pPr marL="274320" indent="-274320" fontAlgn="auto">
              <a:spcAft>
                <a:spcPts val="0"/>
              </a:spcAft>
              <a:defRPr/>
            </a:pPr>
            <a:r>
              <a:rPr lang="en-US" dirty="0"/>
              <a:t>Synthesis of classroom instruction</a:t>
            </a:r>
          </a:p>
          <a:p>
            <a:pPr marL="274320" indent="-274320" fontAlgn="auto">
              <a:spcAft>
                <a:spcPts val="0"/>
              </a:spcAft>
              <a:defRPr/>
            </a:pPr>
            <a:r>
              <a:rPr lang="en-US" dirty="0"/>
              <a:t>Student reflection</a:t>
            </a:r>
          </a:p>
          <a:p>
            <a:pPr marL="274320" indent="-274320" fontAlgn="auto">
              <a:spcAft>
                <a:spcPts val="0"/>
              </a:spcAft>
              <a:defRPr/>
            </a:pPr>
            <a:r>
              <a:rPr lang="en-US" dirty="0"/>
              <a:t>Practical/Real life experiences</a:t>
            </a:r>
          </a:p>
          <a:p>
            <a:pPr marL="274320" indent="-274320" fontAlgn="auto">
              <a:spcAft>
                <a:spcPts val="0"/>
              </a:spcAft>
              <a:defRPr/>
            </a:pPr>
            <a:r>
              <a:rPr lang="en-US" dirty="0"/>
              <a:t>Extended tasks</a:t>
            </a:r>
          </a:p>
          <a:p>
            <a:endParaRPr lang="en-US" dirty="0"/>
          </a:p>
        </p:txBody>
      </p:sp>
    </p:spTree>
    <p:extLst>
      <p:ext uri="{BB962C8B-B14F-4D97-AF65-F5344CB8AC3E}">
        <p14:creationId xmlns:p14="http://schemas.microsoft.com/office/powerpoint/2010/main" val="166232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r>
              <a:rPr lang="en-US" sz="3200" dirty="0" smtClean="0"/>
              <a:t>Stating a Concept vs. Developing a Concept</a:t>
            </a:r>
            <a:endParaRPr lang="en-US" sz="3200"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98790016"/>
              </p:ext>
            </p:extLst>
          </p:nvPr>
        </p:nvGraphicFramePr>
        <p:xfrm>
          <a:off x="1370012" y="1228212"/>
          <a:ext cx="8808253" cy="4943988"/>
        </p:xfrm>
        <a:graphic>
          <a:graphicData uri="http://schemas.openxmlformats.org/presentationml/2006/ole">
            <mc:AlternateContent xmlns:mc="http://schemas.openxmlformats.org/markup-compatibility/2006">
              <mc:Choice xmlns:v="urn:schemas-microsoft-com:vml" Requires="v">
                <p:oleObj spid="_x0000_s1035" name="Chart" r:id="rId3" imgW="8858199" imgH="4972050" progId="MSGraph.Chart.8">
                  <p:embed followColorScheme="full"/>
                </p:oleObj>
              </mc:Choice>
              <mc:Fallback>
                <p:oleObj name="Chart" r:id="rId3" imgW="8858199" imgH="497205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228212"/>
                        <a:ext cx="8808253" cy="4943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normAutofit/>
          </a:bodyPr>
          <a:lstStyle/>
          <a:p>
            <a:r>
              <a:rPr lang="en-US" sz="3600" dirty="0" smtClean="0"/>
              <a:t>Seatwork Time Spent in Three Kinds of Tasks</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24477215"/>
              </p:ext>
            </p:extLst>
          </p:nvPr>
        </p:nvGraphicFramePr>
        <p:xfrm>
          <a:off x="1522412" y="1295400"/>
          <a:ext cx="8583006" cy="4813505"/>
        </p:xfrm>
        <a:graphic>
          <a:graphicData uri="http://schemas.openxmlformats.org/presentationml/2006/ole">
            <mc:AlternateContent xmlns:mc="http://schemas.openxmlformats.org/markup-compatibility/2006">
              <mc:Choice xmlns:v="urn:schemas-microsoft-com:vml" Requires="v">
                <p:oleObj spid="_x0000_s2059" name="Chart" r:id="rId3" imgW="8848745" imgH="4962600" progId="MSGraph.Chart.8">
                  <p:embed followColorScheme="full"/>
                </p:oleObj>
              </mc:Choice>
              <mc:Fallback>
                <p:oleObj name="Chart" r:id="rId3" imgW="8848745" imgH="496260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295400"/>
                        <a:ext cx="8583006" cy="48135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 will your courses and lessons contribute to the academic achievement of your students?</a:t>
            </a:r>
          </a:p>
          <a:p>
            <a:pPr marL="0" indent="0">
              <a:buNone/>
            </a:pPr>
            <a:r>
              <a:rPr lang="en-US" dirty="0" smtClean="0"/>
              <a:t>Answer: Develop curricula that makes a difference</a:t>
            </a:r>
            <a:endParaRPr lang="en-US" dirty="0"/>
          </a:p>
        </p:txBody>
      </p:sp>
      <p:sp>
        <p:nvSpPr>
          <p:cNvPr id="2" name="Title 1"/>
          <p:cNvSpPr>
            <a:spLocks noGrp="1"/>
          </p:cNvSpPr>
          <p:nvPr>
            <p:ph type="title"/>
          </p:nvPr>
        </p:nvSpPr>
        <p:spPr/>
        <p:txBody>
          <a:bodyPr/>
          <a:lstStyle/>
          <a:p>
            <a:r>
              <a:rPr lang="en-US" dirty="0" smtClean="0"/>
              <a:t>The Question	</a:t>
            </a:r>
            <a:endParaRPr lang="en-US" dirty="0"/>
          </a:p>
        </p:txBody>
      </p:sp>
    </p:spTree>
    <p:extLst>
      <p:ext uri="{BB962C8B-B14F-4D97-AF65-F5344CB8AC3E}">
        <p14:creationId xmlns:p14="http://schemas.microsoft.com/office/powerpoint/2010/main" val="28810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1674</Words>
  <Application>Microsoft Office PowerPoint</Application>
  <PresentationFormat>Custom</PresentationFormat>
  <Paragraphs>221</Paragraphs>
  <Slides>45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Brush Script MT</vt:lpstr>
      <vt:lpstr>Century Gothic</vt:lpstr>
      <vt:lpstr>Courier</vt:lpstr>
      <vt:lpstr>Times New Roman</vt:lpstr>
      <vt:lpstr>Wingdings</vt:lpstr>
      <vt:lpstr>Welcome back to school presentation</vt:lpstr>
      <vt:lpstr>Chart</vt:lpstr>
      <vt:lpstr>Curriculum Design</vt:lpstr>
      <vt:lpstr>The Problem</vt:lpstr>
      <vt:lpstr>Try this….. Draw this…..</vt:lpstr>
      <vt:lpstr>A Curriculum Fable</vt:lpstr>
      <vt:lpstr>Stating a Concept vs. Developing a Concept</vt:lpstr>
      <vt:lpstr>Seatwork Time Spent in Three Kinds of Tasks</vt:lpstr>
      <vt:lpstr>The Question </vt:lpstr>
      <vt:lpstr>Curriculum That Makes a Difference</vt:lpstr>
      <vt:lpstr>What is Backward Design</vt:lpstr>
      <vt:lpstr>Unfortunately, Many Teachers</vt:lpstr>
      <vt:lpstr>Backwards Design</vt:lpstr>
      <vt:lpstr>Backwards Design Process</vt:lpstr>
      <vt:lpstr>Stage One: Backward Design</vt:lpstr>
      <vt:lpstr>How do teachers decide what content should be taught?   -standards/frameworks</vt:lpstr>
      <vt:lpstr>Should a Lesson be Taught</vt:lpstr>
      <vt:lpstr>Stage 2: Backwards Design</vt:lpstr>
      <vt:lpstr>Types of Assessments</vt:lpstr>
      <vt:lpstr>Two Different Approaches</vt:lpstr>
      <vt:lpstr>Thinking Like the Assessor</vt:lpstr>
      <vt:lpstr>Six Facets of Understanding</vt:lpstr>
      <vt:lpstr>Six Facets of Understanding</vt:lpstr>
      <vt:lpstr>Six Facets of Understanding</vt:lpstr>
      <vt:lpstr>PowerPoint Presentation</vt:lpstr>
      <vt:lpstr>Stage 3: Backwards Design</vt:lpstr>
      <vt:lpstr>Key Questions for Instructional Design</vt:lpstr>
      <vt:lpstr>How Will You?</vt:lpstr>
      <vt:lpstr>Blending Breadth and Depth </vt:lpstr>
      <vt:lpstr>PowerPoint Presentation</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Performance Based Assessment</vt:lpstr>
      <vt:lpstr>What is Performance Based Assessment?</vt:lpstr>
      <vt:lpstr>Introduction</vt:lpstr>
      <vt:lpstr>Characteristics of PBA</vt:lpstr>
      <vt:lpstr>Characteristics of PBA</vt:lpstr>
      <vt:lpstr>Characteristics of PBA</vt:lpstr>
      <vt:lpstr>Pros and Cons of PBA</vt:lpstr>
      <vt:lpstr>Developing PBA Tasks</vt:lpstr>
      <vt:lpstr>Research Findings on PBA</vt:lpstr>
      <vt:lpstr>What Does PBA Look Like in the Classroom?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2015-09-18T16:21:33Z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