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30"/>
  </p:notesMasterIdLst>
  <p:handoutMasterIdLst>
    <p:handoutMasterId r:id="rId31"/>
  </p:handout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6" r:id="rId19"/>
    <p:sldId id="277" r:id="rId20"/>
    <p:sldId id="278" r:id="rId21"/>
    <p:sldId id="279" r:id="rId22"/>
    <p:sldId id="281" r:id="rId23"/>
    <p:sldId id="284" r:id="rId24"/>
    <p:sldId id="285" r:id="rId25"/>
    <p:sldId id="286" r:id="rId26"/>
    <p:sldId id="287" r:id="rId27"/>
    <p:sldId id="288" r:id="rId28"/>
    <p:sldId id="289" r:id="rId29"/>
  </p:sldIdLst>
  <p:sldSz cx="12188825" cy="6858000"/>
  <p:notesSz cx="7077075" cy="9363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182" autoAdjust="0"/>
  </p:normalViewPr>
  <p:slideViewPr>
    <p:cSldViewPr showGuides="1">
      <p:cViewPr varScale="1">
        <p:scale>
          <a:sx n="58" d="100"/>
          <a:sy n="58" d="100"/>
        </p:scale>
        <p:origin x="96" y="48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3" d="100"/>
          <a:sy n="83" d="100"/>
        </p:scale>
        <p:origin x="2274"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E973C59C-4E16-4A64-A766-34DB213E11B3}" type="datetimeFigureOut">
              <a:rPr lang="en-US">
                <a:solidFill>
                  <a:schemeClr val="tx2"/>
                </a:solidFill>
              </a:rPr>
              <a:t>9/9/2014</a:t>
            </a:fld>
            <a:endParaRPr>
              <a:solidFill>
                <a:schemeClr val="tx2"/>
              </a:solidFill>
            </a:endParaRPr>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solidFill>
                  <a:schemeClr val="tx2"/>
                </a:solidFill>
              </a:defRPr>
            </a:lvl1pPr>
          </a:lstStyle>
          <a:p>
            <a:fld id="{F95CF31C-F757-429C-A789-86504F04C3BE}" type="datetimeFigureOut">
              <a:rPr lang="en-US"/>
              <a:pPr/>
              <a:t>9/9/2014</a:t>
            </a:fld>
            <a:endParaRPr/>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endParaRPr/>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9/9/2014</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9/9/2014</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9/9/2014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9347" y="3962400"/>
            <a:ext cx="7158666" cy="1244600"/>
          </a:xfrm>
        </p:spPr>
        <p:txBody>
          <a:bodyPr>
            <a:normAutofit fontScale="92500"/>
          </a:bodyPr>
          <a:lstStyle/>
          <a:p>
            <a:r>
              <a:rPr lang="en-US" sz="4800" dirty="0" smtClean="0"/>
              <a:t>Understanding By Design</a:t>
            </a:r>
          </a:p>
          <a:p>
            <a:pPr marL="457200" indent="-457200">
              <a:buFont typeface="Arial" panose="020B0604020202020204" pitchFamily="34" charset="0"/>
              <a:buChar char="•"/>
            </a:pPr>
            <a:r>
              <a:rPr lang="en-US" sz="2600" dirty="0" smtClean="0"/>
              <a:t>Developing Standards-based Curriculum</a:t>
            </a:r>
            <a:endParaRPr lang="en-US" sz="2600" dirty="0"/>
          </a:p>
        </p:txBody>
      </p:sp>
      <p:sp>
        <p:nvSpPr>
          <p:cNvPr id="2" name="Title 1"/>
          <p:cNvSpPr>
            <a:spLocks noGrp="1"/>
          </p:cNvSpPr>
          <p:nvPr>
            <p:ph type="ctrTitle"/>
          </p:nvPr>
        </p:nvSpPr>
        <p:spPr>
          <a:xfrm>
            <a:off x="4879346" y="1498601"/>
            <a:ext cx="7008574" cy="1244599"/>
          </a:xfrm>
        </p:spPr>
        <p:txBody>
          <a:bodyPr/>
          <a:lstStyle/>
          <a:p>
            <a:r>
              <a:rPr lang="en-US" dirty="0" smtClean="0"/>
              <a:t>Curriculum Design</a:t>
            </a: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387" y="3886200"/>
            <a:ext cx="10387303" cy="4470400"/>
          </a:xfrm>
        </p:spPr>
        <p:txBody>
          <a:bodyPr>
            <a:normAutofit/>
          </a:bodyPr>
          <a:lstStyle/>
          <a:p>
            <a:pPr marL="0" indent="0">
              <a:buNone/>
            </a:pPr>
            <a:r>
              <a:rPr lang="en-US" altLang="en-US" sz="4000" dirty="0"/>
              <a:t>We begin BD with the following question:</a:t>
            </a:r>
          </a:p>
          <a:p>
            <a:pPr lvl="1"/>
            <a:r>
              <a:rPr lang="en-US" altLang="en-US" sz="3600" i="1" dirty="0">
                <a:solidFill>
                  <a:schemeClr val="accent2"/>
                </a:solidFill>
              </a:rPr>
              <a:t>What would I accept as evidence that students have attained the desired understandings/abilities?</a:t>
            </a:r>
          </a:p>
        </p:txBody>
      </p:sp>
      <p:sp>
        <p:nvSpPr>
          <p:cNvPr id="2" name="Title 1"/>
          <p:cNvSpPr>
            <a:spLocks noGrp="1"/>
          </p:cNvSpPr>
          <p:nvPr>
            <p:ph type="title"/>
          </p:nvPr>
        </p:nvSpPr>
        <p:spPr>
          <a:xfrm>
            <a:off x="379413" y="76200"/>
            <a:ext cx="6172200" cy="1397000"/>
          </a:xfrm>
        </p:spPr>
        <p:txBody>
          <a:bodyPr/>
          <a:lstStyle/>
          <a:p>
            <a:r>
              <a:rPr lang="en-US" b="1" dirty="0" smtClean="0"/>
              <a:t>Backwards Design</a:t>
            </a:r>
            <a:endParaRPr lang="en-US" b="1" dirty="0"/>
          </a:p>
        </p:txBody>
      </p:sp>
      <p:pic>
        <p:nvPicPr>
          <p:cNvPr id="3076" name="Picture 4" descr="http://www.scarymommy.com/wp-content/uploads/2014/06/learning-to-ride-bi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012" y="254000"/>
            <a:ext cx="50673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7212" y="1676400"/>
            <a:ext cx="8458200" cy="4542367"/>
          </a:xfrm>
          <a:prstGeom prst="rect">
            <a:avLst/>
          </a:prstGeom>
        </p:spPr>
      </p:pic>
      <p:sp>
        <p:nvSpPr>
          <p:cNvPr id="2" name="Title 1"/>
          <p:cNvSpPr>
            <a:spLocks noGrp="1"/>
          </p:cNvSpPr>
          <p:nvPr>
            <p:ph type="title"/>
          </p:nvPr>
        </p:nvSpPr>
        <p:spPr/>
        <p:txBody>
          <a:bodyPr/>
          <a:lstStyle/>
          <a:p>
            <a:r>
              <a:rPr lang="en-US" dirty="0" smtClean="0"/>
              <a:t>Backwards Design Process</a:t>
            </a:r>
            <a:endParaRPr lang="en-US" dirty="0"/>
          </a:p>
        </p:txBody>
      </p:sp>
    </p:spTree>
    <p:extLst>
      <p:ext uri="{BB962C8B-B14F-4D97-AF65-F5344CB8AC3E}">
        <p14:creationId xmlns:p14="http://schemas.microsoft.com/office/powerpoint/2010/main" val="257962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One: Backward Design</a:t>
            </a:r>
            <a:endParaRPr lang="en-US" dirty="0"/>
          </a:p>
        </p:txBody>
      </p:sp>
      <p:pic>
        <p:nvPicPr>
          <p:cNvPr id="6" name="Content Placeholder 5"/>
          <p:cNvPicPr>
            <a:picLocks noGrp="1" noChangeAspect="1"/>
          </p:cNvPicPr>
          <p:nvPr>
            <p:ph idx="1"/>
          </p:nvPr>
        </p:nvPicPr>
        <p:blipFill>
          <a:blip r:embed="rId2"/>
          <a:stretch>
            <a:fillRect/>
          </a:stretch>
        </p:blipFill>
        <p:spPr>
          <a:xfrm>
            <a:off x="760412" y="1905000"/>
            <a:ext cx="10787743" cy="2971800"/>
          </a:xfrm>
          <a:prstGeom prst="rect">
            <a:avLst/>
          </a:prstGeom>
        </p:spPr>
      </p:pic>
    </p:spTree>
    <p:extLst>
      <p:ext uri="{BB962C8B-B14F-4D97-AF65-F5344CB8AC3E}">
        <p14:creationId xmlns:p14="http://schemas.microsoft.com/office/powerpoint/2010/main" val="232047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4 filters to determine worthiness</a:t>
            </a:r>
          </a:p>
          <a:p>
            <a:pPr marL="0" indent="0">
              <a:buNone/>
            </a:pPr>
            <a:endParaRPr lang="en-US" dirty="0"/>
          </a:p>
        </p:txBody>
      </p:sp>
      <p:sp>
        <p:nvSpPr>
          <p:cNvPr id="2" name="Title 1"/>
          <p:cNvSpPr>
            <a:spLocks noGrp="1"/>
          </p:cNvSpPr>
          <p:nvPr>
            <p:ph type="title"/>
          </p:nvPr>
        </p:nvSpPr>
        <p:spPr/>
        <p:txBody>
          <a:bodyPr/>
          <a:lstStyle/>
          <a:p>
            <a:r>
              <a:rPr lang="en-US" dirty="0" smtClean="0"/>
              <a:t>Should a Lesson be Taught</a:t>
            </a:r>
            <a:endParaRPr lang="en-US" dirty="0"/>
          </a:p>
        </p:txBody>
      </p:sp>
      <p:pic>
        <p:nvPicPr>
          <p:cNvPr id="4" name="Picture 3"/>
          <p:cNvPicPr>
            <a:picLocks noChangeAspect="1"/>
          </p:cNvPicPr>
          <p:nvPr/>
        </p:nvPicPr>
        <p:blipFill>
          <a:blip r:embed="rId2"/>
          <a:stretch>
            <a:fillRect/>
          </a:stretch>
        </p:blipFill>
        <p:spPr>
          <a:xfrm>
            <a:off x="2347886" y="2133600"/>
            <a:ext cx="7696200" cy="4591050"/>
          </a:xfrm>
          <a:prstGeom prst="rect">
            <a:avLst/>
          </a:prstGeom>
        </p:spPr>
      </p:pic>
    </p:spTree>
    <p:extLst>
      <p:ext uri="{BB962C8B-B14F-4D97-AF65-F5344CB8AC3E}">
        <p14:creationId xmlns:p14="http://schemas.microsoft.com/office/powerpoint/2010/main" val="129039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2812" y="1752600"/>
            <a:ext cx="10685706" cy="3124200"/>
          </a:xfrm>
          <a:prstGeom prst="rect">
            <a:avLst/>
          </a:prstGeom>
        </p:spPr>
      </p:pic>
      <p:sp>
        <p:nvSpPr>
          <p:cNvPr id="2" name="Title 1"/>
          <p:cNvSpPr>
            <a:spLocks noGrp="1"/>
          </p:cNvSpPr>
          <p:nvPr>
            <p:ph type="title"/>
          </p:nvPr>
        </p:nvSpPr>
        <p:spPr/>
        <p:txBody>
          <a:bodyPr/>
          <a:lstStyle/>
          <a:p>
            <a:r>
              <a:rPr lang="en-US" dirty="0" smtClean="0"/>
              <a:t>Stage 2: Backwards Design</a:t>
            </a:r>
            <a:endParaRPr lang="en-US" dirty="0"/>
          </a:p>
        </p:txBody>
      </p:sp>
    </p:spTree>
    <p:extLst>
      <p:ext uri="{BB962C8B-B14F-4D97-AF65-F5344CB8AC3E}">
        <p14:creationId xmlns:p14="http://schemas.microsoft.com/office/powerpoint/2010/main" val="32155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Assessments</a:t>
            </a:r>
            <a:endParaRPr lang="en-US" dirty="0"/>
          </a:p>
        </p:txBody>
      </p:sp>
      <p:pic>
        <p:nvPicPr>
          <p:cNvPr id="16" name="Picture 15"/>
          <p:cNvPicPr>
            <a:picLocks noChangeAspect="1"/>
          </p:cNvPicPr>
          <p:nvPr/>
        </p:nvPicPr>
        <p:blipFill>
          <a:blip r:embed="rId2"/>
          <a:stretch>
            <a:fillRect/>
          </a:stretch>
        </p:blipFill>
        <p:spPr>
          <a:xfrm>
            <a:off x="1523973" y="1610247"/>
            <a:ext cx="9344025" cy="5200650"/>
          </a:xfrm>
          <a:prstGeom prst="rect">
            <a:avLst/>
          </a:prstGeom>
        </p:spPr>
      </p:pic>
    </p:spTree>
    <p:extLst>
      <p:ext uri="{BB962C8B-B14F-4D97-AF65-F5344CB8AC3E}">
        <p14:creationId xmlns:p14="http://schemas.microsoft.com/office/powerpoint/2010/main" val="12083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200" dirty="0"/>
              <a:t>Does not come naturally to most teachers</a:t>
            </a:r>
          </a:p>
          <a:p>
            <a:r>
              <a:rPr lang="en-US" altLang="en-US" sz="3200" dirty="0"/>
              <a:t>We unconsciously jump to the activity once we have a target</a:t>
            </a:r>
          </a:p>
          <a:p>
            <a:r>
              <a:rPr lang="en-US" altLang="en-US" sz="3200" u="sng" dirty="0"/>
              <a:t>Backwards design</a:t>
            </a:r>
            <a:r>
              <a:rPr lang="en-US" altLang="en-US" sz="3200" dirty="0"/>
              <a:t> demands that we short-circuit the natural instinct that leads most of </a:t>
            </a:r>
            <a:r>
              <a:rPr lang="en-US" altLang="en-US" sz="3200" dirty="0" smtClean="0"/>
              <a:t>us to develop </a:t>
            </a:r>
            <a:r>
              <a:rPr lang="en-US" altLang="en-US" sz="3200" dirty="0"/>
              <a:t>the activity first</a:t>
            </a:r>
          </a:p>
          <a:p>
            <a:pPr marL="0" indent="0">
              <a:buNone/>
            </a:pPr>
            <a:endParaRPr lang="en-US" dirty="0"/>
          </a:p>
        </p:txBody>
      </p:sp>
      <p:sp>
        <p:nvSpPr>
          <p:cNvPr id="2" name="Title 1"/>
          <p:cNvSpPr>
            <a:spLocks noGrp="1"/>
          </p:cNvSpPr>
          <p:nvPr>
            <p:ph type="title"/>
          </p:nvPr>
        </p:nvSpPr>
        <p:spPr/>
        <p:txBody>
          <a:bodyPr/>
          <a:lstStyle/>
          <a:p>
            <a:r>
              <a:rPr lang="en-US" dirty="0" smtClean="0"/>
              <a:t>Thinking Like the Assessor</a:t>
            </a:r>
            <a:endParaRPr lang="en-US" dirty="0"/>
          </a:p>
        </p:txBody>
      </p:sp>
    </p:spTree>
    <p:extLst>
      <p:ext uri="{BB962C8B-B14F-4D97-AF65-F5344CB8AC3E}">
        <p14:creationId xmlns:p14="http://schemas.microsoft.com/office/powerpoint/2010/main" val="240274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8012" y="1981200"/>
            <a:ext cx="10925459" cy="3124200"/>
          </a:xfrm>
          <a:prstGeom prst="rect">
            <a:avLst/>
          </a:prstGeom>
        </p:spPr>
      </p:pic>
      <p:sp>
        <p:nvSpPr>
          <p:cNvPr id="2" name="Title 1"/>
          <p:cNvSpPr>
            <a:spLocks noGrp="1"/>
          </p:cNvSpPr>
          <p:nvPr>
            <p:ph type="title"/>
          </p:nvPr>
        </p:nvSpPr>
        <p:spPr/>
        <p:txBody>
          <a:bodyPr/>
          <a:lstStyle/>
          <a:p>
            <a:r>
              <a:rPr lang="en-US" dirty="0" smtClean="0"/>
              <a:t>Stage 3: Backwards Design</a:t>
            </a:r>
            <a:endParaRPr lang="en-US" dirty="0"/>
          </a:p>
        </p:txBody>
      </p:sp>
    </p:spTree>
    <p:extLst>
      <p:ext uri="{BB962C8B-B14F-4D97-AF65-F5344CB8AC3E}">
        <p14:creationId xmlns:p14="http://schemas.microsoft.com/office/powerpoint/2010/main" val="354346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What facts, concepts, principles and skills will students need to achieve in lessons?</a:t>
            </a:r>
          </a:p>
          <a:p>
            <a:r>
              <a:rPr lang="en-US" altLang="en-US" sz="3600" dirty="0"/>
              <a:t>What activities will equip students with needed knowledge/skills?</a:t>
            </a:r>
          </a:p>
          <a:p>
            <a:r>
              <a:rPr lang="en-US" altLang="en-US" sz="3600" dirty="0"/>
              <a:t>What materials/resources are available?</a:t>
            </a:r>
          </a:p>
          <a:p>
            <a:pPr marL="0" indent="0">
              <a:buNone/>
            </a:pPr>
            <a:endParaRPr lang="en-US" dirty="0"/>
          </a:p>
        </p:txBody>
      </p:sp>
      <p:sp>
        <p:nvSpPr>
          <p:cNvPr id="2" name="Title 1"/>
          <p:cNvSpPr>
            <a:spLocks noGrp="1"/>
          </p:cNvSpPr>
          <p:nvPr>
            <p:ph type="title"/>
          </p:nvPr>
        </p:nvSpPr>
        <p:spPr/>
        <p:txBody>
          <a:bodyPr>
            <a:normAutofit/>
          </a:bodyPr>
          <a:lstStyle/>
          <a:p>
            <a:r>
              <a:rPr lang="en-US" sz="4200" dirty="0" smtClean="0"/>
              <a:t>Key Questions for Instructional Design</a:t>
            </a:r>
            <a:endParaRPr lang="en-US" sz="4200" dirty="0"/>
          </a:p>
        </p:txBody>
      </p:sp>
    </p:spTree>
    <p:extLst>
      <p:ext uri="{BB962C8B-B14F-4D97-AF65-F5344CB8AC3E}">
        <p14:creationId xmlns:p14="http://schemas.microsoft.com/office/powerpoint/2010/main" val="19435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096" y="2209800"/>
            <a:ext cx="10157354" cy="4470400"/>
          </a:xfrm>
        </p:spPr>
        <p:txBody>
          <a:bodyPr/>
          <a:lstStyle/>
          <a:p>
            <a:r>
              <a:rPr lang="en-US" altLang="en-US" sz="3600" dirty="0"/>
              <a:t>Bring abstract ideas and far-away facts to life</a:t>
            </a:r>
            <a:r>
              <a:rPr lang="en-US" altLang="en-US" sz="3600" dirty="0" smtClean="0"/>
              <a:t>?</a:t>
            </a:r>
            <a:endParaRPr lang="en-US" altLang="en-US" sz="3600" dirty="0"/>
          </a:p>
          <a:p>
            <a:r>
              <a:rPr lang="en-US" altLang="en-US" sz="3600" dirty="0">
                <a:solidFill>
                  <a:srgbClr val="FF0000"/>
                </a:solidFill>
              </a:rPr>
              <a:t>Students must see knowledge and skill as building blocks—not just isolated lessons</a:t>
            </a:r>
          </a:p>
          <a:p>
            <a:pPr marL="0" indent="0">
              <a:buNone/>
            </a:pPr>
            <a:endParaRPr lang="en-US" dirty="0"/>
          </a:p>
        </p:txBody>
      </p:sp>
      <p:sp>
        <p:nvSpPr>
          <p:cNvPr id="2" name="Title 1"/>
          <p:cNvSpPr>
            <a:spLocks noGrp="1"/>
          </p:cNvSpPr>
          <p:nvPr>
            <p:ph type="title"/>
          </p:nvPr>
        </p:nvSpPr>
        <p:spPr/>
        <p:txBody>
          <a:bodyPr/>
          <a:lstStyle/>
          <a:p>
            <a:pPr algn="ctr"/>
            <a:r>
              <a:rPr lang="en-US" b="1" dirty="0" smtClean="0"/>
              <a:t>How Will You?</a:t>
            </a:r>
            <a:endParaRPr lang="en-US" b="1" dirty="0"/>
          </a:p>
        </p:txBody>
      </p:sp>
    </p:spTree>
    <p:extLst>
      <p:ext uri="{BB962C8B-B14F-4D97-AF65-F5344CB8AC3E}">
        <p14:creationId xmlns:p14="http://schemas.microsoft.com/office/powerpoint/2010/main" val="186493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en-US" sz="3200" i="1" dirty="0">
                <a:solidFill>
                  <a:schemeClr val="folHlink"/>
                </a:solidFill>
              </a:rPr>
              <a:t>“Even good students don’t always display a deep understanding of what is taught even when conventional tests certify success.”</a:t>
            </a:r>
          </a:p>
          <a:p>
            <a:pPr>
              <a:buNone/>
            </a:pPr>
            <a:r>
              <a:rPr lang="en-US" altLang="en-US" sz="3200" dirty="0"/>
              <a:t>					(Wiggins &amp; </a:t>
            </a:r>
            <a:r>
              <a:rPr lang="en-US" altLang="en-US" sz="3200" dirty="0" err="1"/>
              <a:t>McTighe</a:t>
            </a:r>
            <a:r>
              <a:rPr lang="en-US" altLang="en-US" sz="3200" dirty="0"/>
              <a:t>)</a:t>
            </a:r>
          </a:p>
        </p:txBody>
      </p:sp>
      <p:sp>
        <p:nvSpPr>
          <p:cNvPr id="2" name="Title 1"/>
          <p:cNvSpPr>
            <a:spLocks noGrp="1"/>
          </p:cNvSpPr>
          <p:nvPr>
            <p:ph type="title"/>
          </p:nvPr>
        </p:nvSpPr>
        <p:spPr/>
        <p:txBody>
          <a:bodyPr/>
          <a:lstStyle/>
          <a:p>
            <a:r>
              <a:rPr lang="en-US" dirty="0" smtClean="0"/>
              <a:t>The Problem</a:t>
            </a: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1812" y="1412560"/>
            <a:ext cx="10972800" cy="5192195"/>
          </a:xfrm>
          <a:prstGeom prst="rect">
            <a:avLst/>
          </a:prstGeom>
        </p:spPr>
      </p:pic>
      <p:sp>
        <p:nvSpPr>
          <p:cNvPr id="2" name="Title 1"/>
          <p:cNvSpPr>
            <a:spLocks noGrp="1"/>
          </p:cNvSpPr>
          <p:nvPr>
            <p:ph type="title"/>
          </p:nvPr>
        </p:nvSpPr>
        <p:spPr/>
        <p:txBody>
          <a:bodyPr/>
          <a:lstStyle/>
          <a:p>
            <a:r>
              <a:rPr lang="en-US" dirty="0" smtClean="0"/>
              <a:t>Blending Breadth and Depth	</a:t>
            </a:r>
            <a:endParaRPr lang="en-US" dirty="0"/>
          </a:p>
        </p:txBody>
      </p:sp>
    </p:spTree>
    <p:extLst>
      <p:ext uri="{BB962C8B-B14F-4D97-AF65-F5344CB8AC3E}">
        <p14:creationId xmlns:p14="http://schemas.microsoft.com/office/powerpoint/2010/main" val="80645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solidFill>
                  <a:schemeClr val="accent5">
                    <a:lumMod val="75000"/>
                  </a:schemeClr>
                </a:solidFill>
              </a:rPr>
              <a:t>More learning through less teaching</a:t>
            </a:r>
            <a:endParaRPr lang="en-US" sz="3200" dirty="0">
              <a:solidFill>
                <a:schemeClr val="accent5">
                  <a:lumMod val="75000"/>
                </a:schemeClr>
              </a:solidFill>
            </a:endParaRPr>
          </a:p>
          <a:p>
            <a:pPr marL="0" indent="0">
              <a:buNone/>
              <a:defRPr/>
            </a:pPr>
            <a:r>
              <a:rPr lang="en-US" altLang="en-US" sz="2800" b="1" dirty="0">
                <a:solidFill>
                  <a:schemeClr val="accent2"/>
                </a:solidFill>
              </a:rPr>
              <a:t>Suspends instructional planning</a:t>
            </a:r>
          </a:p>
          <a:p>
            <a:pPr marL="914400" lvl="1" indent="-457200">
              <a:buFont typeface="Arial" panose="020B0604020202020204" pitchFamily="34" charset="0"/>
              <a:buChar char="•"/>
              <a:defRPr/>
            </a:pPr>
            <a:r>
              <a:rPr lang="en-US" altLang="en-US" sz="2800" dirty="0"/>
              <a:t>Specific lessons are not developed until the last phase.  This runs counter to the habits of many</a:t>
            </a:r>
          </a:p>
          <a:p>
            <a:pPr lvl="1">
              <a:buNone/>
              <a:defRPr/>
            </a:pPr>
            <a:endParaRPr lang="en-US" altLang="en-US" sz="2800" dirty="0"/>
          </a:p>
          <a:p>
            <a:pPr marL="0" indent="0">
              <a:buNone/>
              <a:defRPr/>
            </a:pPr>
            <a:r>
              <a:rPr lang="en-US" altLang="en-US" sz="2800" b="1" dirty="0">
                <a:solidFill>
                  <a:schemeClr val="accent2"/>
                </a:solidFill>
              </a:rPr>
              <a:t>BD demands that we set goals and establish assessments first</a:t>
            </a:r>
          </a:p>
          <a:p>
            <a:pPr marL="0" indent="0" algn="ctr">
              <a:buNone/>
            </a:pPr>
            <a:endParaRPr lang="en-US" sz="3200" dirty="0">
              <a:solidFill>
                <a:schemeClr val="accent5">
                  <a:lumMod val="75000"/>
                </a:schemeClr>
              </a:solidFill>
            </a:endParaRPr>
          </a:p>
        </p:txBody>
      </p:sp>
      <p:sp>
        <p:nvSpPr>
          <p:cNvPr id="2" name="Title 1"/>
          <p:cNvSpPr>
            <a:spLocks noGrp="1"/>
          </p:cNvSpPr>
          <p:nvPr>
            <p:ph type="title"/>
          </p:nvPr>
        </p:nvSpPr>
        <p:spPr/>
        <p:txBody>
          <a:bodyPr/>
          <a:lstStyle/>
          <a:p>
            <a:r>
              <a:rPr lang="en-US" b="1" dirty="0" smtClean="0"/>
              <a:t>Teaching in a UBD Environment</a:t>
            </a:r>
            <a:endParaRPr lang="en-US" b="1" dirty="0"/>
          </a:p>
        </p:txBody>
      </p:sp>
    </p:spTree>
    <p:extLst>
      <p:ext uri="{BB962C8B-B14F-4D97-AF65-F5344CB8AC3E}">
        <p14:creationId xmlns:p14="http://schemas.microsoft.com/office/powerpoint/2010/main" val="36078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sz="3600" dirty="0"/>
              <a:t>Understanding is more </a:t>
            </a:r>
            <a:r>
              <a:rPr lang="en-US" altLang="en-US" sz="3600" u="sng" dirty="0"/>
              <a:t>stimulated</a:t>
            </a:r>
            <a:r>
              <a:rPr lang="en-US" altLang="en-US" sz="3600" dirty="0"/>
              <a:t> than learned</a:t>
            </a:r>
          </a:p>
          <a:p>
            <a:r>
              <a:rPr lang="en-US" altLang="en-US" sz="3600" dirty="0"/>
              <a:t>It grows from questioning oneself and being questioned by others</a:t>
            </a:r>
          </a:p>
          <a:p>
            <a:r>
              <a:rPr lang="en-US" altLang="en-US" sz="3600" dirty="0"/>
              <a:t>Students must figure things out, not simply wait to be told!</a:t>
            </a:r>
          </a:p>
          <a:p>
            <a:pPr lvl="1"/>
            <a:r>
              <a:rPr lang="en-US" altLang="en-US" sz="3600" b="1" dirty="0">
                <a:solidFill>
                  <a:schemeClr val="accent2"/>
                </a:solidFill>
              </a:rPr>
              <a:t>This requires the teacher to alter their </a:t>
            </a:r>
            <a:r>
              <a:rPr lang="en-US" altLang="en-US" sz="3600" b="1" u="sng" dirty="0">
                <a:solidFill>
                  <a:schemeClr val="accent2"/>
                </a:solidFill>
              </a:rPr>
              <a:t>curriculum</a:t>
            </a:r>
            <a:r>
              <a:rPr lang="en-US" altLang="en-US" sz="3600" b="1" dirty="0">
                <a:solidFill>
                  <a:schemeClr val="accent2"/>
                </a:solidFill>
              </a:rPr>
              <a:t> and </a:t>
            </a:r>
            <a:r>
              <a:rPr lang="en-US" altLang="en-US" sz="3600" b="1" u="sng" dirty="0">
                <a:solidFill>
                  <a:schemeClr val="accent2"/>
                </a:solidFill>
              </a:rPr>
              <a:t>teaching style</a:t>
            </a:r>
            <a:r>
              <a:rPr lang="en-US" altLang="en-US" sz="3600" b="1" u="sng" dirty="0"/>
              <a:t> </a:t>
            </a:r>
          </a:p>
          <a:p>
            <a:endParaRPr lang="en-US" dirty="0"/>
          </a:p>
        </p:txBody>
      </p:sp>
      <p:sp>
        <p:nvSpPr>
          <p:cNvPr id="3" name="Title 2"/>
          <p:cNvSpPr>
            <a:spLocks noGrp="1"/>
          </p:cNvSpPr>
          <p:nvPr>
            <p:ph type="title"/>
          </p:nvPr>
        </p:nvSpPr>
        <p:spPr/>
        <p:txBody>
          <a:bodyPr/>
          <a:lstStyle/>
          <a:p>
            <a:r>
              <a:rPr lang="en-US" dirty="0" smtClean="0"/>
              <a:t>Wisdom Can’t be Told</a:t>
            </a:r>
            <a:endParaRPr lang="en-US" dirty="0"/>
          </a:p>
        </p:txBody>
      </p:sp>
    </p:spTree>
    <p:extLst>
      <p:ext uri="{BB962C8B-B14F-4D97-AF65-F5344CB8AC3E}">
        <p14:creationId xmlns:p14="http://schemas.microsoft.com/office/powerpoint/2010/main" val="2376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defRPr/>
            </a:pPr>
            <a:r>
              <a:rPr lang="en-US" altLang="en-US" sz="3600" dirty="0"/>
              <a:t>Routinely using teaching methods from all three general types</a:t>
            </a:r>
          </a:p>
          <a:p>
            <a:pPr lvl="1">
              <a:defRPr/>
            </a:pPr>
            <a:r>
              <a:rPr lang="en-US" altLang="en-US" sz="3600" b="1" dirty="0">
                <a:solidFill>
                  <a:schemeClr val="accent2"/>
                </a:solidFill>
              </a:rPr>
              <a:t>Didactic:</a:t>
            </a:r>
            <a:r>
              <a:rPr lang="en-US" altLang="en-US" sz="3600" dirty="0"/>
              <a:t> Direct instruction (used to dispense factual information)</a:t>
            </a:r>
          </a:p>
          <a:p>
            <a:pPr lvl="1">
              <a:defRPr/>
            </a:pPr>
            <a:r>
              <a:rPr lang="en-US" altLang="en-US" sz="3600" b="1" dirty="0">
                <a:solidFill>
                  <a:schemeClr val="accent2"/>
                </a:solidFill>
              </a:rPr>
              <a:t>Coaching:</a:t>
            </a:r>
            <a:r>
              <a:rPr lang="en-US" altLang="en-US" sz="3600" dirty="0"/>
              <a:t> Teachers providing feedback and guidance to students as they work</a:t>
            </a:r>
          </a:p>
          <a:p>
            <a:pPr lvl="1">
              <a:defRPr/>
            </a:pPr>
            <a:r>
              <a:rPr lang="en-US" altLang="en-US" sz="3600" b="1" dirty="0">
                <a:solidFill>
                  <a:schemeClr val="accent2"/>
                </a:solidFill>
              </a:rPr>
              <a:t>Constructivist:</a:t>
            </a:r>
            <a:r>
              <a:rPr lang="en-US" altLang="en-US" sz="3600" dirty="0"/>
              <a:t> Allowing the student to “construct their own learning” by solving their own problems.</a:t>
            </a:r>
          </a:p>
          <a:p>
            <a:endParaRPr lang="en-US" dirty="0"/>
          </a:p>
        </p:txBody>
      </p:sp>
      <p:sp>
        <p:nvSpPr>
          <p:cNvPr id="3" name="Title 2"/>
          <p:cNvSpPr>
            <a:spLocks noGrp="1"/>
          </p:cNvSpPr>
          <p:nvPr>
            <p:ph type="title"/>
          </p:nvPr>
        </p:nvSpPr>
        <p:spPr/>
        <p:txBody>
          <a:bodyPr>
            <a:normAutofit/>
          </a:bodyPr>
          <a:lstStyle/>
          <a:p>
            <a:r>
              <a:rPr lang="en-US" sz="4300" dirty="0" smtClean="0"/>
              <a:t>Teaching for Understanding Requires:</a:t>
            </a:r>
            <a:endParaRPr lang="en-US" sz="4300" dirty="0"/>
          </a:p>
        </p:txBody>
      </p:sp>
    </p:spTree>
    <p:extLst>
      <p:ext uri="{BB962C8B-B14F-4D97-AF65-F5344CB8AC3E}">
        <p14:creationId xmlns:p14="http://schemas.microsoft.com/office/powerpoint/2010/main" val="19770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altLang="en-US" sz="3200" dirty="0"/>
              <a:t>It is not an either-or proposition</a:t>
            </a:r>
          </a:p>
          <a:p>
            <a:pPr lvl="1">
              <a:defRPr/>
            </a:pPr>
            <a:r>
              <a:rPr lang="en-US" altLang="en-US" sz="3200" u="sng" dirty="0"/>
              <a:t>As a teacher</a:t>
            </a:r>
            <a:r>
              <a:rPr lang="en-US" altLang="en-US" sz="3200" dirty="0"/>
              <a:t>:</a:t>
            </a:r>
          </a:p>
          <a:p>
            <a:pPr lvl="2">
              <a:defRPr/>
            </a:pPr>
            <a:r>
              <a:rPr lang="en-US" altLang="en-US" sz="3200" dirty="0"/>
              <a:t>When should we present the facts we that know?</a:t>
            </a:r>
          </a:p>
          <a:p>
            <a:pPr lvl="2">
              <a:defRPr/>
            </a:pPr>
            <a:r>
              <a:rPr lang="en-US" altLang="en-US" sz="3200" dirty="0"/>
              <a:t>When should we force to students to discover the information on their own?</a:t>
            </a:r>
          </a:p>
          <a:p>
            <a:pPr lvl="2">
              <a:defRPr/>
            </a:pPr>
            <a:r>
              <a:rPr lang="en-US" altLang="en-US" sz="3200" dirty="0"/>
              <a:t>When should we allow practice while we coach?</a:t>
            </a:r>
          </a:p>
          <a:p>
            <a:pPr lvl="1">
              <a:defRPr/>
            </a:pPr>
            <a:r>
              <a:rPr lang="en-US" altLang="en-US" sz="3200" b="1" dirty="0">
                <a:solidFill>
                  <a:schemeClr val="accent2"/>
                </a:solidFill>
              </a:rPr>
              <a:t>These are the key questions for teachers of understanding</a:t>
            </a:r>
          </a:p>
          <a:p>
            <a:endParaRPr lang="en-US" dirty="0"/>
          </a:p>
        </p:txBody>
      </p:sp>
      <p:sp>
        <p:nvSpPr>
          <p:cNvPr id="3" name="Title 2"/>
          <p:cNvSpPr>
            <a:spLocks noGrp="1"/>
          </p:cNvSpPr>
          <p:nvPr>
            <p:ph type="title"/>
          </p:nvPr>
        </p:nvSpPr>
        <p:spPr/>
        <p:txBody>
          <a:bodyPr>
            <a:normAutofit/>
          </a:bodyPr>
          <a:lstStyle/>
          <a:p>
            <a:r>
              <a:rPr lang="en-US" sz="3800" dirty="0" smtClean="0"/>
              <a:t>Direct and Indirect Teaching Approaches</a:t>
            </a:r>
            <a:endParaRPr lang="en-US" sz="3800" dirty="0"/>
          </a:p>
        </p:txBody>
      </p:sp>
    </p:spTree>
    <p:extLst>
      <p:ext uri="{BB962C8B-B14F-4D97-AF65-F5344CB8AC3E}">
        <p14:creationId xmlns:p14="http://schemas.microsoft.com/office/powerpoint/2010/main" val="69822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Use direct instruction and focused coaching for discrete, unproblematic, and enabling knowledge and </a:t>
            </a:r>
            <a:r>
              <a:rPr lang="en-US" altLang="en-US" sz="3200" dirty="0" smtClean="0"/>
              <a:t>skill</a:t>
            </a:r>
            <a:endParaRPr lang="en-US" altLang="en-US" sz="3200" dirty="0"/>
          </a:p>
          <a:p>
            <a:r>
              <a:rPr lang="en-US" altLang="en-US" sz="3200" dirty="0"/>
              <a:t>Use indirect teaching for those ideas that are subtle, easily misunderstood, and those ideas that need some personal inquiry, testing and verification</a:t>
            </a:r>
          </a:p>
          <a:p>
            <a:pPr marL="0" indent="0">
              <a:buNone/>
            </a:pPr>
            <a:endParaRPr lang="en-US" dirty="0"/>
          </a:p>
        </p:txBody>
      </p:sp>
      <p:sp>
        <p:nvSpPr>
          <p:cNvPr id="3" name="Title 2"/>
          <p:cNvSpPr>
            <a:spLocks noGrp="1"/>
          </p:cNvSpPr>
          <p:nvPr>
            <p:ph type="title"/>
          </p:nvPr>
        </p:nvSpPr>
        <p:spPr/>
        <p:txBody>
          <a:bodyPr/>
          <a:lstStyle/>
          <a:p>
            <a:r>
              <a:rPr lang="en-US" dirty="0" smtClean="0"/>
              <a:t>We Should. . . </a:t>
            </a:r>
            <a:endParaRPr lang="en-US" dirty="0"/>
          </a:p>
        </p:txBody>
      </p:sp>
    </p:spTree>
    <p:extLst>
      <p:ext uri="{BB962C8B-B14F-4D97-AF65-F5344CB8AC3E}">
        <p14:creationId xmlns:p14="http://schemas.microsoft.com/office/powerpoint/2010/main" val="14866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Engage students in inquiry and inventive work as soon as possible</a:t>
            </a:r>
          </a:p>
          <a:p>
            <a:r>
              <a:rPr lang="en-US" altLang="en-US" sz="3200" dirty="0"/>
              <a:t>Use the text as a reference—not a syllabus</a:t>
            </a:r>
          </a:p>
          <a:p>
            <a:r>
              <a:rPr lang="en-US" altLang="en-US" sz="3200" dirty="0"/>
              <a:t>Ask more questions/answer fewer</a:t>
            </a:r>
          </a:p>
          <a:p>
            <a:r>
              <a:rPr lang="en-US" altLang="en-US" sz="3200" dirty="0"/>
              <a:t>Make it clear that there are no stupid questions</a:t>
            </a:r>
          </a:p>
          <a:p>
            <a:pPr marL="0" indent="0">
              <a:buNone/>
            </a:pPr>
            <a:endParaRPr lang="en-US" dirty="0"/>
          </a:p>
        </p:txBody>
      </p:sp>
      <p:sp>
        <p:nvSpPr>
          <p:cNvPr id="3" name="Title 2"/>
          <p:cNvSpPr>
            <a:spLocks noGrp="1"/>
          </p:cNvSpPr>
          <p:nvPr>
            <p:ph type="title"/>
          </p:nvPr>
        </p:nvSpPr>
        <p:spPr/>
        <p:txBody>
          <a:bodyPr>
            <a:normAutofit/>
          </a:bodyPr>
          <a:lstStyle/>
          <a:p>
            <a:r>
              <a:rPr lang="en-US" sz="3600" b="1" dirty="0" smtClean="0"/>
              <a:t>Guidelines for Student Autonomous Learning</a:t>
            </a:r>
            <a:endParaRPr lang="en-US" sz="3600" b="1" dirty="0"/>
          </a:p>
        </p:txBody>
      </p:sp>
    </p:spTree>
    <p:extLst>
      <p:ext uri="{BB962C8B-B14F-4D97-AF65-F5344CB8AC3E}">
        <p14:creationId xmlns:p14="http://schemas.microsoft.com/office/powerpoint/2010/main" val="389485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Ask naïve questions and let the students correct you</a:t>
            </a:r>
          </a:p>
          <a:p>
            <a:r>
              <a:rPr lang="en-US" altLang="en-US" sz="3200" dirty="0"/>
              <a:t>Raise questions with many possible answers and push students to answer in multiple ways</a:t>
            </a:r>
          </a:p>
          <a:p>
            <a:r>
              <a:rPr lang="en-US" altLang="en-US" sz="3200" dirty="0"/>
              <a:t>Demand final performances (speech, presentation, project demonstration)</a:t>
            </a:r>
          </a:p>
          <a:p>
            <a:r>
              <a:rPr lang="en-US" altLang="en-US" sz="3200" dirty="0"/>
              <a:t>Continually assess for understanding</a:t>
            </a:r>
          </a:p>
          <a:p>
            <a:pPr marL="0" indent="0">
              <a:buNone/>
            </a:pPr>
            <a:endParaRPr lang="en-US" dirty="0"/>
          </a:p>
        </p:txBody>
      </p:sp>
      <p:sp>
        <p:nvSpPr>
          <p:cNvPr id="3" name="Title 2"/>
          <p:cNvSpPr>
            <a:spLocks noGrp="1"/>
          </p:cNvSpPr>
          <p:nvPr>
            <p:ph type="title"/>
          </p:nvPr>
        </p:nvSpPr>
        <p:spPr/>
        <p:txBody>
          <a:bodyPr>
            <a:normAutofit/>
          </a:bodyPr>
          <a:lstStyle/>
          <a:p>
            <a:r>
              <a:rPr lang="en-US" sz="3600" b="1" dirty="0"/>
              <a:t>Guidelines for Student Autonomous Learning</a:t>
            </a:r>
          </a:p>
        </p:txBody>
      </p:sp>
    </p:spTree>
    <p:extLst>
      <p:ext uri="{BB962C8B-B14F-4D97-AF65-F5344CB8AC3E}">
        <p14:creationId xmlns:p14="http://schemas.microsoft.com/office/powerpoint/2010/main" val="386598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838200"/>
            <a:ext cx="9982200" cy="6096000"/>
          </a:xfrm>
        </p:spPr>
        <p:txBody>
          <a:bodyPr>
            <a:normAutofit fontScale="92500" lnSpcReduction="20000"/>
          </a:bodyPr>
          <a:lstStyle/>
          <a:p>
            <a:pPr marL="0" indent="0" algn="ctr">
              <a:spcBef>
                <a:spcPts val="0"/>
              </a:spcBef>
              <a:spcAft>
                <a:spcPts val="0"/>
              </a:spcAft>
              <a:buNone/>
              <a:tabLst>
                <a:tab pos="2971800" algn="ctr"/>
              </a:tabLst>
              <a:defRPr/>
            </a:pPr>
            <a:r>
              <a:rPr lang="en-US" sz="2000" b="1" spc="-1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ourier"/>
              <a:ea typeface="Times New Roman" panose="02020603050405020304" pitchFamily="18" charset="0"/>
              <a:cs typeface="Times New Roman" panose="02020603050405020304" pitchFamily="18" charset="0"/>
            </a:endParaRPr>
          </a:p>
          <a:p>
            <a:pPr marL="0" indent="0">
              <a:spcBef>
                <a:spcPts val="0"/>
              </a:spcBef>
              <a:spcAft>
                <a:spcPts val="0"/>
              </a:spcAft>
              <a:buNone/>
              <a:tabLst>
                <a:tab pos="-457200" algn="l"/>
              </a:tabLst>
              <a:defRPr/>
            </a:pPr>
            <a:r>
              <a:rPr lang="en-US" sz="2600" i="1" spc="-10" dirty="0">
                <a:latin typeface="Times New Roman" panose="02020603050405020304" pitchFamily="18" charset="0"/>
                <a:ea typeface="Times New Roman" panose="02020603050405020304" pitchFamily="18" charset="0"/>
                <a:cs typeface="Times New Roman" panose="02020603050405020304" pitchFamily="18" charset="0"/>
              </a:rPr>
              <a:t>One time the animals had a school.  The curriculum consisted of running, climbing, flying and swimming, and all the animals took all the subjects. The duck was good in swimming; better in fact than his instructor, and he made passing grades in flying, but he was practically hopeless in running.  Because he was low in this subject, he was made to stay after school and drop his swimming class in order to practice running.  He kept this up until he was only average in swimming.  But average is acceptable, so nobody worried about that except the duck. The eagle was considered a problem pupil and disciplined severely.  He beat all the others to the top of the tree in the climbing class, but he used his own way of getting there. The rabbit started out at the top of the class in running, but he had a nervous breakdown and had to drop out of school on account of so much make-up work in swimming. The squirrel led the climbing class, but his flying teacher made him start flying lessons from the ground instead of the top of the tree down, and he developed "charley horses" from over-exertion at the take-off and began getting C's in climbing and D's in running.  The practical prairie dogs apprenticed their offspring to a badger when the school authorities refused to add digging to the curriculum. At the end of the year, an abnormal eel that could swim well, run, climb, and fly a little, was made valedictorian.</a:t>
            </a:r>
            <a:endParaRPr lang="en-US" sz="2600" dirty="0">
              <a:latin typeface="Courier"/>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117309" y="76200"/>
            <a:ext cx="10157354" cy="914400"/>
          </a:xfrm>
        </p:spPr>
        <p:txBody>
          <a:bodyPr/>
          <a:lstStyle/>
          <a:p>
            <a:r>
              <a:rPr lang="en-US" dirty="0" smtClean="0"/>
              <a:t>A Curriculum Fable</a:t>
            </a:r>
            <a:endParaRPr lang="en-US" dirty="0"/>
          </a:p>
        </p:txBody>
      </p:sp>
      <p:pic>
        <p:nvPicPr>
          <p:cNvPr id="4" name="Picture 2" descr="http://media.tumblr.com/tumblr_lu9fhpmdAq1qee43f.jpg"/>
          <p:cNvPicPr>
            <a:picLocks noChangeAspect="1" noChangeArrowheads="1"/>
          </p:cNvPicPr>
          <p:nvPr/>
        </p:nvPicPr>
        <p:blipFill>
          <a:blip r:embed="rId2">
            <a:extLst>
              <a:ext uri="{28A0092B-C50C-407E-A947-70E740481C1C}">
                <a14:useLocalDpi xmlns:a14="http://schemas.microsoft.com/office/drawing/2010/main" val="0"/>
              </a:ext>
            </a:extLst>
          </a:blip>
          <a:srcRect l="17599" t="2757" r="18401" b="24138"/>
          <a:stretch>
            <a:fillRect/>
          </a:stretch>
        </p:blipFill>
        <p:spPr bwMode="auto">
          <a:xfrm>
            <a:off x="10209212" y="47625"/>
            <a:ext cx="1677052" cy="22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76200"/>
            <a:ext cx="11201400" cy="914400"/>
          </a:xfrm>
        </p:spPr>
        <p:txBody>
          <a:bodyPr>
            <a:normAutofit/>
          </a:bodyPr>
          <a:lstStyle/>
          <a:p>
            <a:pPr algn="ctr"/>
            <a:r>
              <a:rPr lang="en-US" sz="3200" b="1" dirty="0" smtClean="0"/>
              <a:t>Stating a Concept vs. Developing a Concept</a:t>
            </a:r>
            <a:endParaRPr lang="en-US" sz="3200" b="1" dirty="0"/>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298790016"/>
              </p:ext>
            </p:extLst>
          </p:nvPr>
        </p:nvGraphicFramePr>
        <p:xfrm>
          <a:off x="1370012" y="1228212"/>
          <a:ext cx="8808253" cy="4943988"/>
        </p:xfrm>
        <a:graphic>
          <a:graphicData uri="http://schemas.openxmlformats.org/presentationml/2006/ole">
            <mc:AlternateContent xmlns:mc="http://schemas.openxmlformats.org/markup-compatibility/2006">
              <mc:Choice xmlns:v="urn:schemas-microsoft-com:vml" Requires="v">
                <p:oleObj spid="_x0000_s1037" name="Chart" r:id="rId3" imgW="8858199" imgH="4972050" progId="MSGraph.Chart.8">
                  <p:embed followColorScheme="full"/>
                </p:oleObj>
              </mc:Choice>
              <mc:Fallback>
                <p:oleObj name="Chart" r:id="rId3" imgW="8858199" imgH="497205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2" y="1228212"/>
                        <a:ext cx="8808253" cy="49439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0"/>
            <a:ext cx="10742851" cy="838200"/>
          </a:xfrm>
        </p:spPr>
        <p:txBody>
          <a:bodyPr>
            <a:normAutofit/>
          </a:bodyPr>
          <a:lstStyle/>
          <a:p>
            <a:pPr algn="ctr"/>
            <a:r>
              <a:rPr lang="en-US" sz="3600" b="1" dirty="0" smtClean="0"/>
              <a:t>Seatwork Time Spent in </a:t>
            </a:r>
            <a:r>
              <a:rPr lang="en-US" sz="3600" b="1" dirty="0" smtClean="0"/>
              <a:t>3 </a:t>
            </a:r>
            <a:r>
              <a:rPr lang="en-US" sz="3600" b="1" dirty="0" smtClean="0"/>
              <a:t>Kinds of Tasks</a:t>
            </a:r>
            <a:endParaRPr lang="en-US" sz="3600" b="1"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24477215"/>
              </p:ext>
            </p:extLst>
          </p:nvPr>
        </p:nvGraphicFramePr>
        <p:xfrm>
          <a:off x="1522412" y="1295400"/>
          <a:ext cx="8583006" cy="4813505"/>
        </p:xfrm>
        <a:graphic>
          <a:graphicData uri="http://schemas.openxmlformats.org/presentationml/2006/ole">
            <mc:AlternateContent xmlns:mc="http://schemas.openxmlformats.org/markup-compatibility/2006">
              <mc:Choice xmlns:v="urn:schemas-microsoft-com:vml" Requires="v">
                <p:oleObj spid="_x0000_s2061" name="Chart" r:id="rId3" imgW="8848745" imgH="4962600" progId="MSGraph.Chart.8">
                  <p:embed followColorScheme="full"/>
                </p:oleObj>
              </mc:Choice>
              <mc:Fallback>
                <p:oleObj name="Chart" r:id="rId3" imgW="8848745" imgH="496260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2" y="1295400"/>
                        <a:ext cx="8583006" cy="481350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smtClean="0"/>
              <a:t>How will your courses and lessons contribute to the academic achievement of your students?</a:t>
            </a:r>
          </a:p>
          <a:p>
            <a:pPr marL="0" indent="0">
              <a:buNone/>
            </a:pPr>
            <a:r>
              <a:rPr lang="en-US" sz="3600" b="1" dirty="0" smtClean="0"/>
              <a:t>Answer:</a:t>
            </a:r>
            <a:r>
              <a:rPr lang="en-US" sz="3600" dirty="0" smtClean="0"/>
              <a:t> Develop curricula that makes a difference</a:t>
            </a:r>
            <a:endParaRPr lang="en-US" sz="3600" dirty="0"/>
          </a:p>
        </p:txBody>
      </p:sp>
      <p:sp>
        <p:nvSpPr>
          <p:cNvPr id="2" name="Title 1"/>
          <p:cNvSpPr>
            <a:spLocks noGrp="1"/>
          </p:cNvSpPr>
          <p:nvPr>
            <p:ph type="title"/>
          </p:nvPr>
        </p:nvSpPr>
        <p:spPr/>
        <p:txBody>
          <a:bodyPr/>
          <a:lstStyle/>
          <a:p>
            <a:r>
              <a:rPr lang="en-US" b="1" dirty="0" smtClean="0"/>
              <a:t>The Question	</a:t>
            </a:r>
            <a:endParaRPr lang="en-US" b="1" dirty="0"/>
          </a:p>
        </p:txBody>
      </p:sp>
    </p:spTree>
    <p:extLst>
      <p:ext uri="{BB962C8B-B14F-4D97-AF65-F5344CB8AC3E}">
        <p14:creationId xmlns:p14="http://schemas.microsoft.com/office/powerpoint/2010/main" val="28810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Focus on a topic that matters</a:t>
            </a:r>
          </a:p>
          <a:p>
            <a:r>
              <a:rPr lang="en-US" altLang="en-US" sz="3600" dirty="0"/>
              <a:t>Use instructional methods that engage</a:t>
            </a:r>
          </a:p>
          <a:p>
            <a:r>
              <a:rPr lang="en-US" altLang="en-US" sz="3600" dirty="0"/>
              <a:t>Cause deep and enduring learning related to an important standard</a:t>
            </a:r>
          </a:p>
          <a:p>
            <a:pPr lvl="1"/>
            <a:r>
              <a:rPr lang="en-US" altLang="en-US" sz="3600" dirty="0">
                <a:solidFill>
                  <a:schemeClr val="accent3">
                    <a:lumMod val="50000"/>
                  </a:schemeClr>
                </a:solidFill>
              </a:rPr>
              <a:t>Is it important enough to remember when the student is </a:t>
            </a:r>
            <a:r>
              <a:rPr lang="en-US" altLang="en-US" sz="3600" dirty="0" smtClean="0">
                <a:solidFill>
                  <a:schemeClr val="accent3">
                    <a:lumMod val="50000"/>
                  </a:schemeClr>
                </a:solidFill>
              </a:rPr>
              <a:t>30 </a:t>
            </a:r>
            <a:r>
              <a:rPr lang="en-US" altLang="en-US" sz="3600" dirty="0">
                <a:solidFill>
                  <a:schemeClr val="accent3">
                    <a:lumMod val="50000"/>
                  </a:schemeClr>
                </a:solidFill>
              </a:rPr>
              <a:t>years old?</a:t>
            </a:r>
          </a:p>
          <a:p>
            <a:pPr marL="0" indent="0">
              <a:buNone/>
            </a:pPr>
            <a:endParaRPr lang="en-US" dirty="0"/>
          </a:p>
        </p:txBody>
      </p:sp>
      <p:sp>
        <p:nvSpPr>
          <p:cNvPr id="2" name="Title 1"/>
          <p:cNvSpPr>
            <a:spLocks noGrp="1"/>
          </p:cNvSpPr>
          <p:nvPr>
            <p:ph type="title"/>
          </p:nvPr>
        </p:nvSpPr>
        <p:spPr/>
        <p:txBody>
          <a:bodyPr/>
          <a:lstStyle/>
          <a:p>
            <a:r>
              <a:rPr lang="en-US" b="1" dirty="0" smtClean="0"/>
              <a:t>Curriculum That Makes a Difference</a:t>
            </a:r>
            <a:endParaRPr lang="en-US" b="1" dirty="0"/>
          </a:p>
        </p:txBody>
      </p:sp>
    </p:spTree>
    <p:extLst>
      <p:ext uri="{BB962C8B-B14F-4D97-AF65-F5344CB8AC3E}">
        <p14:creationId xmlns:p14="http://schemas.microsoft.com/office/powerpoint/2010/main" val="173262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3600" dirty="0"/>
              <a:t>BD Begins with the </a:t>
            </a:r>
            <a:r>
              <a:rPr lang="en-US" altLang="en-US" sz="3600" u="sng" dirty="0"/>
              <a:t>end in mind</a:t>
            </a:r>
          </a:p>
          <a:p>
            <a:pPr lvl="1">
              <a:buFont typeface="Arial" panose="020B0604020202020204" pitchFamily="34" charset="0"/>
              <a:buChar char="•"/>
            </a:pPr>
            <a:r>
              <a:rPr lang="en-US" altLang="en-US" sz="3600" dirty="0"/>
              <a:t>Starting with a clear understanding of the destination</a:t>
            </a:r>
          </a:p>
          <a:p>
            <a:pPr lvl="1">
              <a:buFont typeface="Arial" panose="020B0604020202020204" pitchFamily="34" charset="0"/>
              <a:buChar char="•"/>
            </a:pPr>
            <a:r>
              <a:rPr lang="en-US" altLang="en-US" sz="3600" dirty="0"/>
              <a:t>Making sure that you are taking steps in the right direction (Stephen Covey)</a:t>
            </a:r>
          </a:p>
          <a:p>
            <a:pPr lvl="1">
              <a:buFont typeface="Arial" panose="020B0604020202020204" pitchFamily="34" charset="0"/>
              <a:buChar char="•"/>
            </a:pPr>
            <a:r>
              <a:rPr lang="en-US" altLang="en-US" sz="3600" dirty="0"/>
              <a:t>Is </a:t>
            </a:r>
            <a:r>
              <a:rPr lang="en-US" altLang="en-US" sz="3600" u="sng" dirty="0"/>
              <a:t>justifiable</a:t>
            </a:r>
            <a:r>
              <a:rPr lang="en-US" altLang="en-US" sz="3600" dirty="0"/>
              <a:t> and </a:t>
            </a:r>
            <a:r>
              <a:rPr lang="en-US" altLang="en-US" sz="3600" u="sng" dirty="0"/>
              <a:t>reliable</a:t>
            </a:r>
          </a:p>
          <a:p>
            <a:pPr marL="0" indent="0">
              <a:buNone/>
            </a:pPr>
            <a:endParaRPr lang="en-US" dirty="0"/>
          </a:p>
        </p:txBody>
      </p:sp>
      <p:sp>
        <p:nvSpPr>
          <p:cNvPr id="2" name="Title 1"/>
          <p:cNvSpPr>
            <a:spLocks noGrp="1"/>
          </p:cNvSpPr>
          <p:nvPr>
            <p:ph type="title"/>
          </p:nvPr>
        </p:nvSpPr>
        <p:spPr/>
        <p:txBody>
          <a:bodyPr/>
          <a:lstStyle/>
          <a:p>
            <a:r>
              <a:rPr lang="en-US" b="1" dirty="0"/>
              <a:t>What is Backward Design</a:t>
            </a:r>
          </a:p>
        </p:txBody>
      </p:sp>
    </p:spTree>
    <p:extLst>
      <p:ext uri="{BB962C8B-B14F-4D97-AF65-F5344CB8AC3E}">
        <p14:creationId xmlns:p14="http://schemas.microsoft.com/office/powerpoint/2010/main" val="230408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defRPr/>
            </a:pPr>
            <a:r>
              <a:rPr lang="en-US" altLang="en-US" sz="3200" dirty="0"/>
              <a:t>Begin with a favored lesson, time-honored activities (or the next page in the text)</a:t>
            </a:r>
          </a:p>
          <a:p>
            <a:pPr marL="0" indent="0">
              <a:buNone/>
              <a:defRPr/>
            </a:pPr>
            <a:endParaRPr lang="en-US" altLang="en-US" sz="3200" dirty="0"/>
          </a:p>
          <a:p>
            <a:pPr marL="0" indent="0">
              <a:buNone/>
              <a:defRPr/>
            </a:pPr>
            <a:r>
              <a:rPr lang="en-US" altLang="en-US" sz="3200" dirty="0"/>
              <a:t>Backward design starts with the end (the desired results). </a:t>
            </a:r>
          </a:p>
          <a:p>
            <a:pPr>
              <a:defRPr/>
            </a:pPr>
            <a:r>
              <a:rPr lang="en-US" altLang="en-US" sz="3200" i="1" dirty="0">
                <a:solidFill>
                  <a:schemeClr val="accent2"/>
                </a:solidFill>
              </a:rPr>
              <a:t>What would I accept as evidence that students have attained the desired understandings and/or abilities?</a:t>
            </a:r>
          </a:p>
          <a:p>
            <a:pPr marL="0" indent="0">
              <a:buNone/>
            </a:pPr>
            <a:endParaRPr lang="en-US" dirty="0"/>
          </a:p>
        </p:txBody>
      </p:sp>
      <p:sp>
        <p:nvSpPr>
          <p:cNvPr id="2" name="Title 1"/>
          <p:cNvSpPr>
            <a:spLocks noGrp="1"/>
          </p:cNvSpPr>
          <p:nvPr>
            <p:ph type="title"/>
          </p:nvPr>
        </p:nvSpPr>
        <p:spPr/>
        <p:txBody>
          <a:bodyPr/>
          <a:lstStyle/>
          <a:p>
            <a:r>
              <a:rPr lang="en-US" b="1" dirty="0" smtClean="0"/>
              <a:t>Unfortunately, Many Teachers</a:t>
            </a:r>
            <a:endParaRPr lang="en-US" b="1" dirty="0"/>
          </a:p>
        </p:txBody>
      </p:sp>
    </p:spTree>
    <p:extLst>
      <p:ext uri="{BB962C8B-B14F-4D97-AF65-F5344CB8AC3E}">
        <p14:creationId xmlns:p14="http://schemas.microsoft.com/office/powerpoint/2010/main" val="371767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685</Words>
  <Application>Microsoft Office PowerPoint</Application>
  <PresentationFormat>Custom</PresentationFormat>
  <Paragraphs>88</Paragraphs>
  <Slides>27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Century Gothic</vt:lpstr>
      <vt:lpstr>Courier</vt:lpstr>
      <vt:lpstr>Times New Roman</vt:lpstr>
      <vt:lpstr>Welcome back to school presentation</vt:lpstr>
      <vt:lpstr>Chart</vt:lpstr>
      <vt:lpstr>Curriculum Design</vt:lpstr>
      <vt:lpstr>The Problem</vt:lpstr>
      <vt:lpstr>A Curriculum Fable</vt:lpstr>
      <vt:lpstr>Stating a Concept vs. Developing a Concept</vt:lpstr>
      <vt:lpstr>Seatwork Time Spent in 3 Kinds of Tasks</vt:lpstr>
      <vt:lpstr>The Question </vt:lpstr>
      <vt:lpstr>Curriculum That Makes a Difference</vt:lpstr>
      <vt:lpstr>What is Backward Design</vt:lpstr>
      <vt:lpstr>Unfortunately, Many Teachers</vt:lpstr>
      <vt:lpstr>Backwards Design</vt:lpstr>
      <vt:lpstr>Backwards Design Process</vt:lpstr>
      <vt:lpstr>Stage One: Backward Design</vt:lpstr>
      <vt:lpstr>Should a Lesson be Taught</vt:lpstr>
      <vt:lpstr>Stage 2: Backwards Design</vt:lpstr>
      <vt:lpstr>Types of Assessments</vt:lpstr>
      <vt:lpstr>Thinking Like the Assessor</vt:lpstr>
      <vt:lpstr>Stage 3: Backwards Design</vt:lpstr>
      <vt:lpstr>Key Questions for Instructional Design</vt:lpstr>
      <vt:lpstr>How Will You?</vt:lpstr>
      <vt:lpstr>Blending Breadth and Depth </vt:lpstr>
      <vt:lpstr>Teaching in a UBD Environment</vt:lpstr>
      <vt:lpstr>Wisdom Can’t be Told</vt:lpstr>
      <vt:lpstr>Teaching for Understanding Requires:</vt:lpstr>
      <vt:lpstr>Direct and Indirect Teaching Approaches</vt:lpstr>
      <vt:lpstr>We Should. . . </vt:lpstr>
      <vt:lpstr>Guidelines for Student Autonomous Learning</vt:lpstr>
      <vt:lpstr>Guidelines for Student Autonomous Learning</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2014-09-08T15:34:02Z</dcterms:created>
  <dcterms:modified xsi:type="dcterms:W3CDTF">2014-09-09T18:07:11Z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