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7"/>
  </p:notesMasterIdLst>
  <p:handoutMasterIdLst>
    <p:handoutMasterId r:id="rId48"/>
  </p:handoutMasterIdLst>
  <p:sldIdLst>
    <p:sldId id="258" r:id="rId3"/>
    <p:sldId id="327" r:id="rId4"/>
    <p:sldId id="285" r:id="rId5"/>
    <p:sldId id="323" r:id="rId6"/>
    <p:sldId id="316" r:id="rId7"/>
    <p:sldId id="260" r:id="rId8"/>
    <p:sldId id="317" r:id="rId9"/>
    <p:sldId id="262" r:id="rId10"/>
    <p:sldId id="318" r:id="rId11"/>
    <p:sldId id="319" r:id="rId12"/>
    <p:sldId id="320" r:id="rId13"/>
    <p:sldId id="321" r:id="rId14"/>
    <p:sldId id="301" r:id="rId15"/>
    <p:sldId id="270" r:id="rId16"/>
    <p:sldId id="274" r:id="rId17"/>
    <p:sldId id="272" r:id="rId18"/>
    <p:sldId id="269" r:id="rId19"/>
    <p:sldId id="275" r:id="rId20"/>
    <p:sldId id="288" r:id="rId21"/>
    <p:sldId id="276" r:id="rId22"/>
    <p:sldId id="312" r:id="rId23"/>
    <p:sldId id="325" r:id="rId24"/>
    <p:sldId id="278" r:id="rId25"/>
    <p:sldId id="294" r:id="rId26"/>
    <p:sldId id="295" r:id="rId27"/>
    <p:sldId id="297" r:id="rId28"/>
    <p:sldId id="284" r:id="rId29"/>
    <p:sldId id="307" r:id="rId30"/>
    <p:sldId id="299" r:id="rId31"/>
    <p:sldId id="277" r:id="rId32"/>
    <p:sldId id="279" r:id="rId33"/>
    <p:sldId id="281" r:id="rId34"/>
    <p:sldId id="283" r:id="rId35"/>
    <p:sldId id="292" r:id="rId36"/>
    <p:sldId id="289" r:id="rId37"/>
    <p:sldId id="290" r:id="rId38"/>
    <p:sldId id="291" r:id="rId39"/>
    <p:sldId id="303" r:id="rId40"/>
    <p:sldId id="308" r:id="rId41"/>
    <p:sldId id="302" r:id="rId42"/>
    <p:sldId id="309" r:id="rId43"/>
    <p:sldId id="310" r:id="rId44"/>
    <p:sldId id="304" r:id="rId45"/>
    <p:sldId id="31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8" d="100"/>
          <a:sy n="78" d="100"/>
        </p:scale>
        <p:origin x="126" y="76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9/2/2014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9/2/2014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10"/>
          <p:cNvSpPr>
            <a:spLocks noGrp="1"/>
          </p:cNvSpPr>
          <p:nvPr>
            <p:ph type="dt" sz="half" idx="10"/>
          </p:nvPr>
        </p:nvSpPr>
        <p:spPr/>
        <p:txBody>
          <a:bodyPr/>
          <a:lstStyle/>
          <a:p>
            <a:fld id="{2CCFE9AC-F15C-4FA0-A6F1-298829FA691D}" type="datetimeFigureOut">
              <a:rPr lang="en-US"/>
              <a:t>9/2/2014</a:t>
            </a:fld>
            <a:endParaRPr/>
          </a:p>
        </p:txBody>
      </p:sp>
      <p:sp>
        <p:nvSpPr>
          <p:cNvPr id="12" name="Footer Placeholder 11"/>
          <p:cNvSpPr>
            <a:spLocks noGrp="1"/>
          </p:cNvSpPr>
          <p:nvPr>
            <p:ph type="ftr" sz="quarter" idx="11"/>
          </p:nvPr>
        </p:nvSpPr>
        <p:spPr/>
        <p:txBody>
          <a:bodyPr/>
          <a:lstStyle/>
          <a:p>
            <a:endParaRPr/>
          </a:p>
        </p:txBody>
      </p:sp>
      <p:sp>
        <p:nvSpPr>
          <p:cNvPr id="13" name="Slide Number Placeholder 12"/>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9/2/2014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9/2/2014</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9/2/2014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CFE9AC-F15C-4FA0-A6F1-298829FA691D}" type="datetimeFigureOut">
              <a:rPr lang="en-US"/>
              <a:t>9/2/2014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9/2/2014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9/2/2014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9/2/2014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9/2/2014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9/2/2014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9/2/2014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en-US"/>
              <a:t>9/2/2014</a:t>
            </a:fld>
            <a:endParaRPr/>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t>‹#›</a:t>
            </a:fld>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 Id="rId9" Type="http://schemas.openxmlformats.org/officeDocument/2006/relationships/image" Target="../media/image2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199" y="1791478"/>
            <a:ext cx="8581372" cy="1970796"/>
          </a:xfrm>
        </p:spPr>
        <p:txBody>
          <a:bodyPr>
            <a:normAutofit/>
          </a:bodyPr>
          <a:lstStyle/>
          <a:p>
            <a:pPr algn="ctr"/>
            <a:r>
              <a:rPr lang="en-US" sz="4000" dirty="0"/>
              <a:t>Integrated STEM </a:t>
            </a:r>
            <a:r>
              <a:rPr lang="en-US" sz="4000" dirty="0" smtClean="0"/>
              <a:t>Education</a:t>
            </a:r>
            <a:br>
              <a:rPr lang="en-US" sz="4000" dirty="0" smtClean="0"/>
            </a:br>
            <a:r>
              <a:rPr lang="en-US" sz="4000" dirty="0" smtClean="0"/>
              <a:t>Introduce, Practice</a:t>
            </a:r>
            <a:r>
              <a:rPr lang="en-US" sz="4000" dirty="0"/>
              <a:t>, </a:t>
            </a:r>
            <a:r>
              <a:rPr lang="en-US" sz="4000" dirty="0" smtClean="0"/>
              <a:t>Apply</a:t>
            </a:r>
            <a:endParaRPr lang="en-US" sz="4000" dirty="0"/>
          </a:p>
        </p:txBody>
      </p:sp>
      <p:sp>
        <p:nvSpPr>
          <p:cNvPr id="3" name="Subtitle 2"/>
          <p:cNvSpPr>
            <a:spLocks noGrp="1"/>
          </p:cNvSpPr>
          <p:nvPr>
            <p:ph type="subTitle" idx="1"/>
          </p:nvPr>
        </p:nvSpPr>
        <p:spPr/>
        <p:txBody>
          <a:bodyPr>
            <a:normAutofit/>
          </a:bodyPr>
          <a:lstStyle/>
          <a:p>
            <a:pPr algn="ctr"/>
            <a:r>
              <a:rPr lang="en-US" b="1" dirty="0" smtClean="0"/>
              <a:t>Introduction to STEM Education        Fall 2014</a:t>
            </a:r>
          </a:p>
          <a:p>
            <a:pPr algn="ctr"/>
            <a:endParaRPr lang="en-US"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Top 10 STEM Challenges</a:t>
            </a:r>
            <a:endParaRPr lang="en-US" sz="4800" dirty="0"/>
          </a:p>
        </p:txBody>
      </p:sp>
      <p:sp>
        <p:nvSpPr>
          <p:cNvPr id="3" name="Rectangle 2"/>
          <p:cNvSpPr/>
          <p:nvPr/>
        </p:nvSpPr>
        <p:spPr>
          <a:xfrm>
            <a:off x="383059" y="1859340"/>
            <a:ext cx="11454714" cy="5016758"/>
          </a:xfrm>
          <a:prstGeom prst="rect">
            <a:avLst/>
          </a:prstGeom>
        </p:spPr>
        <p:txBody>
          <a:bodyPr wrap="square">
            <a:spAutoFit/>
          </a:bodyPr>
          <a:lstStyle/>
          <a:p>
            <a:pPr marL="457200" indent="-457200">
              <a:buFont typeface="Arial" panose="020B0604020202020204" pitchFamily="34" charset="0"/>
              <a:buChar char="•"/>
            </a:pPr>
            <a:r>
              <a:rPr lang="en-US" altLang="en-US" sz="3200" dirty="0"/>
              <a:t>China and India are challenging American dominance</a:t>
            </a:r>
          </a:p>
          <a:p>
            <a:pPr marL="457200" indent="-457200">
              <a:buFont typeface="Arial" panose="020B0604020202020204" pitchFamily="34" charset="0"/>
              <a:buChar char="•"/>
            </a:pPr>
            <a:r>
              <a:rPr lang="en-US" altLang="en-US" sz="3200" dirty="0"/>
              <a:t>Brand promiscuity: People aren’t loyal consumers</a:t>
            </a:r>
          </a:p>
          <a:p>
            <a:pPr marL="457200" indent="-457200">
              <a:buFont typeface="Arial" panose="020B0604020202020204" pitchFamily="34" charset="0"/>
              <a:buChar char="•"/>
            </a:pPr>
            <a:r>
              <a:rPr lang="en-US" altLang="en-US" sz="3200" dirty="0"/>
              <a:t>Global battle for smart talent</a:t>
            </a:r>
          </a:p>
          <a:p>
            <a:pPr marL="457200" indent="-457200">
              <a:buFont typeface="Arial" panose="020B0604020202020204" pitchFamily="34" charset="0"/>
              <a:buChar char="•"/>
            </a:pPr>
            <a:r>
              <a:rPr lang="en-US" altLang="en-US" sz="3200" dirty="0"/>
              <a:t>Globalization of manufacturing and production</a:t>
            </a:r>
          </a:p>
          <a:p>
            <a:pPr marL="457200" indent="-457200">
              <a:buFont typeface="Arial" panose="020B0604020202020204" pitchFamily="34" charset="0"/>
              <a:buChar char="•"/>
            </a:pPr>
            <a:r>
              <a:rPr lang="en-US" altLang="en-US" sz="3200" dirty="0"/>
              <a:t>Engineering and technology talent is often imported</a:t>
            </a:r>
          </a:p>
          <a:p>
            <a:pPr marL="457200" indent="-457200">
              <a:buFont typeface="Arial" panose="020B0604020202020204" pitchFamily="34" charset="0"/>
              <a:buChar char="•"/>
            </a:pPr>
            <a:r>
              <a:rPr lang="en-US" altLang="en-US" sz="3200" dirty="0"/>
              <a:t>Technological problems exceed capabilities of national workforce </a:t>
            </a:r>
          </a:p>
          <a:p>
            <a:pPr marL="457200" indent="-457200">
              <a:buFont typeface="Arial" panose="020B0604020202020204" pitchFamily="34" charset="0"/>
              <a:buChar char="•"/>
            </a:pPr>
            <a:r>
              <a:rPr lang="en-US" altLang="en-US" sz="3200" dirty="0"/>
              <a:t>Educational infrastructure not sufficient to produce creative people/solutions</a:t>
            </a:r>
          </a:p>
          <a:p>
            <a:pPr marL="457200" indent="-457200">
              <a:buFont typeface="Arial" panose="020B0604020202020204" pitchFamily="34" charset="0"/>
              <a:buChar char="•"/>
            </a:pPr>
            <a:r>
              <a:rPr lang="en-US" altLang="en-US" sz="3200" dirty="0"/>
              <a:t>Attractive and lucrative offers in other countries draw away best and brightest</a:t>
            </a:r>
          </a:p>
        </p:txBody>
      </p:sp>
    </p:spTree>
    <p:extLst>
      <p:ext uri="{BB962C8B-B14F-4D97-AF65-F5344CB8AC3E}">
        <p14:creationId xmlns:p14="http://schemas.microsoft.com/office/powerpoint/2010/main" val="321363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Currently, Schools Tend to:</a:t>
            </a:r>
            <a:endParaRPr lang="en-US" sz="4800" dirty="0"/>
          </a:p>
        </p:txBody>
      </p:sp>
      <p:sp>
        <p:nvSpPr>
          <p:cNvPr id="3" name="Content Placeholder 2"/>
          <p:cNvSpPr>
            <a:spLocks noGrp="1"/>
          </p:cNvSpPr>
          <p:nvPr>
            <p:ph idx="1"/>
          </p:nvPr>
        </p:nvSpPr>
        <p:spPr/>
        <p:txBody>
          <a:bodyPr>
            <a:normAutofit/>
          </a:bodyPr>
          <a:lstStyle/>
          <a:p>
            <a:r>
              <a:rPr lang="en-US" sz="3200" dirty="0" smtClean="0"/>
              <a:t>Emphasize solving problems correctly</a:t>
            </a:r>
          </a:p>
          <a:p>
            <a:r>
              <a:rPr lang="en-US" sz="3200" dirty="0" smtClean="0"/>
              <a:t>Minimize creativity</a:t>
            </a:r>
          </a:p>
          <a:p>
            <a:r>
              <a:rPr lang="en-US" sz="3200" dirty="0" smtClean="0"/>
              <a:t>Focus on tests, grades, college admissions</a:t>
            </a:r>
          </a:p>
          <a:p>
            <a:r>
              <a:rPr lang="en-US" sz="3200" dirty="0" smtClean="0"/>
              <a:t>Reward factual competence</a:t>
            </a:r>
          </a:p>
          <a:p>
            <a:r>
              <a:rPr lang="en-US" sz="3200" dirty="0" smtClean="0"/>
              <a:t>Reward logical thinkers</a:t>
            </a:r>
          </a:p>
          <a:p>
            <a:r>
              <a:rPr lang="en-US" sz="3200" dirty="0" smtClean="0"/>
              <a:t>Reward following directions</a:t>
            </a:r>
            <a:endParaRPr lang="en-US" sz="3200" dirty="0"/>
          </a:p>
        </p:txBody>
      </p:sp>
    </p:spTree>
    <p:extLst>
      <p:ext uri="{BB962C8B-B14F-4D97-AF65-F5344CB8AC3E}">
        <p14:creationId xmlns:p14="http://schemas.microsoft.com/office/powerpoint/2010/main" val="166766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Needs to be Emphasized</a:t>
            </a:r>
            <a:endParaRPr lang="en-US" sz="4800" dirty="0"/>
          </a:p>
        </p:txBody>
      </p:sp>
      <p:sp>
        <p:nvSpPr>
          <p:cNvPr id="3" name="Content Placeholder 2"/>
          <p:cNvSpPr>
            <a:spLocks noGrp="1"/>
          </p:cNvSpPr>
          <p:nvPr>
            <p:ph idx="1"/>
          </p:nvPr>
        </p:nvSpPr>
        <p:spPr/>
        <p:txBody>
          <a:bodyPr>
            <a:normAutofit/>
          </a:bodyPr>
          <a:lstStyle/>
          <a:p>
            <a:r>
              <a:rPr lang="en-US" sz="3200" dirty="0" smtClean="0"/>
              <a:t>Critical thinking</a:t>
            </a:r>
          </a:p>
          <a:p>
            <a:r>
              <a:rPr lang="en-US" sz="3200" dirty="0" smtClean="0"/>
              <a:t>Problem solving abilities</a:t>
            </a:r>
          </a:p>
          <a:p>
            <a:r>
              <a:rPr lang="en-US" sz="3200" dirty="0" smtClean="0"/>
              <a:t>Leadership and teamwork</a:t>
            </a:r>
          </a:p>
          <a:p>
            <a:r>
              <a:rPr lang="en-US" sz="3200" dirty="0" smtClean="0"/>
              <a:t>Ethics and responsibility</a:t>
            </a:r>
          </a:p>
          <a:p>
            <a:r>
              <a:rPr lang="en-US" sz="3200" dirty="0" smtClean="0"/>
              <a:t>Invention, imagination, and ingenuity</a:t>
            </a:r>
          </a:p>
          <a:p>
            <a:r>
              <a:rPr lang="en-US" sz="3200" dirty="0" smtClean="0"/>
              <a:t>Communications</a:t>
            </a:r>
            <a:endParaRPr lang="en-US" sz="3200" dirty="0"/>
          </a:p>
        </p:txBody>
      </p:sp>
    </p:spTree>
    <p:extLst>
      <p:ext uri="{BB962C8B-B14F-4D97-AF65-F5344CB8AC3E}">
        <p14:creationId xmlns:p14="http://schemas.microsoft.com/office/powerpoint/2010/main" val="140833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Quick challenge  - The Color Trader</a:t>
            </a:r>
            <a:r>
              <a:rPr lang="en-US" sz="3600" i="1" dirty="0" smtClean="0"/>
              <a:t/>
            </a:r>
            <a:br>
              <a:rPr lang="en-US" sz="3600" i="1" dirty="0" smtClean="0"/>
            </a:br>
            <a:r>
              <a:rPr lang="en-US" sz="3600" i="1" dirty="0" smtClean="0"/>
              <a:t>Cooperative Learning</a:t>
            </a:r>
            <a:endParaRPr lang="en-US" sz="3600" i="1" dirty="0"/>
          </a:p>
        </p:txBody>
      </p:sp>
      <p:pic>
        <p:nvPicPr>
          <p:cNvPr id="4" name="Content Placeholder 3"/>
          <p:cNvPicPr>
            <a:picLocks noGrp="1" noChangeAspect="1"/>
          </p:cNvPicPr>
          <p:nvPr>
            <p:ph idx="1"/>
          </p:nvPr>
        </p:nvPicPr>
        <p:blipFill>
          <a:blip r:embed="rId2"/>
          <a:stretch>
            <a:fillRect/>
          </a:stretch>
        </p:blipFill>
        <p:spPr>
          <a:xfrm>
            <a:off x="3144416" y="1880310"/>
            <a:ext cx="6167535" cy="4816007"/>
          </a:xfrm>
          <a:prstGeom prst="rect">
            <a:avLst/>
          </a:prstGeom>
        </p:spPr>
      </p:pic>
    </p:spTree>
    <p:extLst>
      <p:ext uri="{BB962C8B-B14F-4D97-AF65-F5344CB8AC3E}">
        <p14:creationId xmlns:p14="http://schemas.microsoft.com/office/powerpoint/2010/main" val="294185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Attributes of STEM</a:t>
            </a:r>
            <a:endParaRPr lang="en-US" sz="4800" dirty="0"/>
          </a:p>
        </p:txBody>
      </p:sp>
      <p:sp>
        <p:nvSpPr>
          <p:cNvPr id="3" name="Content Placeholder 2"/>
          <p:cNvSpPr>
            <a:spLocks noGrp="1"/>
          </p:cNvSpPr>
          <p:nvPr>
            <p:ph idx="1"/>
          </p:nvPr>
        </p:nvSpPr>
        <p:spPr>
          <a:xfrm>
            <a:off x="1280160" y="2063579"/>
            <a:ext cx="9628632" cy="4794422"/>
          </a:xfrm>
        </p:spPr>
        <p:txBody>
          <a:bodyPr>
            <a:normAutofit/>
          </a:bodyPr>
          <a:lstStyle/>
          <a:p>
            <a:pPr marL="0" indent="0">
              <a:buNone/>
            </a:pPr>
            <a:r>
              <a:rPr lang="en-US" sz="2400" b="1" dirty="0"/>
              <a:t>How does STEM work?</a:t>
            </a:r>
            <a:endParaRPr lang="en-US" sz="2400" dirty="0"/>
          </a:p>
          <a:p>
            <a:pPr lvl="0"/>
            <a:r>
              <a:rPr lang="en-US" sz="2400" dirty="0" smtClean="0"/>
              <a:t>Technological literacy</a:t>
            </a:r>
          </a:p>
          <a:p>
            <a:pPr lvl="0"/>
            <a:r>
              <a:rPr lang="en-US" sz="2400" dirty="0" smtClean="0"/>
              <a:t>Creativity, problem </a:t>
            </a:r>
            <a:r>
              <a:rPr lang="en-US" sz="2400" dirty="0"/>
              <a:t>solving and real world application</a:t>
            </a:r>
          </a:p>
          <a:p>
            <a:pPr lvl="0"/>
            <a:r>
              <a:rPr lang="en-US" sz="2400" dirty="0" smtClean="0"/>
              <a:t>Creating </a:t>
            </a:r>
            <a:r>
              <a:rPr lang="en-US" sz="2400" dirty="0"/>
              <a:t>real and relatable experiences for the student</a:t>
            </a:r>
          </a:p>
          <a:p>
            <a:pPr lvl="1"/>
            <a:r>
              <a:rPr lang="en-US" dirty="0"/>
              <a:t>Shows the importance of the information being taught</a:t>
            </a:r>
          </a:p>
          <a:p>
            <a:pPr lvl="0"/>
            <a:r>
              <a:rPr lang="en-US" sz="2400" dirty="0"/>
              <a:t>Relevant to the </a:t>
            </a:r>
            <a:r>
              <a:rPr lang="en-US" sz="2400" dirty="0" smtClean="0"/>
              <a:t>students’ </a:t>
            </a:r>
            <a:r>
              <a:rPr lang="en-US" sz="2400" dirty="0"/>
              <a:t>world and perspectives</a:t>
            </a:r>
          </a:p>
          <a:p>
            <a:pPr lvl="0"/>
            <a:r>
              <a:rPr lang="en-US" sz="2400" dirty="0" smtClean="0"/>
              <a:t>Thinking tools (heuristics) </a:t>
            </a:r>
          </a:p>
          <a:p>
            <a:pPr lvl="0"/>
            <a:r>
              <a:rPr lang="en-US" sz="2400" dirty="0" smtClean="0"/>
              <a:t>The ability to synthesize information</a:t>
            </a:r>
          </a:p>
          <a:p>
            <a:pPr lvl="0"/>
            <a:r>
              <a:rPr lang="en-US" sz="2400" dirty="0" smtClean="0"/>
              <a:t>Creating a body of content knowledge</a:t>
            </a:r>
            <a:endParaRPr lang="en-US" sz="2400" dirty="0"/>
          </a:p>
        </p:txBody>
      </p:sp>
    </p:spTree>
    <p:extLst>
      <p:ext uri="{BB962C8B-B14F-4D97-AF65-F5344CB8AC3E}">
        <p14:creationId xmlns:p14="http://schemas.microsoft.com/office/powerpoint/2010/main" val="45956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Strategies for STEM Problem Solving</a:t>
            </a:r>
            <a:endParaRPr lang="en-US" sz="4800" dirty="0"/>
          </a:p>
        </p:txBody>
      </p:sp>
      <p:sp>
        <p:nvSpPr>
          <p:cNvPr id="3" name="Content Placeholder 2"/>
          <p:cNvSpPr>
            <a:spLocks noGrp="1"/>
          </p:cNvSpPr>
          <p:nvPr>
            <p:ph idx="1"/>
          </p:nvPr>
        </p:nvSpPr>
        <p:spPr/>
        <p:txBody>
          <a:bodyPr>
            <a:normAutofit/>
          </a:bodyPr>
          <a:lstStyle/>
          <a:p>
            <a:r>
              <a:rPr lang="en-US" sz="3200" dirty="0" smtClean="0"/>
              <a:t>How do students approach a problem where the answer is unknown?</a:t>
            </a:r>
          </a:p>
          <a:p>
            <a:r>
              <a:rPr lang="en-US" sz="3200" dirty="0" smtClean="0"/>
              <a:t>What steps do you take to solve a problem?</a:t>
            </a:r>
          </a:p>
          <a:p>
            <a:r>
              <a:rPr lang="en-US" sz="3200" dirty="0" smtClean="0"/>
              <a:t>Are students aware of heuristics used to solve complex problems?</a:t>
            </a:r>
            <a:endParaRPr lang="en-US" sz="3200" dirty="0"/>
          </a:p>
        </p:txBody>
      </p:sp>
    </p:spTree>
    <p:extLst>
      <p:ext uri="{BB962C8B-B14F-4D97-AF65-F5344CB8AC3E}">
        <p14:creationId xmlns:p14="http://schemas.microsoft.com/office/powerpoint/2010/main" val="330019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Engineering Design Loop</a:t>
            </a:r>
            <a:endParaRPr lang="en-US" sz="4800" dirty="0"/>
          </a:p>
        </p:txBody>
      </p:sp>
      <p:sp>
        <p:nvSpPr>
          <p:cNvPr id="4" name="Picture Placeholder 3"/>
          <p:cNvSpPr>
            <a:spLocks noGrp="1"/>
          </p:cNvSpPr>
          <p:nvPr>
            <p:ph type="pic" idx="1"/>
          </p:nvPr>
        </p:nvSpPr>
        <p:spPr/>
      </p:sp>
      <p:sp>
        <p:nvSpPr>
          <p:cNvPr id="5" name="Text Placeholder 4"/>
          <p:cNvSpPr>
            <a:spLocks noGrp="1"/>
          </p:cNvSpPr>
          <p:nvPr>
            <p:ph type="body" sz="half" idx="2"/>
          </p:nvPr>
        </p:nvSpPr>
        <p:spPr/>
        <p:txBody>
          <a:bodyPr>
            <a:normAutofit fontScale="92500"/>
          </a:bodyPr>
          <a:lstStyle/>
          <a:p>
            <a:r>
              <a:rPr lang="en-US" sz="2400" b="1" dirty="0"/>
              <a:t>What is the Design Loop?</a:t>
            </a:r>
            <a:endParaRPr lang="en-US" sz="2400" dirty="0"/>
          </a:p>
          <a:p>
            <a:pPr lvl="0"/>
            <a:r>
              <a:rPr lang="en-US" sz="2400" dirty="0"/>
              <a:t>The Design Loop is a </a:t>
            </a:r>
            <a:r>
              <a:rPr lang="en-US" sz="2400" dirty="0" smtClean="0"/>
              <a:t>tool </a:t>
            </a:r>
            <a:r>
              <a:rPr lang="en-US" sz="2400" dirty="0"/>
              <a:t>that helps make design problem solving a more effective learning tool for students</a:t>
            </a:r>
          </a:p>
          <a:p>
            <a:pPr lvl="0"/>
            <a:r>
              <a:rPr lang="en-US" sz="2400" dirty="0"/>
              <a:t>A structure for thinking and doing- the essence of design problem solving</a:t>
            </a:r>
          </a:p>
          <a:p>
            <a:pPr lvl="0"/>
            <a:r>
              <a:rPr lang="en-US" sz="2400" dirty="0"/>
              <a:t>Designing is not a linear </a:t>
            </a:r>
            <a:r>
              <a:rPr lang="en-US" sz="2400" dirty="0" smtClean="0"/>
              <a:t>process</a:t>
            </a:r>
            <a:endParaRPr lang="en-US" sz="2400" dirty="0"/>
          </a:p>
        </p:txBody>
      </p:sp>
      <p:pic>
        <p:nvPicPr>
          <p:cNvPr id="6" name="Picture 5"/>
          <p:cNvPicPr>
            <a:picLocks noChangeAspect="1"/>
          </p:cNvPicPr>
          <p:nvPr/>
        </p:nvPicPr>
        <p:blipFill>
          <a:blip r:embed="rId2"/>
          <a:stretch>
            <a:fillRect/>
          </a:stretch>
        </p:blipFill>
        <p:spPr>
          <a:xfrm>
            <a:off x="5518896" y="2341218"/>
            <a:ext cx="5427940" cy="3835744"/>
          </a:xfrm>
          <a:prstGeom prst="rect">
            <a:avLst/>
          </a:prstGeom>
        </p:spPr>
      </p:pic>
    </p:spTree>
    <p:extLst>
      <p:ext uri="{BB962C8B-B14F-4D97-AF65-F5344CB8AC3E}">
        <p14:creationId xmlns:p14="http://schemas.microsoft.com/office/powerpoint/2010/main" val="9109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smtClean="0"/>
              <a:t>Engineering Design Loop</a:t>
            </a:r>
            <a:endParaRPr lang="en-US" sz="4800" dirty="0"/>
          </a:p>
        </p:txBody>
      </p:sp>
      <p:sp>
        <p:nvSpPr>
          <p:cNvPr id="7" name="Content Placeholder 6"/>
          <p:cNvSpPr>
            <a:spLocks noGrp="1"/>
          </p:cNvSpPr>
          <p:nvPr>
            <p:ph sz="half" idx="1"/>
          </p:nvPr>
        </p:nvSpPr>
        <p:spPr>
          <a:xfrm>
            <a:off x="1280160" y="2194560"/>
            <a:ext cx="4489704" cy="4430174"/>
          </a:xfrm>
        </p:spPr>
        <p:txBody>
          <a:bodyPr>
            <a:normAutofit fontScale="55000" lnSpcReduction="20000"/>
          </a:bodyPr>
          <a:lstStyle/>
          <a:p>
            <a:pPr marL="0" lvl="0" indent="0">
              <a:lnSpc>
                <a:spcPct val="120000"/>
              </a:lnSpc>
              <a:spcBef>
                <a:spcPts val="0"/>
              </a:spcBef>
              <a:buNone/>
            </a:pPr>
            <a:r>
              <a:rPr lang="en-US" sz="2400" b="1" dirty="0" smtClean="0"/>
              <a:t>STEP 1: Identifying </a:t>
            </a:r>
            <a:r>
              <a:rPr lang="en-US" sz="2400" b="1" dirty="0"/>
              <a:t>problems and </a:t>
            </a:r>
            <a:r>
              <a:rPr lang="en-US" sz="2400" b="1" dirty="0" smtClean="0"/>
              <a:t>opportunities</a:t>
            </a:r>
            <a:endParaRPr lang="en-US" sz="2400" dirty="0"/>
          </a:p>
          <a:p>
            <a:pPr>
              <a:lnSpc>
                <a:spcPct val="120000"/>
              </a:lnSpc>
              <a:spcBef>
                <a:spcPts val="0"/>
              </a:spcBef>
            </a:pPr>
            <a:r>
              <a:rPr lang="en-US" sz="2400" dirty="0" smtClean="0"/>
              <a:t>Identify </a:t>
            </a:r>
            <a:r>
              <a:rPr lang="en-US" sz="2400" dirty="0"/>
              <a:t>the problem in need of a solution</a:t>
            </a:r>
          </a:p>
          <a:p>
            <a:pPr marL="0" lvl="0" indent="0">
              <a:lnSpc>
                <a:spcPct val="170000"/>
              </a:lnSpc>
              <a:spcBef>
                <a:spcPts val="0"/>
              </a:spcBef>
              <a:buNone/>
            </a:pPr>
            <a:r>
              <a:rPr lang="en-US" sz="2400" b="1" dirty="0" smtClean="0"/>
              <a:t>STEP 2: Clarifying </a:t>
            </a:r>
            <a:r>
              <a:rPr lang="en-US" sz="2400" b="1" dirty="0"/>
              <a:t>the design problem</a:t>
            </a:r>
            <a:endParaRPr lang="en-US" sz="2400" dirty="0"/>
          </a:p>
          <a:p>
            <a:pPr lvl="0">
              <a:lnSpc>
                <a:spcPct val="120000"/>
              </a:lnSpc>
              <a:spcBef>
                <a:spcPts val="0"/>
              </a:spcBef>
            </a:pPr>
            <a:r>
              <a:rPr lang="en-US" sz="2400" dirty="0"/>
              <a:t>Here the student designer attempts to clarify, understand the specifications, and detail what exactly they intend to do</a:t>
            </a:r>
          </a:p>
          <a:p>
            <a:pPr lvl="0">
              <a:lnSpc>
                <a:spcPct val="120000"/>
              </a:lnSpc>
              <a:spcBef>
                <a:spcPts val="0"/>
              </a:spcBef>
            </a:pPr>
            <a:r>
              <a:rPr lang="en-US" sz="2400" dirty="0"/>
              <a:t>At this point, the student begins to ask a number of questions</a:t>
            </a:r>
          </a:p>
          <a:p>
            <a:pPr lvl="1">
              <a:lnSpc>
                <a:spcPct val="120000"/>
              </a:lnSpc>
              <a:spcBef>
                <a:spcPts val="0"/>
              </a:spcBef>
            </a:pPr>
            <a:r>
              <a:rPr lang="en-US" sz="2400" dirty="0"/>
              <a:t>What are my limits?</a:t>
            </a:r>
          </a:p>
          <a:p>
            <a:pPr lvl="1">
              <a:lnSpc>
                <a:spcPct val="120000"/>
              </a:lnSpc>
              <a:spcBef>
                <a:spcPts val="0"/>
              </a:spcBef>
            </a:pPr>
            <a:r>
              <a:rPr lang="en-US" sz="2400" dirty="0"/>
              <a:t>How much time do I have?</a:t>
            </a:r>
          </a:p>
          <a:p>
            <a:pPr lvl="1">
              <a:lnSpc>
                <a:spcPct val="120000"/>
              </a:lnSpc>
              <a:spcBef>
                <a:spcPts val="0"/>
              </a:spcBef>
            </a:pPr>
            <a:r>
              <a:rPr lang="en-US" sz="2400" dirty="0"/>
              <a:t>What materials do I have access to</a:t>
            </a:r>
            <a:r>
              <a:rPr lang="en-US" sz="2400" dirty="0" smtClean="0"/>
              <a:t>?</a:t>
            </a:r>
            <a:endParaRPr lang="en-US" sz="2400" dirty="0"/>
          </a:p>
          <a:p>
            <a:pPr marL="0" lvl="0" indent="0">
              <a:lnSpc>
                <a:spcPct val="170000"/>
              </a:lnSpc>
              <a:spcBef>
                <a:spcPts val="0"/>
              </a:spcBef>
              <a:buNone/>
            </a:pPr>
            <a:r>
              <a:rPr lang="en-US" sz="2400" b="1" dirty="0" smtClean="0"/>
              <a:t>STEP 3: Investigating </a:t>
            </a:r>
            <a:r>
              <a:rPr lang="en-US" sz="2400" b="1" dirty="0"/>
              <a:t>and Conducting Research</a:t>
            </a:r>
            <a:endParaRPr lang="en-US" sz="2400" dirty="0"/>
          </a:p>
          <a:p>
            <a:pPr lvl="0">
              <a:lnSpc>
                <a:spcPct val="120000"/>
              </a:lnSpc>
              <a:spcBef>
                <a:spcPts val="0"/>
              </a:spcBef>
            </a:pPr>
            <a:r>
              <a:rPr lang="en-US" sz="2400" dirty="0"/>
              <a:t>In order to solve problems, all pertinent information must be gathered and documented for possible future reference</a:t>
            </a:r>
          </a:p>
          <a:p>
            <a:pPr lvl="1">
              <a:lnSpc>
                <a:spcPct val="120000"/>
              </a:lnSpc>
              <a:spcBef>
                <a:spcPts val="0"/>
              </a:spcBef>
            </a:pPr>
            <a:r>
              <a:rPr lang="en-US" sz="2400" dirty="0"/>
              <a:t>The importance of investigation and research and cannot be overemphasized</a:t>
            </a:r>
          </a:p>
          <a:p>
            <a:pPr lvl="1">
              <a:lnSpc>
                <a:spcPct val="120000"/>
              </a:lnSpc>
              <a:spcBef>
                <a:spcPts val="0"/>
              </a:spcBef>
            </a:pPr>
            <a:r>
              <a:rPr lang="en-US" sz="2400" dirty="0"/>
              <a:t>Few solutions are new.  Most new inventions involve many previously known principles and concepts.</a:t>
            </a:r>
          </a:p>
          <a:p>
            <a:endParaRPr lang="en-US" dirty="0"/>
          </a:p>
        </p:txBody>
      </p:sp>
      <p:sp>
        <p:nvSpPr>
          <p:cNvPr id="8" name="Content Placeholder 7"/>
          <p:cNvSpPr>
            <a:spLocks noGrp="1"/>
          </p:cNvSpPr>
          <p:nvPr>
            <p:ph sz="half" idx="2"/>
          </p:nvPr>
        </p:nvSpPr>
        <p:spPr>
          <a:xfrm>
            <a:off x="6415368" y="2194559"/>
            <a:ext cx="4493424" cy="4430175"/>
          </a:xfrm>
        </p:spPr>
        <p:txBody>
          <a:bodyPr>
            <a:noAutofit/>
          </a:bodyPr>
          <a:lstStyle/>
          <a:p>
            <a:pPr marL="0" lvl="0" indent="0">
              <a:lnSpc>
                <a:spcPct val="120000"/>
              </a:lnSpc>
              <a:spcBef>
                <a:spcPts val="0"/>
              </a:spcBef>
              <a:buNone/>
            </a:pPr>
            <a:r>
              <a:rPr lang="en-US" sz="1200" b="1" dirty="0" smtClean="0"/>
              <a:t>STEP 4: Generation </a:t>
            </a:r>
            <a:r>
              <a:rPr lang="en-US" sz="1200" b="1" dirty="0"/>
              <a:t>of Alternative Solutions</a:t>
            </a:r>
            <a:endParaRPr lang="en-US" sz="1200" dirty="0"/>
          </a:p>
          <a:p>
            <a:pPr lvl="0">
              <a:lnSpc>
                <a:spcPct val="120000"/>
              </a:lnSpc>
              <a:spcBef>
                <a:spcPts val="0"/>
              </a:spcBef>
            </a:pPr>
            <a:r>
              <a:rPr lang="en-US" sz="1300" dirty="0"/>
              <a:t>Generating a number of alternative solutions is one of the most important steps and often the most difficult to do. Although it seems to be human nature to latch on to your first idea and try and make it work, more ideas = better solutions. </a:t>
            </a:r>
          </a:p>
          <a:p>
            <a:pPr lvl="0">
              <a:lnSpc>
                <a:spcPct val="120000"/>
              </a:lnSpc>
              <a:spcBef>
                <a:spcPts val="0"/>
              </a:spcBef>
            </a:pPr>
            <a:r>
              <a:rPr lang="en-US" sz="1300" dirty="0"/>
              <a:t>Techniques:  Brainstorming, sketching, doodling, attribute listing, and forced connection</a:t>
            </a:r>
            <a:r>
              <a:rPr lang="en-US" sz="1300" dirty="0" smtClean="0"/>
              <a:t>.</a:t>
            </a:r>
            <a:r>
              <a:rPr lang="en-US" sz="1300" dirty="0"/>
              <a:t> </a:t>
            </a:r>
            <a:endParaRPr lang="en-US" sz="1300" b="1" dirty="0" smtClean="0"/>
          </a:p>
          <a:p>
            <a:pPr marL="0" lvl="0" indent="0">
              <a:lnSpc>
                <a:spcPct val="170000"/>
              </a:lnSpc>
              <a:spcBef>
                <a:spcPts val="0"/>
              </a:spcBef>
              <a:buNone/>
            </a:pPr>
            <a:r>
              <a:rPr lang="en-US" sz="1200" b="1" dirty="0" smtClean="0"/>
              <a:t>STEP 5: Choosing </a:t>
            </a:r>
            <a:r>
              <a:rPr lang="en-US" sz="1200" b="1" dirty="0"/>
              <a:t>a Solution</a:t>
            </a:r>
            <a:endParaRPr lang="en-US" sz="1200" dirty="0"/>
          </a:p>
          <a:p>
            <a:pPr>
              <a:lnSpc>
                <a:spcPct val="120000"/>
              </a:lnSpc>
              <a:spcBef>
                <a:spcPts val="0"/>
              </a:spcBef>
            </a:pPr>
            <a:r>
              <a:rPr lang="en-US" sz="1300" dirty="0"/>
              <a:t>Choosing the best among a number of ideas is less straightforward than it may appear. </a:t>
            </a:r>
          </a:p>
          <a:p>
            <a:pPr marL="0" indent="0">
              <a:lnSpc>
                <a:spcPct val="120000"/>
              </a:lnSpc>
              <a:spcBef>
                <a:spcPts val="0"/>
              </a:spcBef>
              <a:buNone/>
            </a:pPr>
            <a:r>
              <a:rPr lang="en-US" sz="1300" b="1" dirty="0"/>
              <a:t>Two strategies: </a:t>
            </a:r>
            <a:endParaRPr lang="en-US" sz="1300" dirty="0"/>
          </a:p>
          <a:p>
            <a:pPr marL="457200" lvl="1" indent="0">
              <a:lnSpc>
                <a:spcPct val="120000"/>
              </a:lnSpc>
              <a:spcBef>
                <a:spcPts val="0"/>
              </a:spcBef>
              <a:buNone/>
            </a:pPr>
            <a:r>
              <a:rPr lang="en-US" sz="1300" dirty="0"/>
              <a:t>1) Listing the attributes (good and bad points) of the ideas and comparing them, </a:t>
            </a:r>
          </a:p>
          <a:p>
            <a:pPr marL="457200" lvl="1" indent="0">
              <a:lnSpc>
                <a:spcPct val="120000"/>
              </a:lnSpc>
              <a:spcBef>
                <a:spcPts val="0"/>
              </a:spcBef>
              <a:buNone/>
            </a:pPr>
            <a:r>
              <a:rPr lang="en-US" sz="1300" dirty="0"/>
              <a:t>2) Developing a decision matrix that compares attributes to design criteria. </a:t>
            </a:r>
          </a:p>
          <a:p>
            <a:pPr>
              <a:lnSpc>
                <a:spcPct val="120000"/>
              </a:lnSpc>
              <a:spcBef>
                <a:spcPts val="0"/>
              </a:spcBef>
            </a:pPr>
            <a:r>
              <a:rPr lang="en-US" sz="1300" dirty="0"/>
              <a:t>The evaluation process may indicate a way to combine features of several solutions into an optimum solution. </a:t>
            </a:r>
          </a:p>
        </p:txBody>
      </p:sp>
    </p:spTree>
    <p:extLst>
      <p:ext uri="{BB962C8B-B14F-4D97-AF65-F5344CB8AC3E}">
        <p14:creationId xmlns:p14="http://schemas.microsoft.com/office/powerpoint/2010/main" val="37341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Engineering Design Loop</a:t>
            </a:r>
          </a:p>
        </p:txBody>
      </p:sp>
      <p:sp>
        <p:nvSpPr>
          <p:cNvPr id="3" name="Content Placeholder 2"/>
          <p:cNvSpPr>
            <a:spLocks noGrp="1"/>
          </p:cNvSpPr>
          <p:nvPr>
            <p:ph sz="half" idx="1"/>
          </p:nvPr>
        </p:nvSpPr>
        <p:spPr/>
        <p:txBody>
          <a:bodyPr>
            <a:normAutofit fontScale="70000" lnSpcReduction="20000"/>
          </a:bodyPr>
          <a:lstStyle/>
          <a:p>
            <a:pPr marL="0" lvl="0" indent="0">
              <a:lnSpc>
                <a:spcPct val="170000"/>
              </a:lnSpc>
              <a:spcBef>
                <a:spcPts val="0"/>
              </a:spcBef>
              <a:buNone/>
            </a:pPr>
            <a:r>
              <a:rPr lang="en-US" b="1" dirty="0"/>
              <a:t>STEP 6: Developmental Work</a:t>
            </a:r>
            <a:endParaRPr lang="en-US" dirty="0"/>
          </a:p>
          <a:p>
            <a:pPr>
              <a:lnSpc>
                <a:spcPct val="120000"/>
              </a:lnSpc>
              <a:spcBef>
                <a:spcPts val="0"/>
              </a:spcBef>
            </a:pPr>
            <a:r>
              <a:rPr lang="en-US" dirty="0"/>
              <a:t>The student designer begins working on the myriad of sub-problems that need solutions. </a:t>
            </a:r>
          </a:p>
          <a:p>
            <a:pPr>
              <a:lnSpc>
                <a:spcPct val="120000"/>
              </a:lnSpc>
              <a:spcBef>
                <a:spcPts val="0"/>
              </a:spcBef>
            </a:pPr>
            <a:r>
              <a:rPr lang="en-US" dirty="0"/>
              <a:t>Involves </a:t>
            </a:r>
          </a:p>
          <a:p>
            <a:pPr>
              <a:lnSpc>
                <a:spcPct val="120000"/>
              </a:lnSpc>
              <a:spcBef>
                <a:spcPts val="0"/>
              </a:spcBef>
            </a:pPr>
            <a:r>
              <a:rPr lang="en-US" dirty="0"/>
              <a:t>Modeling</a:t>
            </a:r>
          </a:p>
          <a:p>
            <a:pPr>
              <a:lnSpc>
                <a:spcPct val="120000"/>
              </a:lnSpc>
              <a:spcBef>
                <a:spcPts val="0"/>
              </a:spcBef>
            </a:pPr>
            <a:r>
              <a:rPr lang="en-US" dirty="0"/>
              <a:t>Experimentation with different materials</a:t>
            </a:r>
          </a:p>
          <a:p>
            <a:pPr>
              <a:lnSpc>
                <a:spcPct val="120000"/>
              </a:lnSpc>
              <a:spcBef>
                <a:spcPts val="0"/>
              </a:spcBef>
            </a:pPr>
            <a:r>
              <a:rPr lang="en-US" dirty="0"/>
              <a:t>Fastening techniques, shapes, and other things that need to be done before actual construction of the final design is undertaken. </a:t>
            </a:r>
            <a:endParaRPr lang="en-US" dirty="0" smtClean="0"/>
          </a:p>
          <a:p>
            <a:pPr marL="0" lvl="0" indent="0">
              <a:lnSpc>
                <a:spcPct val="170000"/>
              </a:lnSpc>
              <a:spcBef>
                <a:spcPts val="0"/>
              </a:spcBef>
              <a:buNone/>
            </a:pPr>
            <a:r>
              <a:rPr lang="en-US" b="1" dirty="0" smtClean="0"/>
              <a:t>STEP 7: Modeling </a:t>
            </a:r>
            <a:r>
              <a:rPr lang="en-US" b="1" dirty="0"/>
              <a:t>and Prototyping</a:t>
            </a:r>
            <a:endParaRPr lang="en-US" dirty="0"/>
          </a:p>
          <a:p>
            <a:pPr lvl="0">
              <a:lnSpc>
                <a:spcPct val="120000"/>
              </a:lnSpc>
              <a:spcBef>
                <a:spcPts val="0"/>
              </a:spcBef>
            </a:pPr>
            <a:r>
              <a:rPr lang="en-US" dirty="0"/>
              <a:t>Construction</a:t>
            </a:r>
          </a:p>
          <a:p>
            <a:pPr lvl="0">
              <a:lnSpc>
                <a:spcPct val="120000"/>
              </a:lnSpc>
              <a:spcBef>
                <a:spcPts val="0"/>
              </a:spcBef>
            </a:pPr>
            <a:r>
              <a:rPr lang="en-US" dirty="0"/>
              <a:t>At this point the student designer begins to develop models and prototypes that represent their idea. </a:t>
            </a:r>
          </a:p>
          <a:p>
            <a:pPr lvl="0">
              <a:lnSpc>
                <a:spcPct val="120000"/>
              </a:lnSpc>
              <a:spcBef>
                <a:spcPts val="0"/>
              </a:spcBef>
            </a:pPr>
            <a:r>
              <a:rPr lang="en-US" dirty="0"/>
              <a:t>Two-dimensional and Three-dimensional models, computer models, and mathematical models are commonly used.</a:t>
            </a:r>
          </a:p>
          <a:p>
            <a:pPr marL="0" indent="0">
              <a:lnSpc>
                <a:spcPct val="120000"/>
              </a:lnSpc>
              <a:spcBef>
                <a:spcPts val="0"/>
              </a:spcBef>
              <a:buNone/>
            </a:pPr>
            <a:endParaRPr lang="en-US" dirty="0"/>
          </a:p>
          <a:p>
            <a:pPr marL="0" indent="0">
              <a:buNone/>
            </a:pPr>
            <a:endParaRPr lang="en-US" dirty="0"/>
          </a:p>
          <a:p>
            <a:pPr marL="0" indent="0">
              <a:buNone/>
            </a:pPr>
            <a:endParaRPr lang="en-US" dirty="0"/>
          </a:p>
        </p:txBody>
      </p:sp>
      <p:sp>
        <p:nvSpPr>
          <p:cNvPr id="4" name="Content Placeholder 3"/>
          <p:cNvSpPr>
            <a:spLocks noGrp="1"/>
          </p:cNvSpPr>
          <p:nvPr>
            <p:ph sz="half" idx="2"/>
          </p:nvPr>
        </p:nvSpPr>
        <p:spPr/>
        <p:txBody>
          <a:bodyPr>
            <a:normAutofit fontScale="70000" lnSpcReduction="20000"/>
          </a:bodyPr>
          <a:lstStyle/>
          <a:p>
            <a:pPr marL="0" lvl="0" indent="0">
              <a:lnSpc>
                <a:spcPct val="120000"/>
              </a:lnSpc>
              <a:spcBef>
                <a:spcPts val="0"/>
              </a:spcBef>
              <a:buNone/>
            </a:pPr>
            <a:r>
              <a:rPr lang="en-US" b="1" dirty="0" smtClean="0"/>
              <a:t>STEP 8: Testing </a:t>
            </a:r>
            <a:r>
              <a:rPr lang="en-US" b="1" dirty="0"/>
              <a:t>and Evaluating</a:t>
            </a:r>
            <a:endParaRPr lang="en-US" dirty="0"/>
          </a:p>
          <a:p>
            <a:pPr marL="0" lvl="0">
              <a:lnSpc>
                <a:spcPct val="120000"/>
              </a:lnSpc>
              <a:spcBef>
                <a:spcPts val="0"/>
              </a:spcBef>
            </a:pPr>
            <a:r>
              <a:rPr lang="en-US" dirty="0"/>
              <a:t>This may be as simple as applying the specifications to the end product to see if it does all the things that it is supposed to do</a:t>
            </a:r>
          </a:p>
          <a:p>
            <a:pPr marL="0" lvl="0">
              <a:lnSpc>
                <a:spcPct val="120000"/>
              </a:lnSpc>
              <a:spcBef>
                <a:spcPts val="0"/>
              </a:spcBef>
            </a:pPr>
            <a:r>
              <a:rPr lang="en-US" dirty="0"/>
              <a:t>More often it is performance testing, as in the case of a practical device.  </a:t>
            </a:r>
          </a:p>
          <a:p>
            <a:pPr marL="0" lvl="0" indent="0">
              <a:lnSpc>
                <a:spcPct val="170000"/>
              </a:lnSpc>
              <a:spcBef>
                <a:spcPts val="0"/>
              </a:spcBef>
              <a:buNone/>
            </a:pPr>
            <a:r>
              <a:rPr lang="en-US" b="1" dirty="0" smtClean="0"/>
              <a:t>STEP 9: Re</a:t>
            </a:r>
            <a:r>
              <a:rPr lang="en-US" b="1" dirty="0"/>
              <a:t>-designing and Improving</a:t>
            </a:r>
            <a:endParaRPr lang="en-US" dirty="0"/>
          </a:p>
          <a:p>
            <a:pPr marL="0" lvl="0">
              <a:lnSpc>
                <a:spcPct val="120000"/>
              </a:lnSpc>
              <a:spcBef>
                <a:spcPts val="0"/>
              </a:spcBef>
            </a:pPr>
            <a:r>
              <a:rPr lang="en-US" dirty="0"/>
              <a:t>After evaluating the design, student designers begin implementing what they have learned from the evaluation</a:t>
            </a:r>
          </a:p>
          <a:p>
            <a:pPr marL="0" lvl="0">
              <a:lnSpc>
                <a:spcPct val="120000"/>
              </a:lnSpc>
              <a:spcBef>
                <a:spcPts val="0"/>
              </a:spcBef>
            </a:pPr>
            <a:r>
              <a:rPr lang="en-US" dirty="0"/>
              <a:t>An effort to improve the product. </a:t>
            </a:r>
          </a:p>
          <a:p>
            <a:pPr marL="0" indent="0">
              <a:lnSpc>
                <a:spcPct val="170000"/>
              </a:lnSpc>
              <a:spcBef>
                <a:spcPts val="0"/>
              </a:spcBef>
              <a:buNone/>
            </a:pPr>
            <a:r>
              <a:rPr lang="en-US" b="1" dirty="0" smtClean="0"/>
              <a:t>STEP 10: Presenting </a:t>
            </a:r>
            <a:r>
              <a:rPr lang="en-US" b="1" dirty="0"/>
              <a:t>and Producing</a:t>
            </a:r>
          </a:p>
          <a:p>
            <a:pPr marL="0" lvl="0">
              <a:lnSpc>
                <a:spcPct val="120000"/>
              </a:lnSpc>
              <a:spcBef>
                <a:spcPts val="0"/>
              </a:spcBef>
            </a:pPr>
            <a:r>
              <a:rPr lang="en-US" dirty="0"/>
              <a:t>All design problems should end with a culminating event. This could be a formal presentation of the production of the product or system.</a:t>
            </a:r>
          </a:p>
          <a:p>
            <a:pPr marL="0" indent="0">
              <a:buNone/>
            </a:pPr>
            <a:endParaRPr lang="en-US" dirty="0"/>
          </a:p>
        </p:txBody>
      </p:sp>
    </p:spTree>
    <p:extLst>
      <p:ext uri="{BB962C8B-B14F-4D97-AF65-F5344CB8AC3E}">
        <p14:creationId xmlns:p14="http://schemas.microsoft.com/office/powerpoint/2010/main" val="325355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What Will Your Design Loop Include?</a:t>
            </a:r>
            <a:endParaRPr lang="en-US" sz="3600" dirty="0"/>
          </a:p>
        </p:txBody>
      </p:sp>
      <p:pic>
        <p:nvPicPr>
          <p:cNvPr id="9" name="Content Placeholder 8"/>
          <p:cNvPicPr>
            <a:picLocks noGrp="1" noChangeAspect="1"/>
          </p:cNvPicPr>
          <p:nvPr>
            <p:ph idx="1"/>
          </p:nvPr>
        </p:nvPicPr>
        <p:blipFill>
          <a:blip r:embed="rId2"/>
          <a:stretch>
            <a:fillRect/>
          </a:stretch>
        </p:blipFill>
        <p:spPr>
          <a:xfrm>
            <a:off x="4216400" y="1828608"/>
            <a:ext cx="3937000" cy="4937462"/>
          </a:xfrm>
          <a:prstGeom prst="rect">
            <a:avLst/>
          </a:prstGeom>
        </p:spPr>
      </p:pic>
    </p:spTree>
    <p:extLst>
      <p:ext uri="{BB962C8B-B14F-4D97-AF65-F5344CB8AC3E}">
        <p14:creationId xmlns:p14="http://schemas.microsoft.com/office/powerpoint/2010/main" val="331737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Michael Daugherty</a:t>
            </a:r>
            <a:br>
              <a:rPr lang="en-US" sz="4000" dirty="0" smtClean="0"/>
            </a:br>
            <a:r>
              <a:rPr lang="en-US" sz="4000" dirty="0" smtClean="0"/>
              <a:t>STEM 4033</a:t>
            </a:r>
            <a:endParaRPr lang="en-US" sz="4000" dirty="0"/>
          </a:p>
        </p:txBody>
      </p:sp>
      <p:pic>
        <p:nvPicPr>
          <p:cNvPr id="4" name="Content Placeholder 3" descr="http://marciamountshoop.com/wp-content/uploads/2012/05/iStock-red-open-door.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34732" y="2363745"/>
            <a:ext cx="3136399" cy="3986213"/>
          </a:xfrm>
          <a:prstGeom prst="rect">
            <a:avLst/>
          </a:prstGeom>
          <a:noFill/>
          <a:ln>
            <a:noFill/>
          </a:ln>
        </p:spPr>
      </p:pic>
      <p:pic>
        <p:nvPicPr>
          <p:cNvPr id="5" name="Picture 4" descr="http://www.photo-dictionary.com/photofiles/list/5670/7425golf_tee.jpg"/>
          <p:cNvPicPr/>
          <p:nvPr/>
        </p:nvPicPr>
        <p:blipFill>
          <a:blip r:embed="rId3">
            <a:extLst>
              <a:ext uri="{28A0092B-C50C-407E-A947-70E740481C1C}">
                <a14:useLocalDpi xmlns:a14="http://schemas.microsoft.com/office/drawing/2010/main" val="0"/>
              </a:ext>
            </a:extLst>
          </a:blip>
          <a:srcRect/>
          <a:stretch>
            <a:fillRect/>
          </a:stretch>
        </p:blipFill>
        <p:spPr bwMode="auto">
          <a:xfrm>
            <a:off x="6330392" y="3111586"/>
            <a:ext cx="4029075" cy="2686050"/>
          </a:xfrm>
          <a:prstGeom prst="rect">
            <a:avLst/>
          </a:prstGeom>
          <a:noFill/>
          <a:ln>
            <a:noFill/>
          </a:ln>
        </p:spPr>
      </p:pic>
      <p:sp>
        <p:nvSpPr>
          <p:cNvPr id="7" name="Plus 6"/>
          <p:cNvSpPr/>
          <p:nvPr/>
        </p:nvSpPr>
        <p:spPr>
          <a:xfrm>
            <a:off x="5044134" y="3997411"/>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2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Example Design Loops</a:t>
            </a:r>
            <a:endParaRPr lang="en-US" sz="48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5903869" y="1910842"/>
            <a:ext cx="6085968" cy="4695231"/>
          </a:xfrm>
          <a:prstGeom prst="rect">
            <a:avLst/>
          </a:prstGeom>
          <a:noFill/>
          <a:ln>
            <a:noFill/>
          </a:ln>
        </p:spPr>
      </p:pic>
      <p:pic>
        <p:nvPicPr>
          <p:cNvPr id="10" name="Picture 9"/>
          <p:cNvPicPr>
            <a:picLocks noChangeAspect="1"/>
          </p:cNvPicPr>
          <p:nvPr/>
        </p:nvPicPr>
        <p:blipFill>
          <a:blip r:embed="rId3"/>
          <a:stretch>
            <a:fillRect/>
          </a:stretch>
        </p:blipFill>
        <p:spPr>
          <a:xfrm>
            <a:off x="184956" y="1910842"/>
            <a:ext cx="5427940" cy="4695231"/>
          </a:xfrm>
          <a:prstGeom prst="rect">
            <a:avLst/>
          </a:prstGeom>
        </p:spPr>
      </p:pic>
    </p:spTree>
    <p:extLst>
      <p:ext uri="{BB962C8B-B14F-4D97-AF65-F5344CB8AC3E}">
        <p14:creationId xmlns:p14="http://schemas.microsoft.com/office/powerpoint/2010/main" val="395653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dirty="0" smtClean="0"/>
              <a:t>Quick challenge: Spring Rockets</a:t>
            </a:r>
            <a:br>
              <a:rPr lang="en-US" sz="3600" dirty="0" smtClean="0"/>
            </a:br>
            <a:r>
              <a:rPr lang="en-US" sz="3600" i="1" dirty="0" smtClean="0"/>
              <a:t>Repeatability and Accuracy</a:t>
            </a:r>
            <a:endParaRPr lang="en-US" sz="3600" dirty="0"/>
          </a:p>
        </p:txBody>
      </p:sp>
      <p:pic>
        <p:nvPicPr>
          <p:cNvPr id="12" name="Content Placeholder 11"/>
          <p:cNvPicPr>
            <a:picLocks noGrp="1" noChangeAspect="1"/>
          </p:cNvPicPr>
          <p:nvPr>
            <p:ph idx="1"/>
          </p:nvPr>
        </p:nvPicPr>
        <p:blipFill>
          <a:blip r:embed="rId2"/>
          <a:stretch>
            <a:fillRect/>
          </a:stretch>
        </p:blipFill>
        <p:spPr>
          <a:xfrm>
            <a:off x="1406800" y="2114550"/>
            <a:ext cx="9709669" cy="4286250"/>
          </a:xfrm>
          <a:prstGeom prst="rect">
            <a:avLst/>
          </a:prstGeom>
        </p:spPr>
      </p:pic>
    </p:spTree>
    <p:extLst>
      <p:ext uri="{BB962C8B-B14F-4D97-AF65-F5344CB8AC3E}">
        <p14:creationId xmlns:p14="http://schemas.microsoft.com/office/powerpoint/2010/main" val="276236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 STOP</a:t>
            </a:r>
            <a:endParaRPr lang="en-US" dirty="0"/>
          </a:p>
        </p:txBody>
      </p:sp>
    </p:spTree>
    <p:extLst>
      <p:ext uri="{BB962C8B-B14F-4D97-AF65-F5344CB8AC3E}">
        <p14:creationId xmlns:p14="http://schemas.microsoft.com/office/powerpoint/2010/main" val="208816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Problem-based learning</a:t>
            </a:r>
            <a:endParaRPr lang="en-US" sz="4800" dirty="0"/>
          </a:p>
        </p:txBody>
      </p:sp>
      <p:sp>
        <p:nvSpPr>
          <p:cNvPr id="3" name="Content Placeholder 2"/>
          <p:cNvSpPr>
            <a:spLocks noGrp="1"/>
          </p:cNvSpPr>
          <p:nvPr>
            <p:ph idx="1"/>
          </p:nvPr>
        </p:nvSpPr>
        <p:spPr>
          <a:xfrm>
            <a:off x="1280160" y="2190749"/>
            <a:ext cx="9628632" cy="4322018"/>
          </a:xfrm>
        </p:spPr>
        <p:txBody>
          <a:bodyPr>
            <a:normAutofit/>
          </a:bodyPr>
          <a:lstStyle/>
          <a:p>
            <a:pPr marL="0" lvl="0" indent="0">
              <a:buNone/>
            </a:pPr>
            <a:r>
              <a:rPr lang="en-US" sz="2600" b="1" dirty="0" smtClean="0"/>
              <a:t>Problem vs. Project based learning</a:t>
            </a:r>
          </a:p>
          <a:p>
            <a:pPr marL="0" lvl="0" indent="0">
              <a:buNone/>
            </a:pPr>
            <a:r>
              <a:rPr lang="en-US" sz="2400" dirty="0" smtClean="0"/>
              <a:t>Problem-based learning: Students develop a solution to a problem/issue</a:t>
            </a:r>
          </a:p>
          <a:p>
            <a:pPr marL="0" lvl="0" indent="0">
              <a:buNone/>
            </a:pPr>
            <a:r>
              <a:rPr lang="en-US" sz="2400" dirty="0" smtClean="0"/>
              <a:t>Project-based learning: Students develop a tangible artifact </a:t>
            </a:r>
          </a:p>
          <a:p>
            <a:r>
              <a:rPr lang="en-US" sz="2400" dirty="0" smtClean="0"/>
              <a:t>Project/problem-based instruction has become popular because of its impact on student learning </a:t>
            </a:r>
          </a:p>
          <a:p>
            <a:r>
              <a:rPr lang="en-US" sz="2400" dirty="0" smtClean="0"/>
              <a:t>It </a:t>
            </a:r>
            <a:r>
              <a:rPr lang="en-US" sz="2400" dirty="0"/>
              <a:t>is focused on experimental learning organized around the </a:t>
            </a:r>
            <a:r>
              <a:rPr lang="en-US" sz="2400" dirty="0" smtClean="0"/>
              <a:t>investigation and resolution </a:t>
            </a:r>
            <a:r>
              <a:rPr lang="en-US" sz="2400" dirty="0"/>
              <a:t>of messy, </a:t>
            </a:r>
            <a:r>
              <a:rPr lang="en-US" sz="2400" dirty="0" smtClean="0"/>
              <a:t>holistic, and real </a:t>
            </a:r>
            <a:r>
              <a:rPr lang="en-US" sz="2400" dirty="0"/>
              <a:t>world </a:t>
            </a:r>
            <a:r>
              <a:rPr lang="en-US" sz="2400" dirty="0" smtClean="0"/>
              <a:t>problems</a:t>
            </a:r>
          </a:p>
          <a:p>
            <a:r>
              <a:rPr lang="en-US" sz="2400" dirty="0" smtClean="0"/>
              <a:t>Creates </a:t>
            </a:r>
            <a:r>
              <a:rPr lang="en-US" sz="2400" dirty="0"/>
              <a:t>a learning environment that facilitates deeper </a:t>
            </a:r>
            <a:r>
              <a:rPr lang="en-US" sz="2400" dirty="0" smtClean="0"/>
              <a:t>understanding</a:t>
            </a:r>
          </a:p>
          <a:p>
            <a:pPr marL="0" indent="0">
              <a:buNone/>
            </a:pPr>
            <a:endParaRPr lang="en-US" sz="2000" dirty="0"/>
          </a:p>
          <a:p>
            <a:pPr marL="0" lvl="0" indent="0">
              <a:buNone/>
            </a:pPr>
            <a:endParaRPr lang="en-US" sz="2400" dirty="0" smtClean="0"/>
          </a:p>
          <a:p>
            <a:pPr marL="0" indent="0">
              <a:buNone/>
            </a:pPr>
            <a:endParaRPr lang="en-US" dirty="0"/>
          </a:p>
        </p:txBody>
      </p:sp>
    </p:spTree>
    <p:extLst>
      <p:ext uri="{BB962C8B-B14F-4D97-AF65-F5344CB8AC3E}">
        <p14:creationId xmlns:p14="http://schemas.microsoft.com/office/powerpoint/2010/main" val="57712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Problem-based learning</a:t>
            </a:r>
          </a:p>
        </p:txBody>
      </p:sp>
      <p:sp>
        <p:nvSpPr>
          <p:cNvPr id="3" name="Content Placeholder 2"/>
          <p:cNvSpPr>
            <a:spLocks noGrp="1"/>
          </p:cNvSpPr>
          <p:nvPr>
            <p:ph idx="1"/>
          </p:nvPr>
        </p:nvSpPr>
        <p:spPr>
          <a:xfrm>
            <a:off x="1280160" y="1931437"/>
            <a:ext cx="9628632" cy="4646645"/>
          </a:xfrm>
        </p:spPr>
        <p:txBody>
          <a:bodyPr>
            <a:normAutofit lnSpcReduction="10000"/>
          </a:bodyPr>
          <a:lstStyle/>
          <a:p>
            <a:pPr marL="0" lvl="0" indent="0">
              <a:buNone/>
            </a:pPr>
            <a:r>
              <a:rPr lang="en-US" sz="2600" dirty="0" smtClean="0"/>
              <a:t>How does PBL work?</a:t>
            </a:r>
            <a:endParaRPr lang="en-US" sz="2600" dirty="0"/>
          </a:p>
          <a:p>
            <a:pPr lvl="1"/>
            <a:r>
              <a:rPr lang="en-US" dirty="0"/>
              <a:t>Using ill-structured problems to increase personal responsibility for learning</a:t>
            </a:r>
            <a:endParaRPr lang="en-US" sz="2400" dirty="0"/>
          </a:p>
          <a:p>
            <a:pPr lvl="1"/>
            <a:r>
              <a:rPr lang="en-US" dirty="0"/>
              <a:t>Engaging students in math, science</a:t>
            </a:r>
            <a:r>
              <a:rPr lang="en-US" dirty="0" smtClean="0"/>
              <a:t>, technology and engineering </a:t>
            </a:r>
            <a:r>
              <a:rPr lang="en-US" dirty="0"/>
              <a:t>at an early age.</a:t>
            </a:r>
            <a:endParaRPr lang="en-US" sz="2400" dirty="0"/>
          </a:p>
          <a:p>
            <a:pPr lvl="1"/>
            <a:r>
              <a:rPr lang="en-US" dirty="0"/>
              <a:t>Causing students to gather information, assess its validity, and provide evidence to support decisions. </a:t>
            </a:r>
            <a:endParaRPr lang="en-US" sz="2400" dirty="0"/>
          </a:p>
          <a:p>
            <a:pPr lvl="1"/>
            <a:r>
              <a:rPr lang="en-US" dirty="0" smtClean="0"/>
              <a:t>Teaching and encouraging </a:t>
            </a:r>
            <a:r>
              <a:rPr lang="en-US" dirty="0"/>
              <a:t>learning transfer</a:t>
            </a:r>
            <a:endParaRPr lang="en-US" sz="2400" dirty="0"/>
          </a:p>
          <a:p>
            <a:pPr lvl="1"/>
            <a:r>
              <a:rPr lang="en-US" dirty="0"/>
              <a:t>Treating teamwork as an important outcome</a:t>
            </a:r>
            <a:endParaRPr lang="en-US" sz="2400" dirty="0"/>
          </a:p>
          <a:p>
            <a:pPr marL="0" lvl="0" indent="0">
              <a:buNone/>
            </a:pPr>
            <a:r>
              <a:rPr lang="en-US" sz="2600" dirty="0" smtClean="0"/>
              <a:t>Students </a:t>
            </a:r>
            <a:r>
              <a:rPr lang="en-US" sz="2600" dirty="0"/>
              <a:t>don’t need the whole subject laid out to master a challenge</a:t>
            </a:r>
          </a:p>
          <a:p>
            <a:pPr lvl="1"/>
            <a:r>
              <a:rPr lang="en-US" dirty="0"/>
              <a:t>A step- by- step series of lessons explaining each piece of the automobile and its function prior to ever touching the car is not the best way to understand how it works or how to fix it!</a:t>
            </a:r>
          </a:p>
          <a:p>
            <a:pPr lvl="1"/>
            <a:r>
              <a:rPr lang="en-US" dirty="0"/>
              <a:t>Much important teaching occurs after, not before, students attempt to perform – when students are ready to hear and grasp its value</a:t>
            </a:r>
          </a:p>
          <a:p>
            <a:endParaRPr lang="en-US" dirty="0"/>
          </a:p>
        </p:txBody>
      </p:sp>
    </p:spTree>
    <p:extLst>
      <p:ext uri="{BB962C8B-B14F-4D97-AF65-F5344CB8AC3E}">
        <p14:creationId xmlns:p14="http://schemas.microsoft.com/office/powerpoint/2010/main" val="30278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E5E6DA"/>
                </a:solidFill>
              </a:rPr>
              <a:t>Problem-based learning</a:t>
            </a:r>
            <a:endParaRPr lang="en-US" dirty="0"/>
          </a:p>
        </p:txBody>
      </p:sp>
      <p:sp>
        <p:nvSpPr>
          <p:cNvPr id="3" name="Content Placeholder 2"/>
          <p:cNvSpPr>
            <a:spLocks noGrp="1"/>
          </p:cNvSpPr>
          <p:nvPr>
            <p:ph idx="1"/>
          </p:nvPr>
        </p:nvSpPr>
        <p:spPr>
          <a:xfrm>
            <a:off x="1280160" y="2190749"/>
            <a:ext cx="9628632" cy="664418"/>
          </a:xfrm>
        </p:spPr>
        <p:txBody>
          <a:bodyPr>
            <a:normAutofit/>
          </a:bodyPr>
          <a:lstStyle/>
          <a:p>
            <a:pPr marL="0" indent="0">
              <a:buNone/>
            </a:pPr>
            <a:r>
              <a:rPr lang="en-US" sz="2800" dirty="0" smtClean="0"/>
              <a:t>Through PBL, students learn:</a:t>
            </a:r>
          </a:p>
          <a:p>
            <a:pPr marL="0" indent="0">
              <a:buNone/>
            </a:pPr>
            <a:endParaRPr lang="en-US" dirty="0"/>
          </a:p>
        </p:txBody>
      </p:sp>
      <p:sp>
        <p:nvSpPr>
          <p:cNvPr id="4" name="TextBox 3"/>
          <p:cNvSpPr txBox="1"/>
          <p:nvPr/>
        </p:nvSpPr>
        <p:spPr>
          <a:xfrm>
            <a:off x="1280160" y="2845836"/>
            <a:ext cx="4504820" cy="2954655"/>
          </a:xfrm>
          <a:prstGeom prst="rect">
            <a:avLst/>
          </a:prstGeom>
          <a:noFill/>
        </p:spPr>
        <p:txBody>
          <a:bodyPr wrap="square" rtlCol="0">
            <a:spAutoFit/>
          </a:bodyPr>
          <a:lstStyle/>
          <a:p>
            <a:pPr marL="285750" lvl="0" indent="-285750">
              <a:buFont typeface="Wingdings" panose="05000000000000000000" pitchFamily="2" charset="2"/>
              <a:buChar char="§"/>
            </a:pPr>
            <a:r>
              <a:rPr lang="en-US" sz="2400" dirty="0"/>
              <a:t>Problem solving skills</a:t>
            </a:r>
          </a:p>
          <a:p>
            <a:pPr marL="285750" lvl="0" indent="-285750">
              <a:buFont typeface="Wingdings" panose="05000000000000000000" pitchFamily="2" charset="2"/>
              <a:buChar char="§"/>
            </a:pPr>
            <a:r>
              <a:rPr lang="en-US" sz="2400" dirty="0"/>
              <a:t>Self-directed learning skills</a:t>
            </a:r>
          </a:p>
          <a:p>
            <a:pPr marL="285750" lvl="0" indent="-285750">
              <a:buFont typeface="Wingdings" panose="05000000000000000000" pitchFamily="2" charset="2"/>
              <a:buChar char="§"/>
            </a:pPr>
            <a:r>
              <a:rPr lang="en-US" sz="2400" dirty="0"/>
              <a:t>Ability to find and use </a:t>
            </a:r>
            <a:r>
              <a:rPr lang="en-US" sz="2400" dirty="0" smtClean="0"/>
              <a:t>resources</a:t>
            </a:r>
            <a:endParaRPr lang="en-US" sz="2400" dirty="0"/>
          </a:p>
          <a:p>
            <a:pPr marL="285750" lvl="0" indent="-285750">
              <a:buFont typeface="Wingdings" panose="05000000000000000000" pitchFamily="2" charset="2"/>
              <a:buChar char="§"/>
            </a:pPr>
            <a:r>
              <a:rPr lang="en-US" sz="2400" dirty="0"/>
              <a:t>Critical thinking</a:t>
            </a:r>
          </a:p>
          <a:p>
            <a:pPr marL="285750" lvl="0" indent="-285750">
              <a:buFont typeface="Wingdings" panose="05000000000000000000" pitchFamily="2" charset="2"/>
              <a:buChar char="§"/>
            </a:pPr>
            <a:r>
              <a:rPr lang="en-US" sz="2400" dirty="0"/>
              <a:t>Measurable knowledge base</a:t>
            </a:r>
          </a:p>
          <a:p>
            <a:pPr marL="285750" lvl="0" indent="-285750">
              <a:buFont typeface="Wingdings" panose="05000000000000000000" pitchFamily="2" charset="2"/>
              <a:buChar char="§"/>
            </a:pPr>
            <a:r>
              <a:rPr lang="en-US" sz="2400" dirty="0"/>
              <a:t>Performance ability</a:t>
            </a:r>
          </a:p>
          <a:p>
            <a:pPr marL="285750" lvl="0" indent="-285750">
              <a:buFont typeface="Wingdings" panose="05000000000000000000" pitchFamily="2" charset="2"/>
              <a:buChar char="§"/>
            </a:pPr>
            <a:r>
              <a:rPr lang="en-US" sz="2400" dirty="0"/>
              <a:t>Social and ethical skills</a:t>
            </a:r>
          </a:p>
          <a:p>
            <a:endParaRPr lang="en-US" dirty="0"/>
          </a:p>
        </p:txBody>
      </p:sp>
      <p:sp>
        <p:nvSpPr>
          <p:cNvPr id="5" name="TextBox 4"/>
          <p:cNvSpPr txBox="1"/>
          <p:nvPr/>
        </p:nvSpPr>
        <p:spPr>
          <a:xfrm>
            <a:off x="6167534" y="2845836"/>
            <a:ext cx="5215813" cy="3046988"/>
          </a:xfrm>
          <a:prstGeom prst="rect">
            <a:avLst/>
          </a:prstGeom>
          <a:noFill/>
        </p:spPr>
        <p:txBody>
          <a:bodyPr wrap="square" rtlCol="0">
            <a:spAutoFit/>
          </a:bodyPr>
          <a:lstStyle/>
          <a:p>
            <a:pPr marL="285750" lvl="0" indent="-285750">
              <a:buFont typeface="Wingdings" panose="05000000000000000000" pitchFamily="2" charset="2"/>
              <a:buChar char="§"/>
            </a:pPr>
            <a:r>
              <a:rPr lang="en-US" sz="2400" dirty="0" smtClean="0"/>
              <a:t>To become self</a:t>
            </a:r>
            <a:r>
              <a:rPr lang="en-US" sz="2400" dirty="0"/>
              <a:t>-sufficient and self-motivated</a:t>
            </a:r>
          </a:p>
          <a:p>
            <a:pPr marL="285750" lvl="0" indent="-285750">
              <a:buFont typeface="Wingdings" panose="05000000000000000000" pitchFamily="2" charset="2"/>
              <a:buChar char="§"/>
            </a:pPr>
            <a:r>
              <a:rPr lang="en-US" sz="2400" dirty="0"/>
              <a:t>Facility with computer</a:t>
            </a:r>
          </a:p>
          <a:p>
            <a:pPr marL="285750" lvl="0" indent="-285750">
              <a:buFont typeface="Wingdings" panose="05000000000000000000" pitchFamily="2" charset="2"/>
              <a:buChar char="§"/>
            </a:pPr>
            <a:r>
              <a:rPr lang="en-US" sz="2400" dirty="0"/>
              <a:t>Leadership skills</a:t>
            </a:r>
          </a:p>
          <a:p>
            <a:pPr marL="285750" lvl="0" indent="-285750">
              <a:buFont typeface="Wingdings" panose="05000000000000000000" pitchFamily="2" charset="2"/>
              <a:buChar char="§"/>
            </a:pPr>
            <a:r>
              <a:rPr lang="en-US" sz="2400" dirty="0"/>
              <a:t>Ability to work on a team</a:t>
            </a:r>
          </a:p>
          <a:p>
            <a:pPr marL="285750" lvl="0" indent="-285750">
              <a:buFont typeface="Wingdings" panose="05000000000000000000" pitchFamily="2" charset="2"/>
              <a:buChar char="§"/>
            </a:pPr>
            <a:r>
              <a:rPr lang="en-US" sz="2400" dirty="0"/>
              <a:t>Communication skills</a:t>
            </a:r>
          </a:p>
          <a:p>
            <a:pPr marL="285750" lvl="0" indent="-285750">
              <a:buFont typeface="Wingdings" panose="05000000000000000000" pitchFamily="2" charset="2"/>
              <a:buChar char="§"/>
            </a:pPr>
            <a:r>
              <a:rPr lang="en-US" sz="2400" dirty="0"/>
              <a:t>Proactive thinking</a:t>
            </a:r>
          </a:p>
          <a:p>
            <a:pPr marL="285750" lvl="0" indent="-285750">
              <a:buFont typeface="Wingdings" panose="05000000000000000000" pitchFamily="2" charset="2"/>
              <a:buChar char="§"/>
            </a:pPr>
            <a:r>
              <a:rPr lang="en-US" sz="2400" dirty="0"/>
              <a:t>Congruence with workplace skills</a:t>
            </a:r>
          </a:p>
        </p:txBody>
      </p:sp>
    </p:spTree>
    <p:extLst>
      <p:ext uri="{BB962C8B-B14F-4D97-AF65-F5344CB8AC3E}">
        <p14:creationId xmlns:p14="http://schemas.microsoft.com/office/powerpoint/2010/main" val="119449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Assessment </a:t>
            </a:r>
            <a:endParaRPr lang="en-US" sz="4800" dirty="0"/>
          </a:p>
        </p:txBody>
      </p:sp>
      <p:sp>
        <p:nvSpPr>
          <p:cNvPr id="4" name="Text Placeholder 3"/>
          <p:cNvSpPr>
            <a:spLocks noGrp="1"/>
          </p:cNvSpPr>
          <p:nvPr>
            <p:ph type="body" idx="1"/>
          </p:nvPr>
        </p:nvSpPr>
        <p:spPr/>
        <p:txBody>
          <a:bodyPr/>
          <a:lstStyle/>
          <a:p>
            <a:r>
              <a:rPr lang="en-US" dirty="0" smtClean="0"/>
              <a:t>Common concerns</a:t>
            </a:r>
            <a:endParaRPr lang="en-US" dirty="0"/>
          </a:p>
        </p:txBody>
      </p:sp>
      <p:sp>
        <p:nvSpPr>
          <p:cNvPr id="3" name="Content Placeholder 2"/>
          <p:cNvSpPr>
            <a:spLocks noGrp="1"/>
          </p:cNvSpPr>
          <p:nvPr>
            <p:ph sz="half" idx="2"/>
          </p:nvPr>
        </p:nvSpPr>
        <p:spPr/>
        <p:txBody>
          <a:bodyPr>
            <a:normAutofit/>
          </a:bodyPr>
          <a:lstStyle/>
          <a:p>
            <a:r>
              <a:rPr lang="en-US" sz="2400" dirty="0"/>
              <a:t>Grading</a:t>
            </a:r>
          </a:p>
          <a:p>
            <a:pPr lvl="1"/>
            <a:r>
              <a:rPr lang="en-US" sz="2400" dirty="0"/>
              <a:t>Group projects</a:t>
            </a:r>
          </a:p>
          <a:p>
            <a:r>
              <a:rPr lang="en-US" sz="2400" dirty="0"/>
              <a:t>Content Expert</a:t>
            </a:r>
          </a:p>
          <a:p>
            <a:r>
              <a:rPr lang="en-US" sz="2400" dirty="0"/>
              <a:t>Meeting the Standards</a:t>
            </a:r>
          </a:p>
          <a:p>
            <a:pPr lvl="1"/>
            <a:r>
              <a:rPr lang="en-US" sz="2400" dirty="0"/>
              <a:t>Standardized testing</a:t>
            </a:r>
          </a:p>
          <a:p>
            <a:r>
              <a:rPr lang="en-US" sz="2400" dirty="0"/>
              <a:t>Parental Questions/Concerns</a:t>
            </a:r>
          </a:p>
        </p:txBody>
      </p:sp>
      <p:sp>
        <p:nvSpPr>
          <p:cNvPr id="5" name="Text Placeholder 4"/>
          <p:cNvSpPr>
            <a:spLocks noGrp="1"/>
          </p:cNvSpPr>
          <p:nvPr>
            <p:ph type="body" sz="quarter" idx="3"/>
          </p:nvPr>
        </p:nvSpPr>
        <p:spPr/>
        <p:txBody>
          <a:bodyPr/>
          <a:lstStyle/>
          <a:p>
            <a:r>
              <a:rPr lang="en-US" dirty="0"/>
              <a:t>Need to be able to access</a:t>
            </a:r>
            <a:r>
              <a:rPr lang="en-US" dirty="0" smtClean="0"/>
              <a:t>:</a:t>
            </a:r>
            <a:endParaRPr lang="en-US" dirty="0"/>
          </a:p>
        </p:txBody>
      </p:sp>
      <p:sp>
        <p:nvSpPr>
          <p:cNvPr id="6" name="Content Placeholder 5"/>
          <p:cNvSpPr>
            <a:spLocks noGrp="1"/>
          </p:cNvSpPr>
          <p:nvPr>
            <p:ph sz="quarter" idx="4"/>
          </p:nvPr>
        </p:nvSpPr>
        <p:spPr/>
        <p:txBody>
          <a:bodyPr>
            <a:normAutofit lnSpcReduction="10000"/>
          </a:bodyPr>
          <a:lstStyle/>
          <a:p>
            <a:r>
              <a:rPr lang="en-US" sz="2400" dirty="0"/>
              <a:t>Problem-solving </a:t>
            </a:r>
          </a:p>
          <a:p>
            <a:r>
              <a:rPr lang="en-US" sz="2400" dirty="0"/>
              <a:t>Quality of work</a:t>
            </a:r>
          </a:p>
          <a:p>
            <a:r>
              <a:rPr lang="en-US" sz="2400" dirty="0"/>
              <a:t>Creativity</a:t>
            </a:r>
          </a:p>
          <a:p>
            <a:pPr lvl="1"/>
            <a:r>
              <a:rPr lang="en-US" sz="2400" dirty="0"/>
              <a:t>Creative use of materials</a:t>
            </a:r>
          </a:p>
          <a:p>
            <a:r>
              <a:rPr lang="en-US" sz="2400" dirty="0"/>
              <a:t>Efficiency</a:t>
            </a:r>
          </a:p>
          <a:p>
            <a:r>
              <a:rPr lang="en-US" sz="2400" dirty="0"/>
              <a:t>Collaboration</a:t>
            </a:r>
          </a:p>
          <a:p>
            <a:r>
              <a:rPr lang="en-US" sz="2400" dirty="0"/>
              <a:t>Learning</a:t>
            </a:r>
          </a:p>
          <a:p>
            <a:endParaRPr lang="en-US" dirty="0"/>
          </a:p>
        </p:txBody>
      </p:sp>
    </p:spTree>
    <p:extLst>
      <p:ext uri="{BB962C8B-B14F-4D97-AF65-F5344CB8AC3E}">
        <p14:creationId xmlns:p14="http://schemas.microsoft.com/office/powerpoint/2010/main" val="234071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Assessing Student Performance</a:t>
            </a:r>
            <a:endParaRPr lang="en-US" sz="4800" dirty="0"/>
          </a:p>
        </p:txBody>
      </p:sp>
      <p:sp>
        <p:nvSpPr>
          <p:cNvPr id="3" name="Content Placeholder 2"/>
          <p:cNvSpPr>
            <a:spLocks noGrp="1"/>
          </p:cNvSpPr>
          <p:nvPr>
            <p:ph idx="1"/>
          </p:nvPr>
        </p:nvSpPr>
        <p:spPr/>
        <p:txBody>
          <a:bodyPr>
            <a:normAutofit fontScale="92500" lnSpcReduction="10000"/>
          </a:bodyPr>
          <a:lstStyle/>
          <a:p>
            <a:r>
              <a:rPr lang="en-US" sz="2400" dirty="0"/>
              <a:t>Team performance rubrics</a:t>
            </a:r>
          </a:p>
          <a:p>
            <a:pPr lvl="0"/>
            <a:r>
              <a:rPr lang="en-US" sz="2400" dirty="0" smtClean="0"/>
              <a:t>Journals </a:t>
            </a:r>
            <a:r>
              <a:rPr lang="en-US" sz="2400" dirty="0"/>
              <a:t>and </a:t>
            </a:r>
            <a:r>
              <a:rPr lang="en-US" sz="2400" dirty="0" smtClean="0"/>
              <a:t>logs</a:t>
            </a:r>
          </a:p>
          <a:p>
            <a:pPr lvl="1"/>
            <a:r>
              <a:rPr lang="en-US" dirty="0" smtClean="0"/>
              <a:t>Engineering journals</a:t>
            </a:r>
          </a:p>
          <a:p>
            <a:pPr lvl="2"/>
            <a:r>
              <a:rPr lang="en-US" dirty="0" smtClean="0"/>
              <a:t>Digital or paper</a:t>
            </a:r>
          </a:p>
          <a:p>
            <a:pPr lvl="1"/>
            <a:r>
              <a:rPr lang="en-US" dirty="0" smtClean="0"/>
              <a:t>Analytical writing</a:t>
            </a:r>
            <a:endParaRPr lang="en-US" dirty="0"/>
          </a:p>
          <a:p>
            <a:pPr lvl="0"/>
            <a:r>
              <a:rPr lang="en-US" sz="2400" dirty="0" smtClean="0"/>
              <a:t>Checklist</a:t>
            </a:r>
          </a:p>
          <a:p>
            <a:pPr lvl="0"/>
            <a:r>
              <a:rPr lang="en-US" sz="2400" dirty="0" smtClean="0"/>
              <a:t>Models / Prototypes </a:t>
            </a:r>
            <a:endParaRPr lang="en-US" sz="2400" dirty="0"/>
          </a:p>
          <a:p>
            <a:pPr lvl="0"/>
            <a:r>
              <a:rPr lang="en-US" sz="2400" dirty="0"/>
              <a:t>Cooperative </a:t>
            </a:r>
            <a:r>
              <a:rPr lang="en-US" sz="2400" dirty="0" smtClean="0"/>
              <a:t>learning</a:t>
            </a:r>
          </a:p>
          <a:p>
            <a:pPr lvl="0"/>
            <a:r>
              <a:rPr lang="en-US" sz="2400" dirty="0" smtClean="0"/>
              <a:t>Presentations</a:t>
            </a:r>
            <a:endParaRPr lang="en-US" dirty="0"/>
          </a:p>
        </p:txBody>
      </p:sp>
    </p:spTree>
    <p:extLst>
      <p:ext uri="{BB962C8B-B14F-4D97-AF65-F5344CB8AC3E}">
        <p14:creationId xmlns:p14="http://schemas.microsoft.com/office/powerpoint/2010/main" val="137783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Assessing Student Performance</a:t>
            </a:r>
            <a:endParaRPr lang="en-US" sz="4800" dirty="0"/>
          </a:p>
        </p:txBody>
      </p:sp>
      <p:sp>
        <p:nvSpPr>
          <p:cNvPr id="3" name="Content Placeholder 2"/>
          <p:cNvSpPr>
            <a:spLocks noGrp="1"/>
          </p:cNvSpPr>
          <p:nvPr>
            <p:ph idx="1"/>
          </p:nvPr>
        </p:nvSpPr>
        <p:spPr>
          <a:xfrm>
            <a:off x="1280160" y="2190749"/>
            <a:ext cx="9628632" cy="4443316"/>
          </a:xfrm>
        </p:spPr>
        <p:txBody>
          <a:bodyPr>
            <a:normAutofit/>
          </a:bodyPr>
          <a:lstStyle/>
          <a:p>
            <a:pPr>
              <a:lnSpc>
                <a:spcPct val="110000"/>
              </a:lnSpc>
              <a:spcBef>
                <a:spcPct val="20000"/>
              </a:spcBef>
              <a:buClr>
                <a:schemeClr val="tx2"/>
              </a:buClr>
              <a:buSzPct val="75000"/>
            </a:pPr>
            <a:r>
              <a:rPr lang="en-US" altLang="en-US" sz="2000" dirty="0" smtClean="0"/>
              <a:t>Performance-based Assessments </a:t>
            </a:r>
          </a:p>
          <a:p>
            <a:pPr lvl="1">
              <a:lnSpc>
                <a:spcPct val="110000"/>
              </a:lnSpc>
              <a:spcBef>
                <a:spcPct val="20000"/>
              </a:spcBef>
              <a:buClr>
                <a:schemeClr val="tx2"/>
              </a:buClr>
              <a:buSzPct val="70000"/>
            </a:pPr>
            <a:r>
              <a:rPr lang="en-US" altLang="en-US" dirty="0"/>
              <a:t>Concept of performance assessments is not new</a:t>
            </a:r>
          </a:p>
          <a:p>
            <a:pPr lvl="1">
              <a:lnSpc>
                <a:spcPct val="110000"/>
              </a:lnSpc>
              <a:spcBef>
                <a:spcPct val="20000"/>
              </a:spcBef>
              <a:buClr>
                <a:schemeClr val="tx2"/>
              </a:buClr>
              <a:buSzPct val="70000"/>
            </a:pPr>
            <a:r>
              <a:rPr lang="en-US" altLang="en-US" dirty="0" smtClean="0"/>
              <a:t>Based </a:t>
            </a:r>
            <a:r>
              <a:rPr lang="en-US" altLang="en-US" dirty="0"/>
              <a:t>in the “real world” = </a:t>
            </a:r>
            <a:r>
              <a:rPr lang="en-US" altLang="en-US" i="1" dirty="0"/>
              <a:t>authentic assessment</a:t>
            </a:r>
          </a:p>
          <a:p>
            <a:pPr lvl="1">
              <a:lnSpc>
                <a:spcPct val="110000"/>
              </a:lnSpc>
              <a:spcBef>
                <a:spcPct val="20000"/>
              </a:spcBef>
              <a:buClr>
                <a:schemeClr val="tx2"/>
              </a:buClr>
              <a:buSzPct val="70000"/>
            </a:pPr>
            <a:r>
              <a:rPr lang="en-US" altLang="en-US" dirty="0"/>
              <a:t>Must be linked to instructional objectives/standards</a:t>
            </a:r>
          </a:p>
          <a:p>
            <a:pPr lvl="1">
              <a:lnSpc>
                <a:spcPct val="110000"/>
              </a:lnSpc>
              <a:spcBef>
                <a:spcPct val="20000"/>
              </a:spcBef>
              <a:buClr>
                <a:schemeClr val="tx2"/>
              </a:buClr>
              <a:buSzPct val="70000"/>
            </a:pPr>
            <a:r>
              <a:rPr lang="en-US" altLang="en-US" dirty="0" smtClean="0"/>
              <a:t>Assessments</a:t>
            </a:r>
            <a:r>
              <a:rPr lang="en-US" altLang="en-US" dirty="0"/>
              <a:t>, by themselves, are meaningful learning activities</a:t>
            </a:r>
          </a:p>
          <a:p>
            <a:pPr lvl="1">
              <a:lnSpc>
                <a:spcPct val="110000"/>
              </a:lnSpc>
              <a:spcBef>
                <a:spcPct val="20000"/>
              </a:spcBef>
              <a:buClr>
                <a:schemeClr val="tx2"/>
              </a:buClr>
              <a:buSzPct val="70000"/>
            </a:pPr>
            <a:r>
              <a:rPr lang="en-US" altLang="en-US" dirty="0" smtClean="0"/>
              <a:t>Specific </a:t>
            </a:r>
            <a:r>
              <a:rPr lang="en-US" altLang="en-US" dirty="0"/>
              <a:t>behaviors/capabilities should be observed</a:t>
            </a:r>
          </a:p>
          <a:p>
            <a:pPr lvl="1">
              <a:lnSpc>
                <a:spcPct val="110000"/>
              </a:lnSpc>
              <a:spcBef>
                <a:spcPct val="20000"/>
              </a:spcBef>
              <a:buClr>
                <a:schemeClr val="tx2"/>
              </a:buClr>
              <a:buSzPct val="70000"/>
            </a:pPr>
            <a:r>
              <a:rPr lang="en-US" altLang="en-US" dirty="0"/>
              <a:t>Measure complex capabilities/skills that can’t be measured with pencil-and-paper tests</a:t>
            </a:r>
          </a:p>
          <a:p>
            <a:pPr lvl="1">
              <a:lnSpc>
                <a:spcPct val="110000"/>
              </a:lnSpc>
              <a:spcBef>
                <a:spcPct val="20000"/>
              </a:spcBef>
              <a:buClr>
                <a:schemeClr val="tx2"/>
              </a:buClr>
              <a:buSzPct val="70000"/>
            </a:pPr>
            <a:r>
              <a:rPr lang="en-US" altLang="en-US" dirty="0"/>
              <a:t>Must focus on teachable </a:t>
            </a:r>
            <a:r>
              <a:rPr lang="en-US" altLang="en-US" dirty="0" smtClean="0"/>
              <a:t>processes</a:t>
            </a:r>
          </a:p>
          <a:p>
            <a:pPr lvl="1">
              <a:lnSpc>
                <a:spcPct val="110000"/>
              </a:lnSpc>
              <a:spcBef>
                <a:spcPct val="20000"/>
              </a:spcBef>
              <a:buClr>
                <a:schemeClr val="tx2"/>
              </a:buClr>
              <a:buSzPct val="70000"/>
            </a:pPr>
            <a:r>
              <a:rPr lang="en-US" altLang="en-US" dirty="0"/>
              <a:t>Can specifically </a:t>
            </a:r>
            <a:r>
              <a:rPr lang="en-US" altLang="en-US" dirty="0" smtClean="0"/>
              <a:t>target </a:t>
            </a:r>
            <a:r>
              <a:rPr lang="en-US" altLang="en-US" dirty="0"/>
              <a:t>procedures used by students to solve </a:t>
            </a:r>
            <a:r>
              <a:rPr lang="en-US" altLang="en-US" dirty="0" smtClean="0"/>
              <a:t>problems</a:t>
            </a:r>
          </a:p>
          <a:p>
            <a:pPr lvl="1">
              <a:lnSpc>
                <a:spcPct val="110000"/>
              </a:lnSpc>
              <a:spcBef>
                <a:spcPct val="20000"/>
              </a:spcBef>
              <a:buClr>
                <a:schemeClr val="tx2"/>
              </a:buClr>
              <a:buSzPct val="70000"/>
            </a:pPr>
            <a:r>
              <a:rPr lang="en-US" altLang="en-US" dirty="0"/>
              <a:t>Results in tangible outcome or product</a:t>
            </a:r>
          </a:p>
          <a:p>
            <a:pPr marL="457200" lvl="1" indent="0">
              <a:lnSpc>
                <a:spcPct val="110000"/>
              </a:lnSpc>
              <a:spcBef>
                <a:spcPct val="20000"/>
              </a:spcBef>
              <a:buClr>
                <a:schemeClr val="tx2"/>
              </a:buClr>
              <a:buSzPct val="70000"/>
              <a:buNone/>
            </a:pPr>
            <a:endParaRPr lang="en-US" altLang="en-US" dirty="0"/>
          </a:p>
          <a:p>
            <a:pPr lvl="1">
              <a:lnSpc>
                <a:spcPct val="110000"/>
              </a:lnSpc>
              <a:spcBef>
                <a:spcPct val="20000"/>
              </a:spcBef>
              <a:buClr>
                <a:schemeClr val="tx2"/>
              </a:buClr>
              <a:buSzPct val="70000"/>
            </a:pPr>
            <a:endParaRPr lang="en-US" altLang="en-US" dirty="0"/>
          </a:p>
        </p:txBody>
      </p:sp>
    </p:spTree>
    <p:extLst>
      <p:ext uri="{BB962C8B-B14F-4D97-AF65-F5344CB8AC3E}">
        <p14:creationId xmlns:p14="http://schemas.microsoft.com/office/powerpoint/2010/main" val="347522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Example Assessments</a:t>
            </a:r>
            <a:endParaRPr lang="en-US" sz="4800" dirty="0"/>
          </a:p>
        </p:txBody>
      </p:sp>
      <p:sp>
        <p:nvSpPr>
          <p:cNvPr id="3" name="Content Placeholder 2"/>
          <p:cNvSpPr>
            <a:spLocks noGrp="1"/>
          </p:cNvSpPr>
          <p:nvPr>
            <p:ph idx="1"/>
          </p:nvPr>
        </p:nvSpPr>
        <p:spPr>
          <a:xfrm>
            <a:off x="1337330" y="1828456"/>
            <a:ext cx="9628632" cy="3986213"/>
          </a:xfrm>
        </p:spPr>
        <p:txBody>
          <a:bodyPr/>
          <a:lstStyle/>
          <a:p>
            <a:pPr marL="0" indent="0">
              <a:buNone/>
            </a:pPr>
            <a:r>
              <a:rPr lang="en-US" dirty="0" smtClean="0"/>
              <a:t>Engineering Journal</a:t>
            </a:r>
            <a:endParaRPr lang="en-US" dirty="0"/>
          </a:p>
        </p:txBody>
      </p:sp>
      <p:sp>
        <p:nvSpPr>
          <p:cNvPr id="5" name="TextBox 4"/>
          <p:cNvSpPr txBox="1"/>
          <p:nvPr/>
        </p:nvSpPr>
        <p:spPr>
          <a:xfrm>
            <a:off x="8506020" y="1785038"/>
            <a:ext cx="3617162" cy="646331"/>
          </a:xfrm>
          <a:prstGeom prst="rect">
            <a:avLst/>
          </a:prstGeom>
          <a:noFill/>
        </p:spPr>
        <p:txBody>
          <a:bodyPr wrap="square" rtlCol="0">
            <a:spAutoFit/>
          </a:bodyPr>
          <a:lstStyle/>
          <a:p>
            <a:pPr algn="ctr"/>
            <a:r>
              <a:rPr lang="en-US" dirty="0" smtClean="0"/>
              <a:t>Rubric</a:t>
            </a:r>
          </a:p>
          <a:p>
            <a:pPr algn="ctr"/>
            <a:endParaRPr lang="en-US" dirty="0"/>
          </a:p>
        </p:txBody>
      </p:sp>
      <p:pic>
        <p:nvPicPr>
          <p:cNvPr id="6" name="Picture 5"/>
          <p:cNvPicPr>
            <a:picLocks noChangeAspect="1"/>
          </p:cNvPicPr>
          <p:nvPr/>
        </p:nvPicPr>
        <p:blipFill>
          <a:blip r:embed="rId2"/>
          <a:stretch>
            <a:fillRect/>
          </a:stretch>
        </p:blipFill>
        <p:spPr>
          <a:xfrm>
            <a:off x="8506020" y="2136710"/>
            <a:ext cx="3617162" cy="4582595"/>
          </a:xfrm>
          <a:prstGeom prst="rect">
            <a:avLst/>
          </a:prstGeom>
        </p:spPr>
      </p:pic>
      <p:pic>
        <p:nvPicPr>
          <p:cNvPr id="9" name="Picture 8"/>
          <p:cNvPicPr>
            <a:picLocks noChangeAspect="1"/>
          </p:cNvPicPr>
          <p:nvPr/>
        </p:nvPicPr>
        <p:blipFill>
          <a:blip r:embed="rId3"/>
          <a:stretch>
            <a:fillRect/>
          </a:stretch>
        </p:blipFill>
        <p:spPr>
          <a:xfrm rot="21242671">
            <a:off x="216631" y="2390235"/>
            <a:ext cx="4764884" cy="2236578"/>
          </a:xfrm>
          <a:prstGeom prst="rect">
            <a:avLst/>
          </a:prstGeom>
        </p:spPr>
      </p:pic>
      <p:pic>
        <p:nvPicPr>
          <p:cNvPr id="10" name="Picture 9"/>
          <p:cNvPicPr>
            <a:picLocks noChangeAspect="1"/>
          </p:cNvPicPr>
          <p:nvPr/>
        </p:nvPicPr>
        <p:blipFill>
          <a:blip r:embed="rId4"/>
          <a:stretch>
            <a:fillRect/>
          </a:stretch>
        </p:blipFill>
        <p:spPr>
          <a:xfrm rot="564260">
            <a:off x="2603905" y="4049510"/>
            <a:ext cx="5075900" cy="2270349"/>
          </a:xfrm>
          <a:prstGeom prst="rect">
            <a:avLst/>
          </a:prstGeom>
        </p:spPr>
      </p:pic>
    </p:spTree>
    <p:extLst>
      <p:ext uri="{BB962C8B-B14F-4D97-AF65-F5344CB8AC3E}">
        <p14:creationId xmlns:p14="http://schemas.microsoft.com/office/powerpoint/2010/main" val="133485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Overview</a:t>
            </a:r>
            <a:endParaRPr lang="en-US" sz="4800" dirty="0"/>
          </a:p>
        </p:txBody>
      </p:sp>
      <p:sp>
        <p:nvSpPr>
          <p:cNvPr id="3" name="Content Placeholder 2"/>
          <p:cNvSpPr>
            <a:spLocks noGrp="1"/>
          </p:cNvSpPr>
          <p:nvPr>
            <p:ph idx="1"/>
          </p:nvPr>
        </p:nvSpPr>
        <p:spPr>
          <a:xfrm>
            <a:off x="1280160" y="2190749"/>
            <a:ext cx="9628632" cy="4667251"/>
          </a:xfrm>
        </p:spPr>
        <p:txBody>
          <a:bodyPr>
            <a:normAutofit lnSpcReduction="10000"/>
          </a:bodyPr>
          <a:lstStyle/>
          <a:p>
            <a:pPr lvl="0"/>
            <a:r>
              <a:rPr lang="en-US" sz="2800" dirty="0"/>
              <a:t>Understand the role and purpose of integrated STEM </a:t>
            </a:r>
            <a:r>
              <a:rPr lang="en-US" sz="2800" dirty="0" smtClean="0"/>
              <a:t>education</a:t>
            </a:r>
          </a:p>
          <a:p>
            <a:pPr lvl="0"/>
            <a:r>
              <a:rPr lang="en-US" sz="2800" dirty="0" smtClean="0"/>
              <a:t>Understand </a:t>
            </a:r>
            <a:r>
              <a:rPr lang="en-US" sz="2800" dirty="0"/>
              <a:t>how content standards can be delivered using </a:t>
            </a:r>
            <a:r>
              <a:rPr lang="en-US" sz="2800" dirty="0" smtClean="0"/>
              <a:t>STEM</a:t>
            </a:r>
            <a:endParaRPr lang="en-US" sz="2800" dirty="0"/>
          </a:p>
          <a:p>
            <a:pPr lvl="0"/>
            <a:r>
              <a:rPr lang="en-US" sz="2800" dirty="0"/>
              <a:t>Understand how heuristics are used as a conceptual tool in delivering project/problem-based learning.</a:t>
            </a:r>
          </a:p>
          <a:p>
            <a:pPr lvl="0"/>
            <a:r>
              <a:rPr lang="en-US" sz="2800" dirty="0"/>
              <a:t>Understand how integrated STEM lessons are developed and delivered in the classroom.</a:t>
            </a:r>
          </a:p>
          <a:p>
            <a:pPr lvl="0"/>
            <a:r>
              <a:rPr lang="en-US" sz="2800" dirty="0" smtClean="0"/>
              <a:t>Exhibit </a:t>
            </a:r>
            <a:r>
              <a:rPr lang="en-US" sz="2800" dirty="0"/>
              <a:t>increased understanding and confidence in teaching STEM content</a:t>
            </a:r>
            <a:r>
              <a:rPr lang="en-US" sz="2800" dirty="0" smtClean="0"/>
              <a:t>.</a:t>
            </a:r>
          </a:p>
          <a:p>
            <a:pPr marL="0" indent="0">
              <a:buNone/>
            </a:pPr>
            <a:endParaRPr lang="en-US" dirty="0"/>
          </a:p>
        </p:txBody>
      </p:sp>
    </p:spTree>
    <p:extLst>
      <p:ext uri="{BB962C8B-B14F-4D97-AF65-F5344CB8AC3E}">
        <p14:creationId xmlns:p14="http://schemas.microsoft.com/office/powerpoint/2010/main" val="171063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800" dirty="0" smtClean="0"/>
              <a:t>Introducing STEM – Narrative</a:t>
            </a:r>
            <a:endParaRPr lang="en-US" sz="4800" dirty="0"/>
          </a:p>
        </p:txBody>
      </p:sp>
      <p:sp>
        <p:nvSpPr>
          <p:cNvPr id="6" name="Content Placeholder 5"/>
          <p:cNvSpPr>
            <a:spLocks noGrp="1"/>
          </p:cNvSpPr>
          <p:nvPr>
            <p:ph idx="1"/>
          </p:nvPr>
        </p:nvSpPr>
        <p:spPr/>
        <p:txBody>
          <a:bodyPr>
            <a:normAutofit fontScale="85000" lnSpcReduction="20000"/>
          </a:bodyPr>
          <a:lstStyle/>
          <a:p>
            <a:pPr marL="0" indent="0">
              <a:buNone/>
            </a:pPr>
            <a:r>
              <a:rPr lang="en-US" b="1" dirty="0"/>
              <a:t>What is Narrative Curriculum?</a:t>
            </a:r>
            <a:endParaRPr lang="en-US" dirty="0"/>
          </a:p>
          <a:p>
            <a:pPr lvl="0"/>
            <a:r>
              <a:rPr lang="en-US" dirty="0"/>
              <a:t>Consider </a:t>
            </a:r>
            <a:r>
              <a:rPr lang="en-US" dirty="0" smtClean="0"/>
              <a:t>curriculum </a:t>
            </a:r>
            <a:r>
              <a:rPr lang="en-US" dirty="0"/>
              <a:t>as a story</a:t>
            </a:r>
          </a:p>
          <a:p>
            <a:pPr lvl="0"/>
            <a:r>
              <a:rPr lang="en-US" dirty="0"/>
              <a:t>Stories rarely lay out all the facts and ideas in a step- by- step fashion</a:t>
            </a:r>
          </a:p>
          <a:p>
            <a:pPr lvl="0"/>
            <a:r>
              <a:rPr lang="en-US" dirty="0"/>
              <a:t>Although sometimes illogical and incomplete, stories are likely to engage the reader</a:t>
            </a:r>
          </a:p>
          <a:p>
            <a:pPr lvl="0"/>
            <a:r>
              <a:rPr lang="en-US" dirty="0"/>
              <a:t>Storytellers are great teachers</a:t>
            </a:r>
          </a:p>
          <a:p>
            <a:pPr lvl="0"/>
            <a:r>
              <a:rPr lang="en-US" dirty="0"/>
              <a:t>Instead of presenting a straightforward sequence of events, the storyteller deliberately raises questions and delays answering them </a:t>
            </a:r>
          </a:p>
          <a:p>
            <a:pPr lvl="0"/>
            <a:r>
              <a:rPr lang="en-US" dirty="0"/>
              <a:t>We do not easily remember what other people have said if they do not tell it in the form of a story</a:t>
            </a:r>
          </a:p>
          <a:p>
            <a:pPr lvl="0"/>
            <a:r>
              <a:rPr lang="en-US" dirty="0"/>
              <a:t>PBL thrusts students into problem situations immediately, much like a reader is thrust into the middle of a story</a:t>
            </a:r>
          </a:p>
          <a:p>
            <a:pPr marL="0" indent="0">
              <a:buNone/>
            </a:pPr>
            <a:endParaRPr lang="en-US" dirty="0"/>
          </a:p>
        </p:txBody>
      </p:sp>
    </p:spTree>
    <p:extLst>
      <p:ext uri="{BB962C8B-B14F-4D97-AF65-F5344CB8AC3E}">
        <p14:creationId xmlns:p14="http://schemas.microsoft.com/office/powerpoint/2010/main" val="190229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Narrative Curriculum</a:t>
            </a:r>
            <a:endParaRPr lang="en-US" sz="4800" dirty="0"/>
          </a:p>
        </p:txBody>
      </p:sp>
      <p:sp>
        <p:nvSpPr>
          <p:cNvPr id="3" name="Content Placeholder 2"/>
          <p:cNvSpPr>
            <a:spLocks noGrp="1"/>
          </p:cNvSpPr>
          <p:nvPr>
            <p:ph idx="1"/>
          </p:nvPr>
        </p:nvSpPr>
        <p:spPr>
          <a:xfrm>
            <a:off x="1280160" y="2022798"/>
            <a:ext cx="9628632" cy="4405994"/>
          </a:xfrm>
        </p:spPr>
        <p:txBody>
          <a:bodyPr>
            <a:normAutofit fontScale="85000" lnSpcReduction="20000"/>
          </a:bodyPr>
          <a:lstStyle/>
          <a:p>
            <a:pPr marL="0" indent="0">
              <a:buNone/>
            </a:pPr>
            <a:r>
              <a:rPr lang="en-US" sz="2600" b="1" dirty="0" smtClean="0"/>
              <a:t>3 </a:t>
            </a:r>
            <a:r>
              <a:rPr lang="en-US" sz="2600" b="1" dirty="0"/>
              <a:t>Questions answered in all Narrative Curricula</a:t>
            </a:r>
            <a:endParaRPr lang="en-US" sz="2600" dirty="0"/>
          </a:p>
          <a:p>
            <a:pPr lvl="1"/>
            <a:r>
              <a:rPr lang="en-US" sz="2300" dirty="0"/>
              <a:t>What do we know?</a:t>
            </a:r>
          </a:p>
          <a:p>
            <a:pPr lvl="1"/>
            <a:r>
              <a:rPr lang="en-US" sz="2300" dirty="0"/>
              <a:t>What do we need to know?</a:t>
            </a:r>
          </a:p>
          <a:p>
            <a:pPr lvl="1"/>
            <a:r>
              <a:rPr lang="en-US" sz="2300" dirty="0"/>
              <a:t>How can we find out</a:t>
            </a:r>
            <a:r>
              <a:rPr lang="en-US" sz="2300" dirty="0" smtClean="0"/>
              <a:t>?</a:t>
            </a:r>
          </a:p>
          <a:p>
            <a:pPr marL="0" indent="0">
              <a:buNone/>
            </a:pPr>
            <a:r>
              <a:rPr lang="en-US" sz="2600" b="1" dirty="0"/>
              <a:t>Key Features of Narrative </a:t>
            </a:r>
            <a:r>
              <a:rPr lang="en-US" sz="2600" b="1" dirty="0" smtClean="0"/>
              <a:t>Curriculum</a:t>
            </a:r>
            <a:endParaRPr lang="en-US" sz="2600" dirty="0" smtClean="0"/>
          </a:p>
          <a:p>
            <a:pPr marL="0" lvl="0" indent="0">
              <a:buNone/>
            </a:pPr>
            <a:r>
              <a:rPr lang="en-US" sz="2400" dirty="0" smtClean="0"/>
              <a:t>The </a:t>
            </a:r>
            <a:r>
              <a:rPr lang="en-US" sz="2400" dirty="0"/>
              <a:t>presence of a mystery, dilemma, or oddity is essential</a:t>
            </a:r>
          </a:p>
          <a:p>
            <a:pPr lvl="1"/>
            <a:r>
              <a:rPr lang="en-US" dirty="0"/>
              <a:t>The most basic feature of all compelling stories (or problems)</a:t>
            </a:r>
          </a:p>
          <a:p>
            <a:pPr lvl="1"/>
            <a:r>
              <a:rPr lang="en-US" dirty="0"/>
              <a:t>We are placed into an environment that has to be figured out or understood</a:t>
            </a:r>
          </a:p>
          <a:p>
            <a:pPr marL="0" lvl="0" indent="0">
              <a:buNone/>
            </a:pPr>
            <a:r>
              <a:rPr lang="en-US" sz="2400" dirty="0"/>
              <a:t>Think of a course designed to provide drama, to offer surprises, twists, and turns</a:t>
            </a:r>
          </a:p>
          <a:p>
            <a:pPr lvl="1"/>
            <a:r>
              <a:rPr lang="en-US" dirty="0"/>
              <a:t>What drives a story?  What makes it worth telling?</a:t>
            </a:r>
          </a:p>
          <a:p>
            <a:pPr lvl="2"/>
            <a:r>
              <a:rPr lang="en-US" dirty="0"/>
              <a:t>TROUBLE</a:t>
            </a:r>
          </a:p>
          <a:p>
            <a:pPr lvl="2"/>
            <a:r>
              <a:rPr lang="en-US" dirty="0"/>
              <a:t>Some misfit between the characters, their actions, the goals of the story, the setting, and the means</a:t>
            </a:r>
          </a:p>
          <a:p>
            <a:pPr marL="0" lvl="0" indent="0">
              <a:buNone/>
            </a:pPr>
            <a:r>
              <a:rPr lang="en-US" sz="2400" dirty="0"/>
              <a:t>A good story centers on what is essential</a:t>
            </a:r>
          </a:p>
          <a:p>
            <a:pPr lvl="1"/>
            <a:r>
              <a:rPr lang="en-US" dirty="0"/>
              <a:t>A big </a:t>
            </a:r>
            <a:r>
              <a:rPr lang="en-US" dirty="0" smtClean="0"/>
              <a:t>idea</a:t>
            </a:r>
            <a:endParaRPr lang="en-US" dirty="0"/>
          </a:p>
        </p:txBody>
      </p:sp>
    </p:spTree>
    <p:extLst>
      <p:ext uri="{BB962C8B-B14F-4D97-AF65-F5344CB8AC3E}">
        <p14:creationId xmlns:p14="http://schemas.microsoft.com/office/powerpoint/2010/main" val="279078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Narrative Curriculum</a:t>
            </a:r>
            <a:endParaRPr lang="en-US" sz="4800" dirty="0"/>
          </a:p>
        </p:txBody>
      </p:sp>
      <p:sp>
        <p:nvSpPr>
          <p:cNvPr id="3" name="Content Placeholder 2"/>
          <p:cNvSpPr>
            <a:spLocks noGrp="1"/>
          </p:cNvSpPr>
          <p:nvPr>
            <p:ph idx="1"/>
          </p:nvPr>
        </p:nvSpPr>
        <p:spPr/>
        <p:txBody>
          <a:bodyPr>
            <a:normAutofit fontScale="77500" lnSpcReduction="20000"/>
          </a:bodyPr>
          <a:lstStyle/>
          <a:p>
            <a:pPr marL="0" indent="0">
              <a:buNone/>
            </a:pPr>
            <a:r>
              <a:rPr lang="en-US" sz="2400" b="1" dirty="0"/>
              <a:t>5 Essential Elements of a Narrative Curriculum</a:t>
            </a:r>
            <a:endParaRPr lang="en-US" sz="2400" dirty="0"/>
          </a:p>
          <a:p>
            <a:pPr lvl="0"/>
            <a:r>
              <a:rPr lang="en-US" sz="2400" dirty="0"/>
              <a:t>Identifying importance</a:t>
            </a:r>
          </a:p>
          <a:p>
            <a:pPr lvl="2"/>
            <a:r>
              <a:rPr lang="en-US" dirty="0"/>
              <a:t>What is most important about this topic?</a:t>
            </a:r>
          </a:p>
          <a:p>
            <a:pPr lvl="2"/>
            <a:r>
              <a:rPr lang="en-US" dirty="0"/>
              <a:t>Why should it matter to students?</a:t>
            </a:r>
          </a:p>
          <a:p>
            <a:pPr lvl="2"/>
            <a:r>
              <a:rPr lang="en-US" dirty="0"/>
              <a:t>What is engaging about it?</a:t>
            </a:r>
          </a:p>
          <a:p>
            <a:pPr lvl="0"/>
            <a:r>
              <a:rPr lang="en-US" sz="2400" dirty="0"/>
              <a:t>Finding binary opposites</a:t>
            </a:r>
          </a:p>
          <a:p>
            <a:pPr lvl="2"/>
            <a:r>
              <a:rPr lang="en-US" dirty="0"/>
              <a:t>What opposites best capture the importance of the topic?</a:t>
            </a:r>
          </a:p>
          <a:p>
            <a:pPr lvl="0"/>
            <a:r>
              <a:rPr lang="en-US" sz="2400" dirty="0"/>
              <a:t>Organizing content into story form</a:t>
            </a:r>
          </a:p>
          <a:p>
            <a:pPr lvl="2"/>
            <a:r>
              <a:rPr lang="en-US" dirty="0"/>
              <a:t>What content most dramatically embodies the opposites</a:t>
            </a:r>
          </a:p>
          <a:p>
            <a:pPr lvl="0"/>
            <a:r>
              <a:rPr lang="en-US" sz="2400" dirty="0"/>
              <a:t>Conclusion</a:t>
            </a:r>
          </a:p>
          <a:p>
            <a:pPr lvl="2"/>
            <a:r>
              <a:rPr lang="en-US" dirty="0"/>
              <a:t>What is the best way of resolving the conflicts between the opposites/solve the conflict</a:t>
            </a:r>
          </a:p>
          <a:p>
            <a:pPr lvl="0"/>
            <a:r>
              <a:rPr lang="en-US" sz="2400" dirty="0"/>
              <a:t>Evaluation</a:t>
            </a:r>
          </a:p>
          <a:p>
            <a:pPr lvl="2"/>
            <a:r>
              <a:rPr lang="en-US" dirty="0"/>
              <a:t>How will we determine whether they have learned?</a:t>
            </a:r>
          </a:p>
          <a:p>
            <a:pPr marL="0" indent="0">
              <a:buNone/>
            </a:pPr>
            <a:endParaRPr lang="en-US" dirty="0"/>
          </a:p>
        </p:txBody>
      </p:sp>
    </p:spTree>
    <p:extLst>
      <p:ext uri="{BB962C8B-B14F-4D97-AF65-F5344CB8AC3E}">
        <p14:creationId xmlns:p14="http://schemas.microsoft.com/office/powerpoint/2010/main" val="28978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Informational Text</a:t>
            </a:r>
            <a:endParaRPr lang="en-US" sz="4800" dirty="0"/>
          </a:p>
        </p:txBody>
      </p:sp>
      <p:sp>
        <p:nvSpPr>
          <p:cNvPr id="3" name="Content Placeholder 2"/>
          <p:cNvSpPr>
            <a:spLocks noGrp="1"/>
          </p:cNvSpPr>
          <p:nvPr>
            <p:ph idx="1"/>
          </p:nvPr>
        </p:nvSpPr>
        <p:spPr>
          <a:xfrm>
            <a:off x="1280160" y="2190749"/>
            <a:ext cx="9628632" cy="2259953"/>
          </a:xfrm>
        </p:spPr>
        <p:txBody>
          <a:bodyPr>
            <a:normAutofit/>
          </a:bodyPr>
          <a:lstStyle/>
          <a:p>
            <a:pPr marL="0" lvl="0" indent="0">
              <a:buNone/>
            </a:pPr>
            <a:r>
              <a:rPr lang="en-US" sz="2400" dirty="0" smtClean="0"/>
              <a:t>The Common </a:t>
            </a:r>
            <a:r>
              <a:rPr lang="en-US" sz="2400" dirty="0"/>
              <a:t>Core State Standards </a:t>
            </a:r>
            <a:r>
              <a:rPr lang="en-US" sz="2400" dirty="0" smtClean="0"/>
              <a:t>ask </a:t>
            </a:r>
            <a:r>
              <a:rPr lang="en-US" sz="2400" dirty="0"/>
              <a:t>teachers and students </a:t>
            </a:r>
            <a:r>
              <a:rPr lang="en-US" sz="2400" dirty="0" smtClean="0"/>
              <a:t>to: </a:t>
            </a:r>
            <a:endParaRPr lang="en-US" sz="2400" dirty="0"/>
          </a:p>
          <a:p>
            <a:pPr lvl="1"/>
            <a:r>
              <a:rPr lang="en-US" dirty="0"/>
              <a:t>Build knowledge through content-rich nonfiction and informational texts, in addition to </a:t>
            </a:r>
            <a:r>
              <a:rPr lang="en-US" dirty="0" smtClean="0"/>
              <a:t>literature</a:t>
            </a:r>
            <a:endParaRPr lang="en-US" dirty="0"/>
          </a:p>
          <a:p>
            <a:pPr lvl="1"/>
            <a:r>
              <a:rPr lang="en-US" dirty="0"/>
              <a:t>Produce reading and writing grounded in evidence from the text, both literary and </a:t>
            </a:r>
            <a:r>
              <a:rPr lang="en-US" dirty="0" smtClean="0"/>
              <a:t>informational</a:t>
            </a:r>
            <a:endParaRPr lang="en-US" dirty="0"/>
          </a:p>
          <a:p>
            <a:pPr lvl="1"/>
            <a:r>
              <a:rPr lang="en-US" dirty="0"/>
              <a:t>Regularly practice with complex text and its academic </a:t>
            </a:r>
            <a:r>
              <a:rPr lang="en-US" dirty="0" smtClean="0"/>
              <a:t>vocabulary</a:t>
            </a:r>
          </a:p>
          <a:p>
            <a:pPr marL="457200" lvl="1" indent="0">
              <a:buNone/>
            </a:pPr>
            <a:endParaRPr lang="en-US" dirty="0"/>
          </a:p>
        </p:txBody>
      </p:sp>
      <p:sp>
        <p:nvSpPr>
          <p:cNvPr id="7" name="TextBox 6"/>
          <p:cNvSpPr txBox="1"/>
          <p:nvPr/>
        </p:nvSpPr>
        <p:spPr>
          <a:xfrm>
            <a:off x="1280160" y="4163878"/>
            <a:ext cx="4607456" cy="2185214"/>
          </a:xfrm>
          <a:prstGeom prst="rect">
            <a:avLst/>
          </a:prstGeom>
          <a:noFill/>
        </p:spPr>
        <p:txBody>
          <a:bodyPr wrap="square" rtlCol="0" anchor="b">
            <a:spAutoFit/>
          </a:bodyPr>
          <a:lstStyle/>
          <a:p>
            <a:pPr>
              <a:lnSpc>
                <a:spcPct val="150000"/>
              </a:lnSpc>
            </a:pPr>
            <a:r>
              <a:rPr lang="en-US" sz="2400" dirty="0" smtClean="0"/>
              <a:t>Informational Text Characteristics</a:t>
            </a:r>
          </a:p>
          <a:p>
            <a:pPr marL="742950" lvl="1" indent="-285750">
              <a:buFont typeface="Wingdings" panose="05000000000000000000" pitchFamily="2" charset="2"/>
              <a:buChar char="§"/>
            </a:pPr>
            <a:r>
              <a:rPr lang="en-US" sz="2000" dirty="0" smtClean="0"/>
              <a:t>Colorful</a:t>
            </a:r>
          </a:p>
          <a:p>
            <a:pPr marL="742950" lvl="1" indent="-285750">
              <a:buFont typeface="Wingdings" panose="05000000000000000000" pitchFamily="2" charset="2"/>
              <a:buChar char="§"/>
            </a:pPr>
            <a:r>
              <a:rPr lang="en-US" sz="2000" dirty="0" smtClean="0"/>
              <a:t>Fun</a:t>
            </a:r>
          </a:p>
          <a:p>
            <a:pPr marL="742950" lvl="1" indent="-285750">
              <a:buFont typeface="Wingdings" panose="05000000000000000000" pitchFamily="2" charset="2"/>
              <a:buChar char="§"/>
            </a:pPr>
            <a:r>
              <a:rPr lang="en-US" sz="2000" dirty="0" smtClean="0"/>
              <a:t>Engaging</a:t>
            </a:r>
          </a:p>
          <a:p>
            <a:pPr marL="742950" lvl="1" indent="-285750">
              <a:buFont typeface="Wingdings" panose="05000000000000000000" pitchFamily="2" charset="2"/>
              <a:buChar char="§"/>
            </a:pPr>
            <a:r>
              <a:rPr lang="en-US" sz="2000" dirty="0" smtClean="0"/>
              <a:t>Rich content</a:t>
            </a:r>
          </a:p>
          <a:p>
            <a:pPr lvl="1"/>
            <a:r>
              <a:rPr lang="en-US" sz="2000" dirty="0" smtClean="0"/>
              <a:t>				</a:t>
            </a:r>
            <a:endParaRPr lang="en-US" sz="2000" dirty="0"/>
          </a:p>
        </p:txBody>
      </p:sp>
      <p:sp>
        <p:nvSpPr>
          <p:cNvPr id="8" name="TextBox 7"/>
          <p:cNvSpPr txBox="1"/>
          <p:nvPr/>
        </p:nvSpPr>
        <p:spPr>
          <a:xfrm>
            <a:off x="5225144" y="4812995"/>
            <a:ext cx="4366727" cy="2246769"/>
          </a:xfrm>
          <a:prstGeom prst="rect">
            <a:avLst/>
          </a:prstGeom>
          <a:noFill/>
        </p:spPr>
        <p:txBody>
          <a:bodyPr wrap="square" rtlCol="0">
            <a:spAutoFit/>
          </a:bodyPr>
          <a:lstStyle/>
          <a:p>
            <a:pPr marL="285750" indent="-285750">
              <a:buFont typeface="Wingdings" panose="05000000000000000000" pitchFamily="2" charset="2"/>
              <a:buChar char="§"/>
            </a:pPr>
            <a:r>
              <a:rPr lang="en-US" sz="2000" dirty="0" smtClean="0"/>
              <a:t>Learning standards</a:t>
            </a:r>
          </a:p>
          <a:p>
            <a:pPr marL="285750" indent="-285750">
              <a:buFont typeface="Wingdings" panose="05000000000000000000" pitchFamily="2" charset="2"/>
              <a:buChar char="§"/>
            </a:pPr>
            <a:r>
              <a:rPr lang="en-US" sz="2000" dirty="0" smtClean="0"/>
              <a:t>Not boring</a:t>
            </a:r>
          </a:p>
          <a:p>
            <a:pPr marL="285750" indent="-285750">
              <a:buFont typeface="Wingdings" panose="05000000000000000000" pitchFamily="2" charset="2"/>
              <a:buChar char="§"/>
            </a:pPr>
            <a:r>
              <a:rPr lang="en-US" sz="2000" dirty="0" smtClean="0"/>
              <a:t>Ample opportunities for learning</a:t>
            </a:r>
          </a:p>
          <a:p>
            <a:pPr marL="285750" indent="-285750">
              <a:buFont typeface="Wingdings" panose="05000000000000000000" pitchFamily="2" charset="2"/>
              <a:buChar char="§"/>
            </a:pPr>
            <a:r>
              <a:rPr lang="en-US" sz="2000" dirty="0" smtClean="0"/>
              <a:t>Foundation for future learning</a:t>
            </a:r>
          </a:p>
          <a:p>
            <a:pPr marL="285750" indent="-285750">
              <a:buFont typeface="Wingdings" panose="05000000000000000000" pitchFamily="2" charset="2"/>
              <a:buChar char="§"/>
            </a:pPr>
            <a:endParaRPr lang="en-US" sz="2000" dirty="0" smtClean="0"/>
          </a:p>
          <a:p>
            <a:pPr marL="285750" indent="-285750">
              <a:buFont typeface="Wingdings" panose="05000000000000000000" pitchFamily="2" charset="2"/>
              <a:buChar char="§"/>
            </a:pPr>
            <a:endParaRPr lang="en-US" sz="2000" dirty="0" smtClean="0"/>
          </a:p>
          <a:p>
            <a:pPr marL="285750" indent="-285750">
              <a:buFont typeface="Wingdings" panose="05000000000000000000" pitchFamily="2" charset="2"/>
              <a:buChar char="§"/>
            </a:pPr>
            <a:endParaRPr lang="en-US" sz="2000" dirty="0"/>
          </a:p>
        </p:txBody>
      </p:sp>
    </p:spTree>
    <p:extLst>
      <p:ext uri="{BB962C8B-B14F-4D97-AF65-F5344CB8AC3E}">
        <p14:creationId xmlns:p14="http://schemas.microsoft.com/office/powerpoint/2010/main" val="143264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Benefits of Informational Text</a:t>
            </a:r>
            <a:endParaRPr lang="en-US" sz="4800"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When should informational text be used?</a:t>
            </a:r>
          </a:p>
          <a:p>
            <a:pPr marL="0" indent="0">
              <a:buNone/>
            </a:pPr>
            <a:r>
              <a:rPr lang="en-US" dirty="0" smtClean="0"/>
              <a:t>Exposure within early grades leads to:</a:t>
            </a:r>
          </a:p>
          <a:p>
            <a:pPr lvl="1"/>
            <a:r>
              <a:rPr lang="en-US" dirty="0" smtClean="0"/>
              <a:t>Kindergarten and ELL students have better grasp on language when read informational text</a:t>
            </a:r>
          </a:p>
          <a:p>
            <a:pPr lvl="1"/>
            <a:r>
              <a:rPr lang="en-US" dirty="0" smtClean="0"/>
              <a:t>Increased writing and comprehension</a:t>
            </a:r>
          </a:p>
          <a:p>
            <a:pPr lvl="1"/>
            <a:r>
              <a:rPr lang="en-US" dirty="0" smtClean="0"/>
              <a:t>Positive attitudes toward reading</a:t>
            </a:r>
          </a:p>
          <a:p>
            <a:pPr marL="0" indent="0">
              <a:buNone/>
            </a:pPr>
            <a:r>
              <a:rPr lang="en-US" dirty="0" smtClean="0"/>
              <a:t>What learning standards can be addressed?</a:t>
            </a:r>
          </a:p>
          <a:p>
            <a:pPr lvl="1"/>
            <a:r>
              <a:rPr lang="en-US" dirty="0" smtClean="0"/>
              <a:t>Expository Text: includes definitions/explanations, compare/contrast, graphics</a:t>
            </a:r>
          </a:p>
          <a:p>
            <a:pPr lvl="1"/>
            <a:r>
              <a:rPr lang="en-US" dirty="0" smtClean="0"/>
              <a:t>Persuasive Text: states position supported by evidence, strong language to incite action</a:t>
            </a:r>
          </a:p>
          <a:p>
            <a:pPr lvl="1"/>
            <a:r>
              <a:rPr lang="en-US" dirty="0" smtClean="0"/>
              <a:t>Procedural Text: includes material list, shows steps for directions, measures of specificity, has an end result</a:t>
            </a:r>
          </a:p>
          <a:p>
            <a:pPr lvl="1"/>
            <a:r>
              <a:rPr lang="en-US" dirty="0" smtClean="0"/>
              <a:t>Nonfiction Narrative: chronological order, presents problem and solution, uses artifacts </a:t>
            </a:r>
          </a:p>
        </p:txBody>
      </p:sp>
    </p:spTree>
    <p:extLst>
      <p:ext uri="{BB962C8B-B14F-4D97-AF65-F5344CB8AC3E}">
        <p14:creationId xmlns:p14="http://schemas.microsoft.com/office/powerpoint/2010/main" val="376847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Narrative Curriculum Design Challenge</a:t>
            </a:r>
            <a:endParaRPr lang="en-US" sz="3600" dirty="0"/>
          </a:p>
        </p:txBody>
      </p:sp>
      <p:pic>
        <p:nvPicPr>
          <p:cNvPr id="6" name="Content Placeholder 5"/>
          <p:cNvPicPr>
            <a:picLocks noGrp="1" noChangeAspect="1"/>
          </p:cNvPicPr>
          <p:nvPr>
            <p:ph idx="1"/>
          </p:nvPr>
        </p:nvPicPr>
        <p:blipFill>
          <a:blip r:embed="rId2"/>
          <a:stretch>
            <a:fillRect/>
          </a:stretch>
        </p:blipFill>
        <p:spPr>
          <a:xfrm>
            <a:off x="1903444" y="1828456"/>
            <a:ext cx="8118995" cy="4588997"/>
          </a:xfrm>
          <a:prstGeom prst="rect">
            <a:avLst/>
          </a:prstGeom>
        </p:spPr>
      </p:pic>
    </p:spTree>
    <p:extLst>
      <p:ext uri="{BB962C8B-B14F-4D97-AF65-F5344CB8AC3E}">
        <p14:creationId xmlns:p14="http://schemas.microsoft.com/office/powerpoint/2010/main" val="378401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Narrative/Informational Text Design Challenge</a:t>
            </a:r>
            <a:endParaRPr lang="en-US" sz="3600" dirty="0"/>
          </a:p>
        </p:txBody>
      </p:sp>
      <p:pic>
        <p:nvPicPr>
          <p:cNvPr id="4" name="Content Placeholder 3"/>
          <p:cNvPicPr>
            <a:picLocks noGrp="1" noChangeAspect="1"/>
          </p:cNvPicPr>
          <p:nvPr>
            <p:ph idx="1"/>
          </p:nvPr>
        </p:nvPicPr>
        <p:blipFill>
          <a:blip r:embed="rId2"/>
          <a:stretch>
            <a:fillRect/>
          </a:stretch>
        </p:blipFill>
        <p:spPr>
          <a:xfrm>
            <a:off x="3107094" y="1828456"/>
            <a:ext cx="5635690" cy="4947039"/>
          </a:xfrm>
          <a:prstGeom prst="rect">
            <a:avLst/>
          </a:prstGeom>
        </p:spPr>
      </p:pic>
    </p:spTree>
    <p:extLst>
      <p:ext uri="{BB962C8B-B14F-4D97-AF65-F5344CB8AC3E}">
        <p14:creationId xmlns:p14="http://schemas.microsoft.com/office/powerpoint/2010/main" val="114821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Examples of Informational Text Design Challenges</a:t>
            </a:r>
            <a:endParaRPr lang="en-US" sz="3600" dirty="0"/>
          </a:p>
        </p:txBody>
      </p:sp>
      <p:pic>
        <p:nvPicPr>
          <p:cNvPr id="4" name="Content Placeholder 3"/>
          <p:cNvPicPr>
            <a:picLocks noGrp="1" noChangeAspect="1"/>
          </p:cNvPicPr>
          <p:nvPr>
            <p:ph idx="1"/>
          </p:nvPr>
        </p:nvPicPr>
        <p:blipFill>
          <a:blip r:embed="rId2"/>
          <a:stretch>
            <a:fillRect/>
          </a:stretch>
        </p:blipFill>
        <p:spPr>
          <a:xfrm>
            <a:off x="212505" y="1910833"/>
            <a:ext cx="3519739" cy="2536706"/>
          </a:xfrm>
          <a:prstGeom prst="rect">
            <a:avLst/>
          </a:prstGeom>
        </p:spPr>
      </p:pic>
      <p:pic>
        <p:nvPicPr>
          <p:cNvPr id="5" name="Picture 4"/>
          <p:cNvPicPr>
            <a:picLocks noChangeAspect="1"/>
          </p:cNvPicPr>
          <p:nvPr/>
        </p:nvPicPr>
        <p:blipFill>
          <a:blip r:embed="rId3"/>
          <a:stretch>
            <a:fillRect/>
          </a:stretch>
        </p:blipFill>
        <p:spPr>
          <a:xfrm>
            <a:off x="4029452" y="1910833"/>
            <a:ext cx="3716327" cy="2536706"/>
          </a:xfrm>
          <a:prstGeom prst="rect">
            <a:avLst/>
          </a:prstGeom>
        </p:spPr>
      </p:pic>
      <p:pic>
        <p:nvPicPr>
          <p:cNvPr id="6" name="Picture 5"/>
          <p:cNvPicPr>
            <a:picLocks noChangeAspect="1"/>
          </p:cNvPicPr>
          <p:nvPr/>
        </p:nvPicPr>
        <p:blipFill>
          <a:blip r:embed="rId4"/>
          <a:stretch>
            <a:fillRect/>
          </a:stretch>
        </p:blipFill>
        <p:spPr>
          <a:xfrm>
            <a:off x="8042987" y="1910833"/>
            <a:ext cx="3956471" cy="253670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505" y="4529916"/>
            <a:ext cx="1811564" cy="232808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6025" y="4529916"/>
            <a:ext cx="1811564" cy="232808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3791" y="4514243"/>
            <a:ext cx="1690788" cy="232808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3941" y="4514243"/>
            <a:ext cx="1856792" cy="2296741"/>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50257" y="4767263"/>
            <a:ext cx="2381250" cy="1790700"/>
          </a:xfrm>
          <a:prstGeom prst="rect">
            <a:avLst/>
          </a:prstGeom>
        </p:spPr>
      </p:pic>
    </p:spTree>
    <p:extLst>
      <p:ext uri="{BB962C8B-B14F-4D97-AF65-F5344CB8AC3E}">
        <p14:creationId xmlns:p14="http://schemas.microsoft.com/office/powerpoint/2010/main" val="189711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Creating STEM Lessons</a:t>
            </a:r>
            <a:endParaRPr lang="en-US" sz="4000" dirty="0"/>
          </a:p>
        </p:txBody>
      </p:sp>
      <p:sp>
        <p:nvSpPr>
          <p:cNvPr id="3" name="Content Placeholder 2"/>
          <p:cNvSpPr>
            <a:spLocks noGrp="1"/>
          </p:cNvSpPr>
          <p:nvPr>
            <p:ph idx="1"/>
          </p:nvPr>
        </p:nvSpPr>
        <p:spPr>
          <a:xfrm>
            <a:off x="1280160" y="2190749"/>
            <a:ext cx="9628632" cy="4480639"/>
          </a:xfrm>
        </p:spPr>
        <p:txBody>
          <a:bodyPr>
            <a:normAutofit fontScale="55000" lnSpcReduction="20000"/>
          </a:bodyPr>
          <a:lstStyle/>
          <a:p>
            <a:pPr marL="0" indent="0">
              <a:buNone/>
            </a:pPr>
            <a:r>
              <a:rPr lang="en-US" sz="4400" dirty="0" smtClean="0"/>
              <a:t>7 Elements of a Good STEM Lesson/Project</a:t>
            </a:r>
          </a:p>
          <a:p>
            <a:r>
              <a:rPr lang="en-US" sz="2500" dirty="0" smtClean="0"/>
              <a:t>Purpose </a:t>
            </a:r>
            <a:r>
              <a:rPr lang="en-US" sz="2500" dirty="0"/>
              <a:t>and Relevance: Is it personally relevant to the students? Does it provide a certain level of intrigue? Does it cause the student to want to invest time and effort?</a:t>
            </a:r>
          </a:p>
          <a:p>
            <a:pPr lvl="0"/>
            <a:r>
              <a:rPr lang="en-US" sz="2500" dirty="0"/>
              <a:t>Time: Projects can last one class period or an entire term, but time must be provided to research, plan, build, test, debug, retest, and communicate.</a:t>
            </a:r>
          </a:p>
          <a:p>
            <a:pPr lvl="0"/>
            <a:r>
              <a:rPr lang="en-US" sz="2500" dirty="0"/>
              <a:t>Complexity: The best STEM projects include content from all disciplines in STEM and the connections between these content areas.</a:t>
            </a:r>
          </a:p>
          <a:p>
            <a:pPr lvl="0"/>
            <a:r>
              <a:rPr lang="en-US" sz="2500" dirty="0"/>
              <a:t>Intensity: Tap into that natural intensity that children exhibit when mastering a video game, reading a new book from a series, etc.</a:t>
            </a:r>
          </a:p>
          <a:p>
            <a:pPr lvl="0"/>
            <a:r>
              <a:rPr lang="en-US" sz="2500" dirty="0"/>
              <a:t>Connection: Great projects or prompts force students to connect with other students, people, and ideas (think Internet) with whom they might not naturally connect.</a:t>
            </a:r>
          </a:p>
          <a:p>
            <a:pPr lvl="0"/>
            <a:r>
              <a:rPr lang="en-US" sz="2500" dirty="0"/>
              <a:t>Communication: The big idea of PBL is the concept that the final solution must be shared and defended. This provides a great deal of motivation and a sense of satisfaction.</a:t>
            </a:r>
          </a:p>
          <a:p>
            <a:pPr lvl="0"/>
            <a:r>
              <a:rPr lang="en-US" sz="2500" dirty="0"/>
              <a:t>Novelty: Perhaps the most important consideration in STEM. Few project ideas are so profound that they can be used year after year with the same level of success with students (think egg drop activity).  If the teacher is bored with the idea, students will be bored with the idea.</a:t>
            </a:r>
          </a:p>
          <a:p>
            <a:pPr marL="0" indent="0">
              <a:buNone/>
            </a:pPr>
            <a:endParaRPr lang="en-US" dirty="0"/>
          </a:p>
        </p:txBody>
      </p:sp>
    </p:spTree>
    <p:extLst>
      <p:ext uri="{BB962C8B-B14F-4D97-AF65-F5344CB8AC3E}">
        <p14:creationId xmlns:p14="http://schemas.microsoft.com/office/powerpoint/2010/main" val="145684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Creating STEM Lessons - PBL</a:t>
            </a:r>
            <a:endParaRPr lang="en-US" sz="4800" dirty="0"/>
          </a:p>
        </p:txBody>
      </p:sp>
      <p:sp>
        <p:nvSpPr>
          <p:cNvPr id="3" name="Content Placeholder 2"/>
          <p:cNvSpPr>
            <a:spLocks noGrp="1"/>
          </p:cNvSpPr>
          <p:nvPr>
            <p:ph idx="1"/>
          </p:nvPr>
        </p:nvSpPr>
        <p:spPr>
          <a:xfrm>
            <a:off x="1280160" y="2190749"/>
            <a:ext cx="9628632" cy="4378002"/>
          </a:xfrm>
        </p:spPr>
        <p:txBody>
          <a:bodyPr>
            <a:normAutofit/>
          </a:bodyPr>
          <a:lstStyle/>
          <a:p>
            <a:pPr marL="0" indent="0">
              <a:lnSpc>
                <a:spcPct val="120000"/>
              </a:lnSpc>
              <a:spcBef>
                <a:spcPct val="20000"/>
              </a:spcBef>
              <a:buClr>
                <a:schemeClr val="tx2"/>
              </a:buClr>
              <a:buSzPct val="75000"/>
              <a:buNone/>
            </a:pPr>
            <a:r>
              <a:rPr lang="en-US" altLang="en-US" sz="2600" dirty="0"/>
              <a:t>Six essential features </a:t>
            </a:r>
            <a:r>
              <a:rPr lang="en-US" altLang="en-US" sz="2600" dirty="0" smtClean="0"/>
              <a:t>for Problem-based task:</a:t>
            </a:r>
            <a:endParaRPr lang="en-US" altLang="en-US" sz="2600" dirty="0"/>
          </a:p>
          <a:p>
            <a:pPr lvl="1">
              <a:lnSpc>
                <a:spcPct val="120000"/>
              </a:lnSpc>
              <a:spcBef>
                <a:spcPct val="20000"/>
              </a:spcBef>
              <a:buClr>
                <a:schemeClr val="tx2"/>
              </a:buClr>
              <a:buSzPct val="70000"/>
              <a:buFont typeface="+mj-lt"/>
              <a:buAutoNum type="arabicPeriod"/>
            </a:pPr>
            <a:r>
              <a:rPr lang="en-US" altLang="en-US" dirty="0"/>
              <a:t>Have a clear purpose that specifies the decision that will be made resulting from the assessment.</a:t>
            </a:r>
          </a:p>
          <a:p>
            <a:pPr lvl="1">
              <a:lnSpc>
                <a:spcPct val="120000"/>
              </a:lnSpc>
              <a:spcBef>
                <a:spcPct val="20000"/>
              </a:spcBef>
              <a:buClr>
                <a:schemeClr val="tx2"/>
              </a:buClr>
              <a:buSzPct val="70000"/>
              <a:buFont typeface="+mj-lt"/>
              <a:buAutoNum type="arabicPeriod"/>
            </a:pPr>
            <a:r>
              <a:rPr lang="en-US" altLang="en-US" dirty="0"/>
              <a:t>Focus be on process, product, or both</a:t>
            </a:r>
          </a:p>
          <a:p>
            <a:pPr lvl="1">
              <a:lnSpc>
                <a:spcPct val="120000"/>
              </a:lnSpc>
              <a:spcBef>
                <a:spcPct val="20000"/>
              </a:spcBef>
              <a:buClr>
                <a:schemeClr val="tx2"/>
              </a:buClr>
              <a:buSzPct val="70000"/>
              <a:buFont typeface="+mj-lt"/>
              <a:buAutoNum type="arabicPeriod"/>
            </a:pPr>
            <a:r>
              <a:rPr lang="en-US" altLang="en-US" dirty="0"/>
              <a:t>No simple right or wrong answers; they must be assessed along some sort of continuum.</a:t>
            </a:r>
          </a:p>
          <a:p>
            <a:pPr lvl="1">
              <a:lnSpc>
                <a:spcPct val="120000"/>
              </a:lnSpc>
              <a:spcBef>
                <a:spcPct val="20000"/>
              </a:spcBef>
              <a:buClr>
                <a:schemeClr val="tx2"/>
              </a:buClr>
              <a:buSzPct val="70000"/>
              <a:buFont typeface="+mj-lt"/>
              <a:buAutoNum type="arabicPeriod"/>
            </a:pPr>
            <a:r>
              <a:rPr lang="en-US" altLang="en-US" dirty="0"/>
              <a:t>Focus on </a:t>
            </a:r>
            <a:r>
              <a:rPr lang="en-US" altLang="en-US" i="1" dirty="0"/>
              <a:t>degrees</a:t>
            </a:r>
            <a:r>
              <a:rPr lang="en-US" altLang="en-US" dirty="0"/>
              <a:t> (e.g., quality, proficiency, understanding, etc.).</a:t>
            </a:r>
          </a:p>
          <a:p>
            <a:pPr lvl="1">
              <a:lnSpc>
                <a:spcPct val="120000"/>
              </a:lnSpc>
              <a:spcBef>
                <a:spcPct val="20000"/>
              </a:spcBef>
              <a:buClr>
                <a:schemeClr val="tx2"/>
              </a:buClr>
              <a:buSzPct val="70000"/>
              <a:buFont typeface="+mj-lt"/>
              <a:buAutoNum type="arabicPeriod"/>
            </a:pPr>
            <a:r>
              <a:rPr lang="en-US" altLang="en-US" dirty="0"/>
              <a:t>Try to reduce potential subjectivity in scoring.</a:t>
            </a:r>
          </a:p>
          <a:p>
            <a:pPr lvl="1">
              <a:lnSpc>
                <a:spcPct val="120000"/>
              </a:lnSpc>
              <a:spcBef>
                <a:spcPct val="20000"/>
              </a:spcBef>
              <a:buClr>
                <a:schemeClr val="tx2"/>
              </a:buClr>
              <a:buSzPct val="70000"/>
              <a:buFont typeface="+mj-lt"/>
              <a:buAutoNum type="arabicPeriod"/>
            </a:pPr>
            <a:r>
              <a:rPr lang="en-US" altLang="en-US" dirty="0"/>
              <a:t>Share scoring information with students early—as a guide</a:t>
            </a:r>
          </a:p>
          <a:p>
            <a:pPr marL="0" indent="0">
              <a:buNone/>
            </a:pPr>
            <a:endParaRPr lang="en-US" dirty="0"/>
          </a:p>
        </p:txBody>
      </p:sp>
    </p:spTree>
    <p:extLst>
      <p:ext uri="{BB962C8B-B14F-4D97-AF65-F5344CB8AC3E}">
        <p14:creationId xmlns:p14="http://schemas.microsoft.com/office/powerpoint/2010/main" val="950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Plan</a:t>
            </a:r>
            <a:endParaRPr lang="en-US" sz="4800" dirty="0"/>
          </a:p>
        </p:txBody>
      </p:sp>
      <p:sp>
        <p:nvSpPr>
          <p:cNvPr id="3" name="Content Placeholder 2"/>
          <p:cNvSpPr>
            <a:spLocks noGrp="1"/>
          </p:cNvSpPr>
          <p:nvPr>
            <p:ph idx="1"/>
          </p:nvPr>
        </p:nvSpPr>
        <p:spPr/>
        <p:txBody>
          <a:bodyPr>
            <a:normAutofit/>
          </a:bodyPr>
          <a:lstStyle/>
          <a:p>
            <a:r>
              <a:rPr lang="en-US" sz="3200" dirty="0" smtClean="0"/>
              <a:t>Introduce Integrated STEM Education</a:t>
            </a:r>
          </a:p>
          <a:p>
            <a:r>
              <a:rPr lang="en-US" sz="3200" dirty="0" smtClean="0"/>
              <a:t>Review the Call for Increased STEM</a:t>
            </a:r>
          </a:p>
          <a:p>
            <a:r>
              <a:rPr lang="en-US" sz="3200" dirty="0" smtClean="0"/>
              <a:t>Review  the Design Loop </a:t>
            </a:r>
          </a:p>
          <a:p>
            <a:r>
              <a:rPr lang="en-US" sz="3200" dirty="0" smtClean="0"/>
              <a:t>Practice using the Design Loop </a:t>
            </a:r>
          </a:p>
          <a:p>
            <a:r>
              <a:rPr lang="en-US" sz="3200" dirty="0" smtClean="0"/>
              <a:t>Investigate strategies for Using Problem-based Learning</a:t>
            </a:r>
          </a:p>
        </p:txBody>
      </p:sp>
    </p:spTree>
    <p:extLst>
      <p:ext uri="{BB962C8B-B14F-4D97-AF65-F5344CB8AC3E}">
        <p14:creationId xmlns:p14="http://schemas.microsoft.com/office/powerpoint/2010/main" val="62267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Creating STEM Lessons</a:t>
            </a:r>
            <a:endParaRPr lang="en-US" sz="4000" dirty="0"/>
          </a:p>
        </p:txBody>
      </p:sp>
      <p:sp>
        <p:nvSpPr>
          <p:cNvPr id="3" name="Content Placeholder 2"/>
          <p:cNvSpPr>
            <a:spLocks noGrp="1"/>
          </p:cNvSpPr>
          <p:nvPr>
            <p:ph idx="1"/>
          </p:nvPr>
        </p:nvSpPr>
        <p:spPr>
          <a:xfrm>
            <a:off x="1280160" y="1907030"/>
            <a:ext cx="10327122" cy="4857664"/>
          </a:xfrm>
        </p:spPr>
        <p:txBody>
          <a:bodyPr/>
          <a:lstStyle/>
          <a:p>
            <a:pPr marL="0" indent="0">
              <a:buNone/>
            </a:pPr>
            <a:r>
              <a:rPr lang="en-US" dirty="0" smtClean="0"/>
              <a:t>Backwards Design</a:t>
            </a:r>
          </a:p>
          <a:p>
            <a:pPr marL="0" indent="0" algn="ctr">
              <a:buNone/>
            </a:pPr>
            <a:r>
              <a:rPr lang="en-US" altLang="en-US" sz="2800" b="1" dirty="0"/>
              <a:t>Stages in the Backward Design Process</a:t>
            </a:r>
          </a:p>
          <a:p>
            <a:pPr marL="0" indent="0">
              <a:buNone/>
            </a:pPr>
            <a:endParaRPr lang="en-US" dirty="0"/>
          </a:p>
        </p:txBody>
      </p:sp>
      <p:sp>
        <p:nvSpPr>
          <p:cNvPr id="5" name="Text Box 3"/>
          <p:cNvSpPr txBox="1">
            <a:spLocks noChangeArrowheads="1"/>
          </p:cNvSpPr>
          <p:nvPr/>
        </p:nvSpPr>
        <p:spPr bwMode="auto">
          <a:xfrm>
            <a:off x="1588070" y="3185543"/>
            <a:ext cx="3197991" cy="461665"/>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rgbClr val="002060"/>
                </a:solidFill>
                <a:latin typeface="+mn-lt"/>
              </a:rPr>
              <a:t>Identify desired </a:t>
            </a:r>
            <a:r>
              <a:rPr lang="en-US" altLang="en-US" sz="2400" b="1" dirty="0" smtClean="0">
                <a:solidFill>
                  <a:srgbClr val="002060"/>
                </a:solidFill>
                <a:latin typeface="+mn-lt"/>
              </a:rPr>
              <a:t>results</a:t>
            </a:r>
            <a:endParaRPr lang="en-US" altLang="en-US" sz="2400" b="1" dirty="0">
              <a:solidFill>
                <a:srgbClr val="002060"/>
              </a:solidFill>
              <a:latin typeface="+mn-lt"/>
            </a:endParaRPr>
          </a:p>
        </p:txBody>
      </p:sp>
      <p:grpSp>
        <p:nvGrpSpPr>
          <p:cNvPr id="6" name="Group 10"/>
          <p:cNvGrpSpPr>
            <a:grpSpLocks/>
          </p:cNvGrpSpPr>
          <p:nvPr/>
        </p:nvGrpSpPr>
        <p:grpSpPr bwMode="auto">
          <a:xfrm>
            <a:off x="4033935" y="3768177"/>
            <a:ext cx="533400" cy="631825"/>
            <a:chOff x="816" y="2578"/>
            <a:chExt cx="384" cy="590"/>
          </a:xfrm>
        </p:grpSpPr>
        <p:sp>
          <p:nvSpPr>
            <p:cNvPr id="7" name="Freeform 8"/>
            <p:cNvSpPr>
              <a:spLocks/>
            </p:cNvSpPr>
            <p:nvPr/>
          </p:nvSpPr>
          <p:spPr bwMode="auto">
            <a:xfrm flipH="1" flipV="1">
              <a:off x="816" y="2880"/>
              <a:ext cx="384" cy="288"/>
            </a:xfrm>
            <a:custGeom>
              <a:avLst/>
              <a:gdLst>
                <a:gd name="T0" fmla="*/ 193 w 562"/>
                <a:gd name="T1" fmla="*/ 228 h 561"/>
                <a:gd name="T2" fmla="*/ 254 w 562"/>
                <a:gd name="T3" fmla="*/ 228 h 561"/>
                <a:gd name="T4" fmla="*/ 193 w 562"/>
                <a:gd name="T5" fmla="*/ 134 h 561"/>
                <a:gd name="T6" fmla="*/ 129 w 562"/>
                <a:gd name="T7" fmla="*/ 228 h 561"/>
                <a:gd name="T8" fmla="*/ 193 w 562"/>
                <a:gd name="T9" fmla="*/ 228 h 561"/>
                <a:gd name="T10" fmla="*/ 193 w 562"/>
                <a:gd name="T11" fmla="*/ 288 h 561"/>
                <a:gd name="T12" fmla="*/ 0 w 562"/>
                <a:gd name="T13" fmla="*/ 288 h 561"/>
                <a:gd name="T14" fmla="*/ 193 w 562"/>
                <a:gd name="T15" fmla="*/ 0 h 561"/>
                <a:gd name="T16" fmla="*/ 384 w 562"/>
                <a:gd name="T17" fmla="*/ 288 h 561"/>
                <a:gd name="T18" fmla="*/ 193 w 562"/>
                <a:gd name="T19" fmla="*/ 288 h 561"/>
                <a:gd name="T20" fmla="*/ 193 w 562"/>
                <a:gd name="T21" fmla="*/ 228 h 5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561"/>
                <a:gd name="T35" fmla="*/ 562 w 562"/>
                <a:gd name="T36" fmla="*/ 561 h 5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561">
                  <a:moveTo>
                    <a:pt x="282" y="444"/>
                  </a:moveTo>
                  <a:lnTo>
                    <a:pt x="372" y="444"/>
                  </a:lnTo>
                  <a:lnTo>
                    <a:pt x="282" y="261"/>
                  </a:lnTo>
                  <a:lnTo>
                    <a:pt x="189" y="444"/>
                  </a:lnTo>
                  <a:lnTo>
                    <a:pt x="282" y="444"/>
                  </a:lnTo>
                  <a:lnTo>
                    <a:pt x="282" y="561"/>
                  </a:lnTo>
                  <a:lnTo>
                    <a:pt x="0" y="561"/>
                  </a:lnTo>
                  <a:lnTo>
                    <a:pt x="282" y="0"/>
                  </a:lnTo>
                  <a:lnTo>
                    <a:pt x="562" y="561"/>
                  </a:lnTo>
                  <a:lnTo>
                    <a:pt x="282" y="561"/>
                  </a:lnTo>
                  <a:lnTo>
                    <a:pt x="282" y="4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9"/>
            <p:cNvSpPr>
              <a:spLocks/>
            </p:cNvSpPr>
            <p:nvPr/>
          </p:nvSpPr>
          <p:spPr bwMode="auto">
            <a:xfrm>
              <a:off x="960" y="2578"/>
              <a:ext cx="96" cy="302"/>
            </a:xfrm>
            <a:custGeom>
              <a:avLst/>
              <a:gdLst>
                <a:gd name="T0" fmla="*/ 64 w 88"/>
                <a:gd name="T1" fmla="*/ 150 h 603"/>
                <a:gd name="T2" fmla="*/ 64 w 88"/>
                <a:gd name="T3" fmla="*/ 285 h 603"/>
                <a:gd name="T4" fmla="*/ 32 w 88"/>
                <a:gd name="T5" fmla="*/ 285 h 603"/>
                <a:gd name="T6" fmla="*/ 32 w 88"/>
                <a:gd name="T7" fmla="*/ 16 h 603"/>
                <a:gd name="T8" fmla="*/ 64 w 88"/>
                <a:gd name="T9" fmla="*/ 16 h 603"/>
                <a:gd name="T10" fmla="*/ 64 w 88"/>
                <a:gd name="T11" fmla="*/ 150 h 603"/>
                <a:gd name="T12" fmla="*/ 96 w 88"/>
                <a:gd name="T13" fmla="*/ 151 h 603"/>
                <a:gd name="T14" fmla="*/ 96 w 88"/>
                <a:gd name="T15" fmla="*/ 0 h 603"/>
                <a:gd name="T16" fmla="*/ 0 w 88"/>
                <a:gd name="T17" fmla="*/ 0 h 603"/>
                <a:gd name="T18" fmla="*/ 0 w 88"/>
                <a:gd name="T19" fmla="*/ 302 h 603"/>
                <a:gd name="T20" fmla="*/ 96 w 88"/>
                <a:gd name="T21" fmla="*/ 302 h 603"/>
                <a:gd name="T22" fmla="*/ 96 w 88"/>
                <a:gd name="T23" fmla="*/ 151 h 603"/>
                <a:gd name="T24" fmla="*/ 64 w 88"/>
                <a:gd name="T25" fmla="*/ 150 h 6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603"/>
                <a:gd name="T41" fmla="*/ 88 w 88"/>
                <a:gd name="T42" fmla="*/ 603 h 6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603">
                  <a:moveTo>
                    <a:pt x="59" y="300"/>
                  </a:moveTo>
                  <a:lnTo>
                    <a:pt x="59" y="570"/>
                  </a:lnTo>
                  <a:lnTo>
                    <a:pt x="29" y="570"/>
                  </a:lnTo>
                  <a:lnTo>
                    <a:pt x="29" y="32"/>
                  </a:lnTo>
                  <a:lnTo>
                    <a:pt x="59" y="32"/>
                  </a:lnTo>
                  <a:lnTo>
                    <a:pt x="59" y="300"/>
                  </a:lnTo>
                  <a:lnTo>
                    <a:pt x="88" y="301"/>
                  </a:lnTo>
                  <a:lnTo>
                    <a:pt x="88" y="0"/>
                  </a:lnTo>
                  <a:lnTo>
                    <a:pt x="0" y="0"/>
                  </a:lnTo>
                  <a:lnTo>
                    <a:pt x="0" y="603"/>
                  </a:lnTo>
                  <a:lnTo>
                    <a:pt x="88" y="603"/>
                  </a:lnTo>
                  <a:lnTo>
                    <a:pt x="88" y="301"/>
                  </a:lnTo>
                  <a:lnTo>
                    <a:pt x="59" y="3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9" name="Text Box 5"/>
          <p:cNvSpPr txBox="1">
            <a:spLocks noChangeArrowheads="1"/>
          </p:cNvSpPr>
          <p:nvPr/>
        </p:nvSpPr>
        <p:spPr bwMode="auto">
          <a:xfrm>
            <a:off x="3438992" y="4462834"/>
            <a:ext cx="4209422" cy="461665"/>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rgbClr val="002060"/>
                </a:solidFill>
                <a:latin typeface="+mn-lt"/>
              </a:rPr>
              <a:t>Determine acceptable evidence</a:t>
            </a:r>
          </a:p>
        </p:txBody>
      </p:sp>
      <p:grpSp>
        <p:nvGrpSpPr>
          <p:cNvPr id="10" name="Group 14"/>
          <p:cNvGrpSpPr>
            <a:grpSpLocks/>
          </p:cNvGrpSpPr>
          <p:nvPr/>
        </p:nvGrpSpPr>
        <p:grpSpPr bwMode="auto">
          <a:xfrm>
            <a:off x="6177021" y="5059433"/>
            <a:ext cx="533400" cy="631825"/>
            <a:chOff x="816" y="2578"/>
            <a:chExt cx="384" cy="590"/>
          </a:xfrm>
        </p:grpSpPr>
        <p:sp>
          <p:nvSpPr>
            <p:cNvPr id="11" name="Freeform 15"/>
            <p:cNvSpPr>
              <a:spLocks/>
            </p:cNvSpPr>
            <p:nvPr/>
          </p:nvSpPr>
          <p:spPr bwMode="auto">
            <a:xfrm flipH="1" flipV="1">
              <a:off x="816" y="2880"/>
              <a:ext cx="384" cy="288"/>
            </a:xfrm>
            <a:custGeom>
              <a:avLst/>
              <a:gdLst>
                <a:gd name="T0" fmla="*/ 193 w 562"/>
                <a:gd name="T1" fmla="*/ 228 h 561"/>
                <a:gd name="T2" fmla="*/ 254 w 562"/>
                <a:gd name="T3" fmla="*/ 228 h 561"/>
                <a:gd name="T4" fmla="*/ 193 w 562"/>
                <a:gd name="T5" fmla="*/ 134 h 561"/>
                <a:gd name="T6" fmla="*/ 129 w 562"/>
                <a:gd name="T7" fmla="*/ 228 h 561"/>
                <a:gd name="T8" fmla="*/ 193 w 562"/>
                <a:gd name="T9" fmla="*/ 228 h 561"/>
                <a:gd name="T10" fmla="*/ 193 w 562"/>
                <a:gd name="T11" fmla="*/ 288 h 561"/>
                <a:gd name="T12" fmla="*/ 0 w 562"/>
                <a:gd name="T13" fmla="*/ 288 h 561"/>
                <a:gd name="T14" fmla="*/ 193 w 562"/>
                <a:gd name="T15" fmla="*/ 0 h 561"/>
                <a:gd name="T16" fmla="*/ 384 w 562"/>
                <a:gd name="T17" fmla="*/ 288 h 561"/>
                <a:gd name="T18" fmla="*/ 193 w 562"/>
                <a:gd name="T19" fmla="*/ 288 h 561"/>
                <a:gd name="T20" fmla="*/ 193 w 562"/>
                <a:gd name="T21" fmla="*/ 228 h 5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561"/>
                <a:gd name="T35" fmla="*/ 562 w 562"/>
                <a:gd name="T36" fmla="*/ 561 h 5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561">
                  <a:moveTo>
                    <a:pt x="282" y="444"/>
                  </a:moveTo>
                  <a:lnTo>
                    <a:pt x="372" y="444"/>
                  </a:lnTo>
                  <a:lnTo>
                    <a:pt x="282" y="261"/>
                  </a:lnTo>
                  <a:lnTo>
                    <a:pt x="189" y="444"/>
                  </a:lnTo>
                  <a:lnTo>
                    <a:pt x="282" y="444"/>
                  </a:lnTo>
                  <a:lnTo>
                    <a:pt x="282" y="561"/>
                  </a:lnTo>
                  <a:lnTo>
                    <a:pt x="0" y="561"/>
                  </a:lnTo>
                  <a:lnTo>
                    <a:pt x="282" y="0"/>
                  </a:lnTo>
                  <a:lnTo>
                    <a:pt x="562" y="561"/>
                  </a:lnTo>
                  <a:lnTo>
                    <a:pt x="282" y="561"/>
                  </a:lnTo>
                  <a:lnTo>
                    <a:pt x="282" y="4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6"/>
            <p:cNvSpPr>
              <a:spLocks/>
            </p:cNvSpPr>
            <p:nvPr/>
          </p:nvSpPr>
          <p:spPr bwMode="auto">
            <a:xfrm>
              <a:off x="960" y="2578"/>
              <a:ext cx="96" cy="302"/>
            </a:xfrm>
            <a:custGeom>
              <a:avLst/>
              <a:gdLst>
                <a:gd name="T0" fmla="*/ 64 w 88"/>
                <a:gd name="T1" fmla="*/ 150 h 603"/>
                <a:gd name="T2" fmla="*/ 64 w 88"/>
                <a:gd name="T3" fmla="*/ 285 h 603"/>
                <a:gd name="T4" fmla="*/ 32 w 88"/>
                <a:gd name="T5" fmla="*/ 285 h 603"/>
                <a:gd name="T6" fmla="*/ 32 w 88"/>
                <a:gd name="T7" fmla="*/ 16 h 603"/>
                <a:gd name="T8" fmla="*/ 64 w 88"/>
                <a:gd name="T9" fmla="*/ 16 h 603"/>
                <a:gd name="T10" fmla="*/ 64 w 88"/>
                <a:gd name="T11" fmla="*/ 150 h 603"/>
                <a:gd name="T12" fmla="*/ 96 w 88"/>
                <a:gd name="T13" fmla="*/ 151 h 603"/>
                <a:gd name="T14" fmla="*/ 96 w 88"/>
                <a:gd name="T15" fmla="*/ 0 h 603"/>
                <a:gd name="T16" fmla="*/ 0 w 88"/>
                <a:gd name="T17" fmla="*/ 0 h 603"/>
                <a:gd name="T18" fmla="*/ 0 w 88"/>
                <a:gd name="T19" fmla="*/ 302 h 603"/>
                <a:gd name="T20" fmla="*/ 96 w 88"/>
                <a:gd name="T21" fmla="*/ 302 h 603"/>
                <a:gd name="T22" fmla="*/ 96 w 88"/>
                <a:gd name="T23" fmla="*/ 151 h 603"/>
                <a:gd name="T24" fmla="*/ 64 w 88"/>
                <a:gd name="T25" fmla="*/ 150 h 6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603"/>
                <a:gd name="T41" fmla="*/ 88 w 88"/>
                <a:gd name="T42" fmla="*/ 603 h 6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603">
                  <a:moveTo>
                    <a:pt x="59" y="300"/>
                  </a:moveTo>
                  <a:lnTo>
                    <a:pt x="59" y="570"/>
                  </a:lnTo>
                  <a:lnTo>
                    <a:pt x="29" y="570"/>
                  </a:lnTo>
                  <a:lnTo>
                    <a:pt x="29" y="32"/>
                  </a:lnTo>
                  <a:lnTo>
                    <a:pt x="59" y="32"/>
                  </a:lnTo>
                  <a:lnTo>
                    <a:pt x="59" y="300"/>
                  </a:lnTo>
                  <a:lnTo>
                    <a:pt x="88" y="301"/>
                  </a:lnTo>
                  <a:lnTo>
                    <a:pt x="88" y="0"/>
                  </a:lnTo>
                  <a:lnTo>
                    <a:pt x="0" y="0"/>
                  </a:lnTo>
                  <a:lnTo>
                    <a:pt x="0" y="603"/>
                  </a:lnTo>
                  <a:lnTo>
                    <a:pt x="88" y="603"/>
                  </a:lnTo>
                  <a:lnTo>
                    <a:pt x="88" y="301"/>
                  </a:lnTo>
                  <a:lnTo>
                    <a:pt x="59" y="3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3" name="Text Box 6"/>
          <p:cNvSpPr txBox="1">
            <a:spLocks noChangeArrowheads="1"/>
          </p:cNvSpPr>
          <p:nvPr/>
        </p:nvSpPr>
        <p:spPr bwMode="auto">
          <a:xfrm>
            <a:off x="5827776" y="5830542"/>
            <a:ext cx="5410200" cy="461665"/>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rgbClr val="002060"/>
                </a:solidFill>
                <a:latin typeface="+mn-lt"/>
              </a:rPr>
              <a:t>Plan learning experiences and instruction</a:t>
            </a:r>
          </a:p>
        </p:txBody>
      </p:sp>
    </p:spTree>
    <p:extLst>
      <p:ext uri="{BB962C8B-B14F-4D97-AF65-F5344CB8AC3E}">
        <p14:creationId xmlns:p14="http://schemas.microsoft.com/office/powerpoint/2010/main" val="190105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Creating STEM Lessons</a:t>
            </a:r>
            <a:endParaRPr lang="en-US" sz="4000"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Writing a Design Brief</a:t>
            </a:r>
          </a:p>
          <a:p>
            <a:pPr marL="457200" lvl="0" indent="-457200">
              <a:lnSpc>
                <a:spcPct val="120000"/>
              </a:lnSpc>
              <a:spcBef>
                <a:spcPts val="0"/>
              </a:spcBef>
              <a:buAutoNum type="arabicPeriod"/>
            </a:pPr>
            <a:r>
              <a:rPr lang="en-US" dirty="0" smtClean="0"/>
              <a:t>Make </a:t>
            </a:r>
            <a:r>
              <a:rPr lang="en-US" dirty="0"/>
              <a:t>sure it delivers something important </a:t>
            </a:r>
            <a:endParaRPr lang="en-US" dirty="0" smtClean="0"/>
          </a:p>
          <a:p>
            <a:pPr marL="0" lvl="0" indent="0">
              <a:lnSpc>
                <a:spcPct val="120000"/>
              </a:lnSpc>
              <a:spcBef>
                <a:spcPts val="0"/>
              </a:spcBef>
              <a:buNone/>
            </a:pPr>
            <a:r>
              <a:rPr lang="en-US" dirty="0" smtClean="0"/>
              <a:t>(</a:t>
            </a:r>
            <a:r>
              <a:rPr lang="en-US" dirty="0"/>
              <a:t>standards, big ideas, extension </a:t>
            </a:r>
            <a:r>
              <a:rPr lang="en-US" dirty="0" smtClean="0"/>
              <a:t>of a </a:t>
            </a:r>
            <a:r>
              <a:rPr lang="en-US" dirty="0"/>
              <a:t>lesson or unit)</a:t>
            </a:r>
          </a:p>
          <a:p>
            <a:pPr lvl="1">
              <a:lnSpc>
                <a:spcPct val="120000"/>
              </a:lnSpc>
              <a:spcBef>
                <a:spcPts val="0"/>
              </a:spcBef>
            </a:pPr>
            <a:r>
              <a:rPr lang="en-US" sz="2200" dirty="0"/>
              <a:t>But remember, it’s not something fun to do after the </a:t>
            </a:r>
            <a:r>
              <a:rPr lang="en-US" sz="2200" u="sng" dirty="0"/>
              <a:t>lesson—it is the lesson</a:t>
            </a:r>
            <a:endParaRPr lang="en-US" sz="2200" dirty="0"/>
          </a:p>
          <a:p>
            <a:pPr marL="0" indent="0">
              <a:buNone/>
            </a:pPr>
            <a:r>
              <a:rPr lang="en-US" dirty="0"/>
              <a:t> </a:t>
            </a:r>
            <a:r>
              <a:rPr lang="en-US" dirty="0" smtClean="0"/>
              <a:t>2.   Make </a:t>
            </a:r>
            <a:r>
              <a:rPr lang="en-US" dirty="0"/>
              <a:t>sure it captures a big idea and answers an </a:t>
            </a:r>
            <a:r>
              <a:rPr lang="en-US" dirty="0" smtClean="0"/>
              <a:t>essential </a:t>
            </a:r>
            <a:r>
              <a:rPr lang="en-US" dirty="0"/>
              <a:t>question </a:t>
            </a:r>
            <a:r>
              <a:rPr lang="en-US" dirty="0" smtClean="0"/>
              <a:t>(</a:t>
            </a:r>
            <a:r>
              <a:rPr lang="en-US" dirty="0"/>
              <a:t>think </a:t>
            </a:r>
            <a:r>
              <a:rPr lang="en-US" dirty="0" smtClean="0"/>
              <a:t>assessment)</a:t>
            </a:r>
          </a:p>
          <a:p>
            <a:pPr marL="0" indent="0">
              <a:buNone/>
            </a:pPr>
            <a:r>
              <a:rPr lang="en-US" u="sng" dirty="0" smtClean="0"/>
              <a:t>Big </a:t>
            </a:r>
            <a:r>
              <a:rPr lang="en-US" u="sng" dirty="0"/>
              <a:t>idea filters</a:t>
            </a:r>
            <a:endParaRPr lang="en-US" dirty="0"/>
          </a:p>
          <a:p>
            <a:pPr lvl="1"/>
            <a:r>
              <a:rPr lang="en-US" sz="2200" dirty="0"/>
              <a:t>Is it important enough to remember when the child is 30?</a:t>
            </a:r>
          </a:p>
          <a:p>
            <a:pPr lvl="1"/>
            <a:r>
              <a:rPr lang="en-US" sz="2200" dirty="0"/>
              <a:t>Does it have the potential to engage to child?</a:t>
            </a:r>
          </a:p>
          <a:p>
            <a:pPr lvl="1"/>
            <a:r>
              <a:rPr lang="en-US" sz="2200" dirty="0"/>
              <a:t>Is it central to understanding the STEM content?</a:t>
            </a:r>
          </a:p>
          <a:p>
            <a:pPr marL="0" indent="0">
              <a:buNone/>
            </a:pPr>
            <a:endParaRPr lang="en-US" dirty="0"/>
          </a:p>
        </p:txBody>
      </p:sp>
    </p:spTree>
    <p:extLst>
      <p:ext uri="{BB962C8B-B14F-4D97-AF65-F5344CB8AC3E}">
        <p14:creationId xmlns:p14="http://schemas.microsoft.com/office/powerpoint/2010/main" val="102616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Creating STEM Lessons</a:t>
            </a:r>
            <a:endParaRPr lang="en-US" sz="4000"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sz="2400" dirty="0" smtClean="0"/>
              <a:t>3. Develop </a:t>
            </a:r>
            <a:r>
              <a:rPr lang="en-US" sz="2400" dirty="0"/>
              <a:t>a problem scenario</a:t>
            </a:r>
          </a:p>
          <a:p>
            <a:pPr lvl="1"/>
            <a:r>
              <a:rPr lang="en-US" sz="2400" dirty="0"/>
              <a:t>Craft an engaging scenario that both captures the attention of the child and engages them in solving an authentic </a:t>
            </a:r>
            <a:r>
              <a:rPr lang="en-US" sz="2400" dirty="0" smtClean="0"/>
              <a:t>problem</a:t>
            </a:r>
            <a:endParaRPr lang="en-US" sz="2400" dirty="0"/>
          </a:p>
          <a:p>
            <a:pPr marL="0" lvl="0" indent="0">
              <a:buNone/>
            </a:pPr>
            <a:r>
              <a:rPr lang="en-US" sz="2400" dirty="0" smtClean="0"/>
              <a:t>4. Develop </a:t>
            </a:r>
            <a:r>
              <a:rPr lang="en-US" sz="2400" dirty="0"/>
              <a:t>content information.</a:t>
            </a:r>
          </a:p>
          <a:p>
            <a:pPr lvl="1"/>
            <a:r>
              <a:rPr lang="en-US" sz="2400" dirty="0"/>
              <a:t>Using the standards and big ideas for the problem, develop content information that promotes learning in science, technology, </a:t>
            </a:r>
            <a:r>
              <a:rPr lang="en-US" sz="2400" dirty="0" smtClean="0"/>
              <a:t>engineering, </a:t>
            </a:r>
            <a:r>
              <a:rPr lang="en-US" sz="2400" dirty="0"/>
              <a:t>and mathematics</a:t>
            </a:r>
            <a:r>
              <a:rPr lang="en-US" sz="2400" dirty="0" smtClean="0"/>
              <a:t>.</a:t>
            </a:r>
            <a:endParaRPr lang="en-US" sz="2400" dirty="0"/>
          </a:p>
          <a:p>
            <a:pPr marL="0" lvl="0" indent="0">
              <a:buNone/>
            </a:pPr>
            <a:r>
              <a:rPr lang="en-US" sz="2400" dirty="0" smtClean="0"/>
              <a:t>5. Develop </a:t>
            </a:r>
            <a:r>
              <a:rPr lang="en-US" sz="2400" dirty="0"/>
              <a:t>boundaries for the problem </a:t>
            </a:r>
            <a:r>
              <a:rPr lang="en-US" sz="2400" dirty="0" smtClean="0"/>
              <a:t>(</a:t>
            </a:r>
            <a:r>
              <a:rPr lang="en-US" sz="2400" dirty="0"/>
              <a:t>materials/resources, parameters, deliverables)</a:t>
            </a:r>
          </a:p>
          <a:p>
            <a:pPr marL="0" indent="0">
              <a:buNone/>
            </a:pPr>
            <a:r>
              <a:rPr lang="en-US" sz="2400" dirty="0" smtClean="0"/>
              <a:t>6. Develop </a:t>
            </a:r>
            <a:r>
              <a:rPr lang="en-US" sz="2400" dirty="0"/>
              <a:t>an authentic, performance-based </a:t>
            </a:r>
            <a:r>
              <a:rPr lang="en-US" sz="2400" dirty="0" smtClean="0"/>
              <a:t>assessment</a:t>
            </a:r>
          </a:p>
          <a:p>
            <a:pPr marL="0" indent="0">
              <a:buNone/>
            </a:pPr>
            <a:r>
              <a:rPr lang="en-US" sz="2400" dirty="0" smtClean="0"/>
              <a:t>7. Force students to use the Design Loop</a:t>
            </a:r>
            <a:endParaRPr lang="en-US" sz="2400" dirty="0"/>
          </a:p>
          <a:p>
            <a:pPr marL="0" indent="0">
              <a:buNone/>
            </a:pPr>
            <a:endParaRPr lang="en-US" dirty="0"/>
          </a:p>
        </p:txBody>
      </p:sp>
    </p:spTree>
    <p:extLst>
      <p:ext uri="{BB962C8B-B14F-4D97-AF65-F5344CB8AC3E}">
        <p14:creationId xmlns:p14="http://schemas.microsoft.com/office/powerpoint/2010/main" val="140185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From Content Standards to Curriculum</a:t>
            </a:r>
            <a:r>
              <a:rPr lang="en-US" sz="3600" i="1" dirty="0" smtClean="0"/>
              <a:t/>
            </a:r>
            <a:br>
              <a:rPr lang="en-US" sz="3600" i="1" dirty="0" smtClean="0"/>
            </a:br>
            <a:r>
              <a:rPr lang="en-US" sz="3600" i="1" dirty="0" smtClean="0"/>
              <a:t>Using Engineering Design to Deliver Lessons</a:t>
            </a:r>
            <a:endParaRPr lang="en-US" sz="3600" i="1" dirty="0"/>
          </a:p>
        </p:txBody>
      </p:sp>
      <p:pic>
        <p:nvPicPr>
          <p:cNvPr id="4" name="Content Placeholder 3"/>
          <p:cNvPicPr>
            <a:picLocks noGrp="1" noChangeAspect="1"/>
          </p:cNvPicPr>
          <p:nvPr>
            <p:ph idx="1"/>
          </p:nvPr>
        </p:nvPicPr>
        <p:blipFill>
          <a:blip r:embed="rId2"/>
          <a:stretch>
            <a:fillRect/>
          </a:stretch>
        </p:blipFill>
        <p:spPr>
          <a:xfrm rot="20785132">
            <a:off x="582626" y="2556976"/>
            <a:ext cx="5591855" cy="3215961"/>
          </a:xfrm>
          <a:prstGeom prst="rect">
            <a:avLst/>
          </a:prstGeom>
        </p:spPr>
      </p:pic>
      <p:pic>
        <p:nvPicPr>
          <p:cNvPr id="5" name="Picture 4"/>
          <p:cNvPicPr>
            <a:picLocks noChangeAspect="1"/>
          </p:cNvPicPr>
          <p:nvPr/>
        </p:nvPicPr>
        <p:blipFill>
          <a:blip r:embed="rId3"/>
          <a:stretch>
            <a:fillRect/>
          </a:stretch>
        </p:blipFill>
        <p:spPr>
          <a:xfrm rot="252495">
            <a:off x="5697408" y="2772847"/>
            <a:ext cx="6115148" cy="3508971"/>
          </a:xfrm>
          <a:prstGeom prst="rect">
            <a:avLst/>
          </a:prstGeom>
        </p:spPr>
      </p:pic>
    </p:spTree>
    <p:extLst>
      <p:ext uri="{BB962C8B-B14F-4D97-AF65-F5344CB8AC3E}">
        <p14:creationId xmlns:p14="http://schemas.microsoft.com/office/powerpoint/2010/main" val="179141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i="1" dirty="0" smtClean="0"/>
              <a:t>Action Plan Presentation </a:t>
            </a:r>
            <a:endParaRPr lang="en-US" sz="4800" dirty="0"/>
          </a:p>
        </p:txBody>
      </p:sp>
    </p:spTree>
    <p:extLst>
      <p:ext uri="{BB962C8B-B14F-4D97-AF65-F5344CB8AC3E}">
        <p14:creationId xmlns:p14="http://schemas.microsoft.com/office/powerpoint/2010/main" val="278122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Problem</a:t>
            </a:r>
            <a:endParaRPr lang="en-US" sz="4800" dirty="0"/>
          </a:p>
        </p:txBody>
      </p:sp>
      <p:sp>
        <p:nvSpPr>
          <p:cNvPr id="3" name="Rectangle 2"/>
          <p:cNvSpPr/>
          <p:nvPr/>
        </p:nvSpPr>
        <p:spPr>
          <a:xfrm>
            <a:off x="1754659" y="2110806"/>
            <a:ext cx="8340811" cy="4401205"/>
          </a:xfrm>
          <a:prstGeom prst="rect">
            <a:avLst/>
          </a:prstGeom>
        </p:spPr>
        <p:txBody>
          <a:bodyPr wrap="square">
            <a:spAutoFit/>
          </a:bodyPr>
          <a:lstStyle/>
          <a:p>
            <a:pPr algn="ctr"/>
            <a:r>
              <a:rPr lang="en-US" altLang="en-US" sz="4000" b="1" dirty="0"/>
              <a:t>Just as the nation’s economic engines and national security measures have come to rest squarely on the shoulders of science, technology, engineering, and mathematics (STEM), American students are recoiling from these disciplines in record numbers.</a:t>
            </a:r>
          </a:p>
        </p:txBody>
      </p:sp>
    </p:spTree>
    <p:extLst>
      <p:ext uri="{BB962C8B-B14F-4D97-AF65-F5344CB8AC3E}">
        <p14:creationId xmlns:p14="http://schemas.microsoft.com/office/powerpoint/2010/main" val="403231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800" dirty="0" smtClean="0"/>
              <a:t>Need for STEM</a:t>
            </a:r>
            <a:endParaRPr lang="en-US" sz="4800" dirty="0"/>
          </a:p>
        </p:txBody>
      </p:sp>
      <p:sp>
        <p:nvSpPr>
          <p:cNvPr id="14" name="Content Placeholder 13"/>
          <p:cNvSpPr>
            <a:spLocks noGrp="1"/>
          </p:cNvSpPr>
          <p:nvPr>
            <p:ph idx="1"/>
          </p:nvPr>
        </p:nvSpPr>
        <p:spPr>
          <a:xfrm>
            <a:off x="568411" y="2190748"/>
            <a:ext cx="11182865" cy="4667251"/>
          </a:xfrm>
        </p:spPr>
        <p:txBody>
          <a:bodyPr>
            <a:normAutofit/>
          </a:bodyPr>
          <a:lstStyle/>
          <a:p>
            <a:pPr marL="0" indent="0">
              <a:buNone/>
            </a:pPr>
            <a:r>
              <a:rPr lang="en-US" b="1" dirty="0"/>
              <a:t>Why is there a need for STEM</a:t>
            </a:r>
            <a:r>
              <a:rPr lang="en-US" b="1" dirty="0" smtClean="0"/>
              <a:t>?</a:t>
            </a:r>
            <a:endParaRPr lang="en-US" dirty="0" smtClean="0"/>
          </a:p>
          <a:p>
            <a:pPr lvl="0"/>
            <a:r>
              <a:rPr lang="en-US" dirty="0" smtClean="0"/>
              <a:t>U.S</a:t>
            </a:r>
            <a:r>
              <a:rPr lang="en-US" dirty="0"/>
              <a:t>. Department of Education says competencies and skills needed in classrooms are the same skills that are critical for workforce</a:t>
            </a:r>
          </a:p>
          <a:p>
            <a:pPr lvl="0"/>
            <a:r>
              <a:rPr lang="en-US" dirty="0"/>
              <a:t>21st century economy will be increasingly driven by contributions that come from discoveries and innovations in STEM</a:t>
            </a:r>
          </a:p>
          <a:p>
            <a:pPr lvl="0"/>
            <a:r>
              <a:rPr lang="en-US" dirty="0"/>
              <a:t>STEM career opportunities are expected to grow by 17% between 2008 and 2018</a:t>
            </a:r>
          </a:p>
          <a:p>
            <a:pPr lvl="0"/>
            <a:r>
              <a:rPr lang="en-US" dirty="0"/>
              <a:t>By 2018, 8 million jobs in the U.S. economy will require a college degree in STEM</a:t>
            </a:r>
          </a:p>
          <a:p>
            <a:pPr lvl="0"/>
            <a:r>
              <a:rPr lang="en-US" dirty="0"/>
              <a:t>N</a:t>
            </a:r>
            <a:r>
              <a:rPr lang="en-US" dirty="0" smtClean="0"/>
              <a:t>umber </a:t>
            </a:r>
            <a:r>
              <a:rPr lang="en-US" dirty="0"/>
              <a:t>of students pursuing STEM degrees falls short of the demands for projected STEM careers</a:t>
            </a:r>
          </a:p>
          <a:p>
            <a:pPr lvl="0"/>
            <a:r>
              <a:rPr lang="en-US" dirty="0"/>
              <a:t>Political pressure to improve students overall performance in mathematics and science</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We Need in Schools</a:t>
            </a:r>
            <a:endParaRPr lang="en-US" sz="4800" dirty="0"/>
          </a:p>
        </p:txBody>
      </p:sp>
      <p:sp>
        <p:nvSpPr>
          <p:cNvPr id="3" name="Rectangle 2"/>
          <p:cNvSpPr/>
          <p:nvPr/>
        </p:nvSpPr>
        <p:spPr>
          <a:xfrm>
            <a:off x="358346" y="2273605"/>
            <a:ext cx="11417643" cy="4524315"/>
          </a:xfrm>
          <a:prstGeom prst="rect">
            <a:avLst/>
          </a:prstGeom>
        </p:spPr>
        <p:txBody>
          <a:bodyPr wrap="square">
            <a:spAutoFit/>
          </a:bodyPr>
          <a:lstStyle/>
          <a:p>
            <a:pPr marL="590550" indent="-590550">
              <a:lnSpc>
                <a:spcPct val="80000"/>
              </a:lnSpc>
              <a:buFont typeface="Arial" panose="020B0604020202020204" pitchFamily="34" charset="0"/>
              <a:buChar char="•"/>
            </a:pPr>
            <a:r>
              <a:rPr lang="en-US" altLang="en-US" sz="3600" dirty="0"/>
              <a:t>Improve the quality of STEM education and experiences;</a:t>
            </a:r>
          </a:p>
          <a:p>
            <a:pPr marL="590550" indent="-590550">
              <a:lnSpc>
                <a:spcPct val="80000"/>
              </a:lnSpc>
              <a:buFont typeface="Arial" panose="020B0604020202020204" pitchFamily="34" charset="0"/>
              <a:buChar char="•"/>
            </a:pPr>
            <a:r>
              <a:rPr lang="en-US" altLang="en-US" sz="3600" dirty="0"/>
              <a:t>Promote engaged learning in STEM fields; </a:t>
            </a:r>
          </a:p>
          <a:p>
            <a:pPr marL="590550" indent="-590550">
              <a:lnSpc>
                <a:spcPct val="80000"/>
              </a:lnSpc>
              <a:buFont typeface="Arial" panose="020B0604020202020204" pitchFamily="34" charset="0"/>
              <a:buChar char="•"/>
            </a:pPr>
            <a:r>
              <a:rPr lang="en-US" altLang="en-US" sz="3600" dirty="0"/>
              <a:t>Prepare teachers to deliver comprehensive STEM education;</a:t>
            </a:r>
          </a:p>
          <a:p>
            <a:pPr marL="590550" indent="-590550">
              <a:lnSpc>
                <a:spcPct val="80000"/>
              </a:lnSpc>
              <a:buFont typeface="Arial" panose="020B0604020202020204" pitchFamily="34" charset="0"/>
              <a:buChar char="•"/>
            </a:pPr>
            <a:r>
              <a:rPr lang="en-US" altLang="en-US" sz="3600" dirty="0"/>
              <a:t>Change the status quo concerning learning and teaching STEM;</a:t>
            </a:r>
          </a:p>
          <a:p>
            <a:pPr marL="590550" indent="-590550">
              <a:lnSpc>
                <a:spcPct val="80000"/>
              </a:lnSpc>
              <a:buFont typeface="Arial" panose="020B0604020202020204" pitchFamily="34" charset="0"/>
              <a:buChar char="•"/>
            </a:pPr>
            <a:r>
              <a:rPr lang="en-US" altLang="en-US" sz="3600" dirty="0"/>
              <a:t>Move individuals from underrepresented groups into the STEM disciplines; and,</a:t>
            </a:r>
          </a:p>
          <a:p>
            <a:pPr marL="590550" indent="-590550">
              <a:lnSpc>
                <a:spcPct val="80000"/>
              </a:lnSpc>
              <a:buFont typeface="Arial" panose="020B0604020202020204" pitchFamily="34" charset="0"/>
              <a:buChar char="•"/>
            </a:pPr>
            <a:r>
              <a:rPr lang="en-US" altLang="en-US" sz="3600" dirty="0"/>
              <a:t>Increase the number of students in STEM programs and fields.</a:t>
            </a:r>
          </a:p>
        </p:txBody>
      </p:sp>
    </p:spTree>
    <p:extLst>
      <p:ext uri="{BB962C8B-B14F-4D97-AF65-F5344CB8AC3E}">
        <p14:creationId xmlns:p14="http://schemas.microsoft.com/office/powerpoint/2010/main" val="278464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STEM in School</a:t>
            </a:r>
            <a:endParaRPr lang="en-US" sz="4800" dirty="0"/>
          </a:p>
        </p:txBody>
      </p:sp>
      <p:sp>
        <p:nvSpPr>
          <p:cNvPr id="3" name="Content Placeholder 2"/>
          <p:cNvSpPr>
            <a:spLocks noGrp="1"/>
          </p:cNvSpPr>
          <p:nvPr>
            <p:ph idx="1"/>
          </p:nvPr>
        </p:nvSpPr>
        <p:spPr>
          <a:xfrm>
            <a:off x="1280160" y="1828457"/>
            <a:ext cx="9628632" cy="5029544"/>
          </a:xfrm>
        </p:spPr>
        <p:txBody>
          <a:bodyPr>
            <a:normAutofit fontScale="77500" lnSpcReduction="20000"/>
          </a:bodyPr>
          <a:lstStyle/>
          <a:p>
            <a:pPr marL="0" indent="0">
              <a:buNone/>
            </a:pPr>
            <a:r>
              <a:rPr lang="en-US" sz="2400" b="1" dirty="0"/>
              <a:t>Call for Action</a:t>
            </a:r>
          </a:p>
          <a:p>
            <a:pPr lvl="0"/>
            <a:r>
              <a:rPr lang="en-US" sz="2400" dirty="0"/>
              <a:t>Educational and political efforts </a:t>
            </a:r>
            <a:r>
              <a:rPr lang="en-US" sz="2400" dirty="0" smtClean="0"/>
              <a:t>are being </a:t>
            </a:r>
            <a:r>
              <a:rPr lang="en-US" sz="2400" dirty="0"/>
              <a:t>made to improve students’ overall performance, attitudes, and aspirations to learn in STEM subjects</a:t>
            </a:r>
          </a:p>
          <a:p>
            <a:pPr lvl="0"/>
            <a:r>
              <a:rPr lang="en-US" sz="2400" dirty="0"/>
              <a:t>School districts across the nation </a:t>
            </a:r>
            <a:r>
              <a:rPr lang="en-US" sz="2400" dirty="0" smtClean="0"/>
              <a:t>are implementing </a:t>
            </a:r>
            <a:r>
              <a:rPr lang="en-US" sz="2400" dirty="0"/>
              <a:t>STEM programs in their schools</a:t>
            </a:r>
          </a:p>
          <a:p>
            <a:pPr lvl="1"/>
            <a:r>
              <a:rPr lang="en-US" dirty="0"/>
              <a:t>STEM programs are primarily targeted at middle and high school </a:t>
            </a:r>
            <a:r>
              <a:rPr lang="en-US" dirty="0" smtClean="0"/>
              <a:t>grades</a:t>
            </a:r>
            <a:endParaRPr lang="en-US" sz="2400" dirty="0"/>
          </a:p>
          <a:p>
            <a:pPr marL="0" indent="0">
              <a:buNone/>
            </a:pPr>
            <a:r>
              <a:rPr lang="en-US" sz="2400" b="1" dirty="0"/>
              <a:t>Why STEM in </a:t>
            </a:r>
            <a:r>
              <a:rPr lang="en-US" sz="2400" b="1" dirty="0" smtClean="0"/>
              <a:t>Early Grades</a:t>
            </a:r>
          </a:p>
          <a:p>
            <a:pPr lvl="0"/>
            <a:r>
              <a:rPr lang="en-US" sz="2400" dirty="0" smtClean="0"/>
              <a:t>Students have already decided by this point whether STEM subjects will be of interest and regardless of program and are not likely to change their minds</a:t>
            </a:r>
          </a:p>
          <a:p>
            <a:pPr lvl="1"/>
            <a:r>
              <a:rPr lang="en-US" sz="2300" dirty="0" smtClean="0"/>
              <a:t>In </a:t>
            </a:r>
            <a:r>
              <a:rPr lang="en-US" sz="2300" dirty="0"/>
              <a:t>2008 315 STEM programs were being implemented but only 3-4% included elementary grades</a:t>
            </a:r>
          </a:p>
          <a:p>
            <a:pPr lvl="0"/>
            <a:r>
              <a:rPr lang="en-US" sz="2400" dirty="0"/>
              <a:t>It is important that special attention and efforts be given to students who are in critical grade levels (Elementary) for developing dispositional attitudes toward learning in STEM subjects</a:t>
            </a:r>
          </a:p>
          <a:p>
            <a:pPr lvl="0"/>
            <a:r>
              <a:rPr lang="en-US" sz="2400" dirty="0"/>
              <a:t>Up to 50% of elementary students turn away from STEM disciplines by 3</a:t>
            </a:r>
            <a:r>
              <a:rPr lang="en-US" sz="2400" baseline="30000" dirty="0"/>
              <a:t>rd</a:t>
            </a:r>
            <a:r>
              <a:rPr lang="en-US" sz="2400" dirty="0"/>
              <a:t> or 4</a:t>
            </a:r>
            <a:r>
              <a:rPr lang="en-US" sz="2400" baseline="30000" dirty="0"/>
              <a:t>th</a:t>
            </a:r>
            <a:r>
              <a:rPr lang="en-US" sz="2400" dirty="0"/>
              <a:t> </a:t>
            </a:r>
            <a:r>
              <a:rPr lang="en-US" sz="2400" dirty="0" smtClean="0"/>
              <a:t>grade</a:t>
            </a:r>
          </a:p>
          <a:p>
            <a:pPr lvl="0"/>
            <a:r>
              <a:rPr lang="en-US" sz="2400" dirty="0" smtClean="0"/>
              <a:t>29% of elementary teachers report teaching science two or fewer days per week.</a:t>
            </a:r>
            <a:endParaRPr lang="en-US" sz="2400" dirty="0"/>
          </a:p>
        </p:txBody>
      </p:sp>
    </p:spTree>
    <p:extLst>
      <p:ext uri="{BB962C8B-B14F-4D97-AF65-F5344CB8AC3E}">
        <p14:creationId xmlns:p14="http://schemas.microsoft.com/office/powerpoint/2010/main" val="8807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Ingenuity Gap</a:t>
            </a:r>
            <a:endParaRPr lang="en-US" dirty="0"/>
          </a:p>
        </p:txBody>
      </p:sp>
      <p:graphicFrame>
        <p:nvGraphicFramePr>
          <p:cNvPr id="3" name="Object 3"/>
          <p:cNvGraphicFramePr>
            <a:graphicFrameLocks noChangeAspect="1"/>
          </p:cNvGraphicFramePr>
          <p:nvPr>
            <p:extLst>
              <p:ext uri="{D42A27DB-BD31-4B8C-83A1-F6EECF244321}">
                <p14:modId xmlns:p14="http://schemas.microsoft.com/office/powerpoint/2010/main" val="1879951782"/>
              </p:ext>
            </p:extLst>
          </p:nvPr>
        </p:nvGraphicFramePr>
        <p:xfrm>
          <a:off x="1838398" y="2112661"/>
          <a:ext cx="7818408" cy="4745339"/>
        </p:xfrm>
        <a:graphic>
          <a:graphicData uri="http://schemas.openxmlformats.org/presentationml/2006/ole">
            <mc:AlternateContent xmlns:mc="http://schemas.openxmlformats.org/markup-compatibility/2006">
              <mc:Choice xmlns:v="urn:schemas-microsoft-com:vml" Requires="v">
                <p:oleObj spid="_x0000_s1036" name="Chart" r:id="rId3" imgW="8229600" imgH="4533900" progId="MSGraph.Chart.8">
                  <p:embed followColorScheme="full"/>
                </p:oleObj>
              </mc:Choice>
              <mc:Fallback>
                <p:oleObj name="Chart" r:id="rId3" imgW="8229600" imgH="4533900"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398" y="2112661"/>
                        <a:ext cx="7818408" cy="474533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3245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 grpId="0"/>
    </p:bldLst>
  </p:timing>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0</TotalTime>
  <Words>2454</Words>
  <Application>Microsoft Office PowerPoint</Application>
  <PresentationFormat>Widescreen</PresentationFormat>
  <Paragraphs>318</Paragraphs>
  <Slides>44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9" baseType="lpstr">
      <vt:lpstr>Arial</vt:lpstr>
      <vt:lpstr>Calibri</vt:lpstr>
      <vt:lpstr>Wingdings</vt:lpstr>
      <vt:lpstr>Education 16x9</vt:lpstr>
      <vt:lpstr>Chart</vt:lpstr>
      <vt:lpstr>Integrated STEM Education Introduce, Practice, Apply</vt:lpstr>
      <vt:lpstr>Michael Daugherty STEM 4033</vt:lpstr>
      <vt:lpstr>Overview</vt:lpstr>
      <vt:lpstr>The Plan</vt:lpstr>
      <vt:lpstr>The Problem</vt:lpstr>
      <vt:lpstr>Need for STEM</vt:lpstr>
      <vt:lpstr>What We Need in Schools</vt:lpstr>
      <vt:lpstr>STEM in School</vt:lpstr>
      <vt:lpstr>Ingenuity Gap</vt:lpstr>
      <vt:lpstr>Top 10 STEM Challenges</vt:lpstr>
      <vt:lpstr>Currently, Schools Tend to:</vt:lpstr>
      <vt:lpstr>What Needs to be Emphasized</vt:lpstr>
      <vt:lpstr>Quick challenge  - The Color Trader Cooperative Learning</vt:lpstr>
      <vt:lpstr>Attributes of STEM</vt:lpstr>
      <vt:lpstr>Strategies for STEM Problem Solving</vt:lpstr>
      <vt:lpstr>Engineering Design Loop</vt:lpstr>
      <vt:lpstr>Engineering Design Loop</vt:lpstr>
      <vt:lpstr>Engineering Design Loop</vt:lpstr>
      <vt:lpstr>What Will Your Design Loop Include?</vt:lpstr>
      <vt:lpstr>Example Design Loops</vt:lpstr>
      <vt:lpstr>Quick challenge: Spring Rockets Repeatability and Accuracy</vt:lpstr>
      <vt:lpstr>DISCUSSION STOP</vt:lpstr>
      <vt:lpstr>Problem-based learning</vt:lpstr>
      <vt:lpstr>Problem-based learning</vt:lpstr>
      <vt:lpstr>Problem-based learning</vt:lpstr>
      <vt:lpstr>Assessment </vt:lpstr>
      <vt:lpstr>Assessing Student Performance</vt:lpstr>
      <vt:lpstr>Assessing Student Performance</vt:lpstr>
      <vt:lpstr>Example Assessments</vt:lpstr>
      <vt:lpstr>Introducing STEM – Narrative</vt:lpstr>
      <vt:lpstr>Narrative Curriculum</vt:lpstr>
      <vt:lpstr>Narrative Curriculum</vt:lpstr>
      <vt:lpstr>Informational Text</vt:lpstr>
      <vt:lpstr>Benefits of Informational Text</vt:lpstr>
      <vt:lpstr>Narrative Curriculum Design Challenge</vt:lpstr>
      <vt:lpstr>Narrative/Informational Text Design Challenge</vt:lpstr>
      <vt:lpstr>Examples of Informational Text Design Challenges</vt:lpstr>
      <vt:lpstr>Creating STEM Lessons</vt:lpstr>
      <vt:lpstr>Creating STEM Lessons - PBL</vt:lpstr>
      <vt:lpstr>Creating STEM Lessons</vt:lpstr>
      <vt:lpstr>Creating STEM Lessons</vt:lpstr>
      <vt:lpstr>Creating STEM Lessons</vt:lpstr>
      <vt:lpstr>From Content Standards to Curriculum Using Engineering Design to Deliver Lessons</vt:lpstr>
      <vt:lpstr>Action Plan Presentation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2014-07-16T16:22:42Z</dcterms:created>
  <dcterms:modified xsi:type="dcterms:W3CDTF">2014-09-02T16:04:55Z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