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1" r:id="rId3"/>
    <p:sldId id="256" r:id="rId4"/>
    <p:sldId id="258" r:id="rId5"/>
    <p:sldId id="257" r:id="rId6"/>
    <p:sldId id="259"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8" autoAdjust="0"/>
    <p:restoredTop sz="94660"/>
  </p:normalViewPr>
  <p:slideViewPr>
    <p:cSldViewPr snapToGrid="0">
      <p:cViewPr varScale="1">
        <p:scale>
          <a:sx n="114" d="100"/>
          <a:sy n="114" d="100"/>
        </p:scale>
        <p:origin x="10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8D93DB3-55D0-4070-9D02-9E511D9851A4}" type="datetimeFigureOut">
              <a:rPr lang="en-US" smtClean="0"/>
              <a:t>10/22/2015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06C3F-E063-47CD-88FE-A6A442DE8F2C}" type="slidenum">
              <a:rPr lang="en-US" smtClean="0"/>
              <a:t>‹#›</a:t>
            </a:fld>
            <a:endParaRPr lang="en-US"/>
          </a:p>
        </p:txBody>
      </p:sp>
    </p:spTree>
    <p:extLst>
      <p:ext uri="{BB962C8B-B14F-4D97-AF65-F5344CB8AC3E}">
        <p14:creationId xmlns:p14="http://schemas.microsoft.com/office/powerpoint/2010/main" val="1506345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D93DB3-55D0-4070-9D02-9E511D9851A4}" type="datetimeFigureOut">
              <a:rPr lang="en-US" smtClean="0"/>
              <a:t>10/22/2015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06C3F-E063-47CD-88FE-A6A442DE8F2C}" type="slidenum">
              <a:rPr lang="en-US" smtClean="0"/>
              <a:t>‹#›</a:t>
            </a:fld>
            <a:endParaRPr lang="en-US"/>
          </a:p>
        </p:txBody>
      </p:sp>
    </p:spTree>
    <p:extLst>
      <p:ext uri="{BB962C8B-B14F-4D97-AF65-F5344CB8AC3E}">
        <p14:creationId xmlns:p14="http://schemas.microsoft.com/office/powerpoint/2010/main" val="3258929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D93DB3-55D0-4070-9D02-9E511D9851A4}" type="datetimeFigureOut">
              <a:rPr lang="en-US" smtClean="0"/>
              <a:t>10/22/2015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06C3F-E063-47CD-88FE-A6A442DE8F2C}" type="slidenum">
              <a:rPr lang="en-US" smtClean="0"/>
              <a:t>‹#›</a:t>
            </a:fld>
            <a:endParaRPr lang="en-US"/>
          </a:p>
        </p:txBody>
      </p:sp>
    </p:spTree>
    <p:extLst>
      <p:ext uri="{BB962C8B-B14F-4D97-AF65-F5344CB8AC3E}">
        <p14:creationId xmlns:p14="http://schemas.microsoft.com/office/powerpoint/2010/main" val="534854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D93DB3-55D0-4070-9D02-9E511D9851A4}" type="datetimeFigureOut">
              <a:rPr lang="en-US" smtClean="0"/>
              <a:t>10/22/2015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06C3F-E063-47CD-88FE-A6A442DE8F2C}" type="slidenum">
              <a:rPr lang="en-US" smtClean="0"/>
              <a:t>‹#›</a:t>
            </a:fld>
            <a:endParaRPr lang="en-US"/>
          </a:p>
        </p:txBody>
      </p:sp>
    </p:spTree>
    <p:extLst>
      <p:ext uri="{BB962C8B-B14F-4D97-AF65-F5344CB8AC3E}">
        <p14:creationId xmlns:p14="http://schemas.microsoft.com/office/powerpoint/2010/main" val="423173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D93DB3-55D0-4070-9D02-9E511D9851A4}" type="datetimeFigureOut">
              <a:rPr lang="en-US" smtClean="0"/>
              <a:t>10/22/2015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06C3F-E063-47CD-88FE-A6A442DE8F2C}" type="slidenum">
              <a:rPr lang="en-US" smtClean="0"/>
              <a:t>‹#›</a:t>
            </a:fld>
            <a:endParaRPr lang="en-US"/>
          </a:p>
        </p:txBody>
      </p:sp>
    </p:spTree>
    <p:extLst>
      <p:ext uri="{BB962C8B-B14F-4D97-AF65-F5344CB8AC3E}">
        <p14:creationId xmlns:p14="http://schemas.microsoft.com/office/powerpoint/2010/main" val="808586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8D93DB3-55D0-4070-9D02-9E511D9851A4}" type="datetimeFigureOut">
              <a:rPr lang="en-US" smtClean="0"/>
              <a:t>10/22/2015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206C3F-E063-47CD-88FE-A6A442DE8F2C}" type="slidenum">
              <a:rPr lang="en-US" smtClean="0"/>
              <a:t>‹#›</a:t>
            </a:fld>
            <a:endParaRPr lang="en-US"/>
          </a:p>
        </p:txBody>
      </p:sp>
    </p:spTree>
    <p:extLst>
      <p:ext uri="{BB962C8B-B14F-4D97-AF65-F5344CB8AC3E}">
        <p14:creationId xmlns:p14="http://schemas.microsoft.com/office/powerpoint/2010/main" val="1633068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8D93DB3-55D0-4070-9D02-9E511D9851A4}" type="datetimeFigureOut">
              <a:rPr lang="en-US" smtClean="0"/>
              <a:t>10/22/2015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206C3F-E063-47CD-88FE-A6A442DE8F2C}" type="slidenum">
              <a:rPr lang="en-US" smtClean="0"/>
              <a:t>‹#›</a:t>
            </a:fld>
            <a:endParaRPr lang="en-US"/>
          </a:p>
        </p:txBody>
      </p:sp>
    </p:spTree>
    <p:extLst>
      <p:ext uri="{BB962C8B-B14F-4D97-AF65-F5344CB8AC3E}">
        <p14:creationId xmlns:p14="http://schemas.microsoft.com/office/powerpoint/2010/main" val="913442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8D93DB3-55D0-4070-9D02-9E511D9851A4}" type="datetimeFigureOut">
              <a:rPr lang="en-US" smtClean="0"/>
              <a:t>10/22/2015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206C3F-E063-47CD-88FE-A6A442DE8F2C}" type="slidenum">
              <a:rPr lang="en-US" smtClean="0"/>
              <a:t>‹#›</a:t>
            </a:fld>
            <a:endParaRPr lang="en-US"/>
          </a:p>
        </p:txBody>
      </p:sp>
    </p:spTree>
    <p:extLst>
      <p:ext uri="{BB962C8B-B14F-4D97-AF65-F5344CB8AC3E}">
        <p14:creationId xmlns:p14="http://schemas.microsoft.com/office/powerpoint/2010/main" val="1309058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D93DB3-55D0-4070-9D02-9E511D9851A4}" type="datetimeFigureOut">
              <a:rPr lang="en-US" smtClean="0"/>
              <a:t>10/22/2015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206C3F-E063-47CD-88FE-A6A442DE8F2C}" type="slidenum">
              <a:rPr lang="en-US" smtClean="0"/>
              <a:t>‹#›</a:t>
            </a:fld>
            <a:endParaRPr lang="en-US"/>
          </a:p>
        </p:txBody>
      </p:sp>
    </p:spTree>
    <p:extLst>
      <p:ext uri="{BB962C8B-B14F-4D97-AF65-F5344CB8AC3E}">
        <p14:creationId xmlns:p14="http://schemas.microsoft.com/office/powerpoint/2010/main" val="3300183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D93DB3-55D0-4070-9D02-9E511D9851A4}" type="datetimeFigureOut">
              <a:rPr lang="en-US" smtClean="0"/>
              <a:t>10/22/2015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206C3F-E063-47CD-88FE-A6A442DE8F2C}" type="slidenum">
              <a:rPr lang="en-US" smtClean="0"/>
              <a:t>‹#›</a:t>
            </a:fld>
            <a:endParaRPr lang="en-US"/>
          </a:p>
        </p:txBody>
      </p:sp>
    </p:spTree>
    <p:extLst>
      <p:ext uri="{BB962C8B-B14F-4D97-AF65-F5344CB8AC3E}">
        <p14:creationId xmlns:p14="http://schemas.microsoft.com/office/powerpoint/2010/main" val="709072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D93DB3-55D0-4070-9D02-9E511D9851A4}" type="datetimeFigureOut">
              <a:rPr lang="en-US" smtClean="0"/>
              <a:t>10/22/2015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206C3F-E063-47CD-88FE-A6A442DE8F2C}" type="slidenum">
              <a:rPr lang="en-US" smtClean="0"/>
              <a:t>‹#›</a:t>
            </a:fld>
            <a:endParaRPr lang="en-US"/>
          </a:p>
        </p:txBody>
      </p:sp>
    </p:spTree>
    <p:extLst>
      <p:ext uri="{BB962C8B-B14F-4D97-AF65-F5344CB8AC3E}">
        <p14:creationId xmlns:p14="http://schemas.microsoft.com/office/powerpoint/2010/main" val="846047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D93DB3-55D0-4070-9D02-9E511D9851A4}" type="datetimeFigureOut">
              <a:rPr lang="en-US" smtClean="0"/>
              <a:t>10/22/2015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206C3F-E063-47CD-88FE-A6A442DE8F2C}" type="slidenum">
              <a:rPr lang="en-US" smtClean="0"/>
              <a:t>‹#›</a:t>
            </a:fld>
            <a:endParaRPr lang="en-US"/>
          </a:p>
        </p:txBody>
      </p:sp>
    </p:spTree>
    <p:extLst>
      <p:ext uri="{BB962C8B-B14F-4D97-AF65-F5344CB8AC3E}">
        <p14:creationId xmlns:p14="http://schemas.microsoft.com/office/powerpoint/2010/main" val="13341494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2.estesrockets.com/cgi-bin/WEDU100P.pgm" TargetMode="Externa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Geometr415 Blk BT" panose="020B0802020204020303" pitchFamily="34" charset="0"/>
              </a:rPr>
              <a:t>Teaching Design and </a:t>
            </a:r>
            <a:r>
              <a:rPr lang="en-US" b="1" dirty="0">
                <a:latin typeface="Geometr415 Blk BT" panose="020B0802020204020303" pitchFamily="34" charset="0"/>
              </a:rPr>
              <a:t>Problem </a:t>
            </a:r>
            <a:r>
              <a:rPr lang="en-US" b="1" dirty="0" smtClean="0">
                <a:latin typeface="Geometr415 Blk BT" panose="020B0802020204020303" pitchFamily="34" charset="0"/>
              </a:rPr>
              <a:t>Solving</a:t>
            </a:r>
            <a:endParaRPr lang="en-US" dirty="0">
              <a:latin typeface="Geometr415 Blk BT" panose="020B0802020204020303" pitchFamily="34" charset="0"/>
            </a:endParaRPr>
          </a:p>
        </p:txBody>
      </p:sp>
      <p:sp>
        <p:nvSpPr>
          <p:cNvPr id="3" name="Content Placeholder 2"/>
          <p:cNvSpPr>
            <a:spLocks noGrp="1"/>
          </p:cNvSpPr>
          <p:nvPr>
            <p:ph idx="1"/>
          </p:nvPr>
        </p:nvSpPr>
        <p:spPr>
          <a:xfrm>
            <a:off x="1156982" y="1808134"/>
            <a:ext cx="4077750" cy="4351338"/>
          </a:xfrm>
        </p:spPr>
        <p:txBody>
          <a:bodyPr>
            <a:normAutofit/>
          </a:bodyPr>
          <a:lstStyle/>
          <a:p>
            <a:r>
              <a:rPr lang="en-US" dirty="0" smtClean="0">
                <a:latin typeface="Geometr212 BkCn BT" panose="020B0603020204020204" pitchFamily="34" charset="0"/>
              </a:rPr>
              <a:t>Design</a:t>
            </a:r>
          </a:p>
          <a:p>
            <a:r>
              <a:rPr lang="en-US" dirty="0" smtClean="0">
                <a:latin typeface="Geometr212 BkCn BT" panose="020B0603020204020204" pitchFamily="34" charset="0"/>
              </a:rPr>
              <a:t>Trouble-Shooting</a:t>
            </a:r>
          </a:p>
          <a:p>
            <a:r>
              <a:rPr lang="en-US" dirty="0" smtClean="0">
                <a:latin typeface="Geometr212 BkCn BT" panose="020B0603020204020204" pitchFamily="34" charset="0"/>
              </a:rPr>
              <a:t>Invention and Innovation</a:t>
            </a:r>
          </a:p>
          <a:p>
            <a:r>
              <a:rPr lang="en-US" dirty="0" smtClean="0">
                <a:latin typeface="Geometr212 BkCn BT" panose="020B0603020204020204" pitchFamily="34" charset="0"/>
              </a:rPr>
              <a:t>Research and Development</a:t>
            </a:r>
          </a:p>
          <a:p>
            <a:r>
              <a:rPr lang="en-US" dirty="0" smtClean="0">
                <a:latin typeface="Geometr212 BkCn BT" panose="020B0603020204020204" pitchFamily="34" charset="0"/>
              </a:rPr>
              <a:t>Experimentation</a:t>
            </a:r>
          </a:p>
          <a:p>
            <a:r>
              <a:rPr lang="en-US" dirty="0" smtClean="0">
                <a:latin typeface="Geometr212 BkCn BT" panose="020B0603020204020204" pitchFamily="34" charset="0"/>
              </a:rPr>
              <a:t>Technical/Procedural</a:t>
            </a:r>
          </a:p>
          <a:p>
            <a:pPr marL="0" indent="0">
              <a:buNone/>
            </a:pPr>
            <a:endParaRPr lang="en-US" dirty="0"/>
          </a:p>
        </p:txBody>
      </p:sp>
      <p:sp>
        <p:nvSpPr>
          <p:cNvPr id="4" name="Content Placeholder 2"/>
          <p:cNvSpPr txBox="1">
            <a:spLocks/>
          </p:cNvSpPr>
          <p:nvPr/>
        </p:nvSpPr>
        <p:spPr>
          <a:xfrm>
            <a:off x="6284053" y="2101749"/>
            <a:ext cx="553114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latin typeface="Geometr212 BkCn BT" panose="020B0603020204020204" pitchFamily="34" charset="0"/>
              </a:rPr>
              <a:t>One of the simplest problem solving models (design loops) includes these steps.</a:t>
            </a:r>
          </a:p>
          <a:p>
            <a:pPr lvl="0"/>
            <a:r>
              <a:rPr lang="en-US" dirty="0">
                <a:latin typeface="Geometr212 BkCn BT" panose="020B0603020204020204" pitchFamily="34" charset="0"/>
              </a:rPr>
              <a:t>Identify the problem</a:t>
            </a:r>
          </a:p>
          <a:p>
            <a:pPr lvl="0"/>
            <a:r>
              <a:rPr lang="en-US" dirty="0">
                <a:latin typeface="Geometr212 BkCn BT" panose="020B0603020204020204" pitchFamily="34" charset="0"/>
              </a:rPr>
              <a:t>Select a solution</a:t>
            </a:r>
          </a:p>
          <a:p>
            <a:pPr lvl="0"/>
            <a:r>
              <a:rPr lang="en-US" dirty="0">
                <a:latin typeface="Geometr212 BkCn BT" panose="020B0603020204020204" pitchFamily="34" charset="0"/>
              </a:rPr>
              <a:t>Apply the solution</a:t>
            </a:r>
          </a:p>
          <a:p>
            <a:pPr lvl="0"/>
            <a:r>
              <a:rPr lang="en-US" dirty="0">
                <a:latin typeface="Geometr212 BkCn BT" panose="020B0603020204020204" pitchFamily="34" charset="0"/>
              </a:rPr>
              <a:t>Test and revise the solution</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2697407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Geometr415 Blk BT" panose="020B0802020204020303" pitchFamily="34" charset="0"/>
              </a:rPr>
              <a:t>Technical/Procedural Problem </a:t>
            </a:r>
            <a:r>
              <a:rPr lang="en-US" b="1" dirty="0" smtClean="0">
                <a:latin typeface="Geometr415 Blk BT" panose="020B0802020204020303" pitchFamily="34" charset="0"/>
              </a:rPr>
              <a:t>Solving</a:t>
            </a:r>
            <a:endParaRPr lang="en-US" dirty="0">
              <a:latin typeface="Geometr415 Blk BT" panose="020B0802020204020303" pitchFamily="34" charset="0"/>
            </a:endParaRPr>
          </a:p>
        </p:txBody>
      </p:sp>
      <p:sp>
        <p:nvSpPr>
          <p:cNvPr id="3" name="Content Placeholder 2"/>
          <p:cNvSpPr>
            <a:spLocks noGrp="1"/>
          </p:cNvSpPr>
          <p:nvPr>
            <p:ph idx="1"/>
          </p:nvPr>
        </p:nvSpPr>
        <p:spPr>
          <a:xfrm>
            <a:off x="326470" y="1690688"/>
            <a:ext cx="11325837" cy="4351338"/>
          </a:xfrm>
        </p:spPr>
        <p:txBody>
          <a:bodyPr>
            <a:normAutofit/>
          </a:bodyPr>
          <a:lstStyle/>
          <a:p>
            <a:r>
              <a:rPr lang="en-US" dirty="0">
                <a:latin typeface="Geometr212 BkCn BT" panose="020B0603020204020204" pitchFamily="34" charset="0"/>
              </a:rPr>
              <a:t>Technical/procedural problems differ from engineering design problems in that they are more structured and the solutions to such problems require background knowledge as well as the ability to follow technical directions. </a:t>
            </a:r>
            <a:endParaRPr lang="en-US" dirty="0" smtClean="0">
              <a:latin typeface="Geometr212 BkCn BT" panose="020B0603020204020204" pitchFamily="34" charset="0"/>
            </a:endParaRPr>
          </a:p>
          <a:p>
            <a:pPr lvl="1"/>
            <a:r>
              <a:rPr lang="en-US" dirty="0">
                <a:latin typeface="Geometr212 BkCn BT" panose="020B0603020204020204" pitchFamily="34" charset="0"/>
              </a:rPr>
              <a:t>S</a:t>
            </a:r>
            <a:r>
              <a:rPr lang="en-US" dirty="0" smtClean="0">
                <a:latin typeface="Geometr212 BkCn BT" panose="020B0603020204020204" pitchFamily="34" charset="0"/>
              </a:rPr>
              <a:t>how </a:t>
            </a:r>
            <a:r>
              <a:rPr lang="en-US" dirty="0">
                <a:latin typeface="Geometr212 BkCn BT" panose="020B0603020204020204" pitchFamily="34" charset="0"/>
              </a:rPr>
              <a:t>the students "how to" complete a task or process. </a:t>
            </a:r>
            <a:endParaRPr lang="en-US" dirty="0" smtClean="0">
              <a:latin typeface="Geometr212 BkCn BT" panose="020B0603020204020204" pitchFamily="34" charset="0"/>
            </a:endParaRPr>
          </a:p>
          <a:p>
            <a:pPr lvl="1"/>
            <a:r>
              <a:rPr lang="en-US" dirty="0" smtClean="0">
                <a:latin typeface="Geometr212 BkCn BT" panose="020B0603020204020204" pitchFamily="34" charset="0"/>
              </a:rPr>
              <a:t>Procedures </a:t>
            </a:r>
            <a:r>
              <a:rPr lang="en-US" dirty="0">
                <a:latin typeface="Geometr212 BkCn BT" panose="020B0603020204020204" pitchFamily="34" charset="0"/>
              </a:rPr>
              <a:t>are action oriented. </a:t>
            </a:r>
            <a:endParaRPr lang="en-US" dirty="0" smtClean="0">
              <a:latin typeface="Geometr212 BkCn BT" panose="020B0603020204020204" pitchFamily="34" charset="0"/>
            </a:endParaRPr>
          </a:p>
          <a:p>
            <a:pPr lvl="1"/>
            <a:r>
              <a:rPr lang="en-US" dirty="0" smtClean="0">
                <a:latin typeface="Geometr212 BkCn BT" panose="020B0603020204020204" pitchFamily="34" charset="0"/>
              </a:rPr>
              <a:t>They </a:t>
            </a:r>
            <a:r>
              <a:rPr lang="en-US" dirty="0">
                <a:latin typeface="Geometr212 BkCn BT" panose="020B0603020204020204" pitchFamily="34" charset="0"/>
              </a:rPr>
              <a:t>outline steps to take, and the order in which they need to be taken. </a:t>
            </a:r>
            <a:endParaRPr lang="en-US" dirty="0" smtClean="0">
              <a:latin typeface="Geometr212 BkCn BT" panose="020B0603020204020204" pitchFamily="34" charset="0"/>
            </a:endParaRPr>
          </a:p>
          <a:p>
            <a:pPr lvl="1"/>
            <a:r>
              <a:rPr lang="en-US" dirty="0" smtClean="0">
                <a:latin typeface="Geometr212 BkCn BT" panose="020B0603020204020204" pitchFamily="34" charset="0"/>
              </a:rPr>
              <a:t>They're </a:t>
            </a:r>
            <a:r>
              <a:rPr lang="en-US" dirty="0">
                <a:latin typeface="Geometr212 BkCn BT" panose="020B0603020204020204" pitchFamily="34" charset="0"/>
              </a:rPr>
              <a:t>often instructional, and they may be used in applying newly learned content, but they should never be used exclusively in the </a:t>
            </a:r>
            <a:endParaRPr lang="en-US" dirty="0" smtClean="0">
              <a:latin typeface="Geometr212 BkCn BT" panose="020B0603020204020204" pitchFamily="34" charset="0"/>
            </a:endParaRPr>
          </a:p>
          <a:p>
            <a:pPr marL="0" indent="0">
              <a:buNone/>
            </a:pPr>
            <a:endParaRPr lang="en-US" dirty="0"/>
          </a:p>
        </p:txBody>
      </p:sp>
    </p:spTree>
    <p:extLst>
      <p:ext uri="{BB962C8B-B14F-4D97-AF65-F5344CB8AC3E}">
        <p14:creationId xmlns:p14="http://schemas.microsoft.com/office/powerpoint/2010/main" val="16685975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ocket">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47528" y="58722"/>
            <a:ext cx="12077359" cy="6788211"/>
          </a:xfrm>
          <a:prstGeom prst="rect">
            <a:avLst/>
          </a:prstGeom>
        </p:spPr>
      </p:pic>
    </p:spTree>
    <p:extLst>
      <p:ext uri="{BB962C8B-B14F-4D97-AF65-F5344CB8AC3E}">
        <p14:creationId xmlns:p14="http://schemas.microsoft.com/office/powerpoint/2010/main" val="3022207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939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eometr415 Blk BT" panose="020B0802020204020303" pitchFamily="34" charset="0"/>
              </a:rPr>
              <a:t>Planning a Lesson or Unit on Rocketry</a:t>
            </a:r>
            <a:endParaRPr lang="en-US" dirty="0">
              <a:latin typeface="Geometr415 Blk BT" panose="020B0802020204020303" pitchFamily="34" charset="0"/>
            </a:endParaRPr>
          </a:p>
        </p:txBody>
      </p:sp>
      <p:pic>
        <p:nvPicPr>
          <p:cNvPr id="3" name="Picture 2">
            <a:hlinkClick r:id="rId2"/>
          </p:cNvPr>
          <p:cNvPicPr>
            <a:picLocks noChangeAspect="1"/>
          </p:cNvPicPr>
          <p:nvPr/>
        </p:nvPicPr>
        <p:blipFill>
          <a:blip r:embed="rId3"/>
          <a:stretch>
            <a:fillRect/>
          </a:stretch>
        </p:blipFill>
        <p:spPr>
          <a:xfrm>
            <a:off x="1157261" y="1602298"/>
            <a:ext cx="3644443" cy="4831306"/>
          </a:xfrm>
          <a:prstGeom prst="rect">
            <a:avLst/>
          </a:prstGeom>
        </p:spPr>
      </p:pic>
      <p:pic>
        <p:nvPicPr>
          <p:cNvPr id="4" name="Picture 3"/>
          <p:cNvPicPr>
            <a:picLocks noChangeAspect="1"/>
          </p:cNvPicPr>
          <p:nvPr/>
        </p:nvPicPr>
        <p:blipFill>
          <a:blip r:embed="rId4"/>
          <a:stretch>
            <a:fillRect/>
          </a:stretch>
        </p:blipFill>
        <p:spPr>
          <a:xfrm>
            <a:off x="6143007" y="1954635"/>
            <a:ext cx="5210793" cy="3709588"/>
          </a:xfrm>
          <a:prstGeom prst="rect">
            <a:avLst/>
          </a:prstGeom>
        </p:spPr>
      </p:pic>
    </p:spTree>
    <p:extLst>
      <p:ext uri="{BB962C8B-B14F-4D97-AF65-F5344CB8AC3E}">
        <p14:creationId xmlns:p14="http://schemas.microsoft.com/office/powerpoint/2010/main" val="8118652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10975" y="1598093"/>
            <a:ext cx="6819048" cy="4752381"/>
          </a:xfrm>
          <a:prstGeom prst="rect">
            <a:avLst/>
          </a:prstGeom>
        </p:spPr>
      </p:pic>
      <p:sp>
        <p:nvSpPr>
          <p:cNvPr id="3" name="TextBox 2"/>
          <p:cNvSpPr txBox="1"/>
          <p:nvPr/>
        </p:nvSpPr>
        <p:spPr>
          <a:xfrm>
            <a:off x="1702714" y="578840"/>
            <a:ext cx="8635569" cy="646331"/>
          </a:xfrm>
          <a:prstGeom prst="rect">
            <a:avLst/>
          </a:prstGeom>
          <a:noFill/>
        </p:spPr>
        <p:txBody>
          <a:bodyPr wrap="none" rtlCol="0">
            <a:spAutoFit/>
          </a:bodyPr>
          <a:lstStyle/>
          <a:p>
            <a:r>
              <a:rPr lang="en-US" sz="3600" dirty="0" smtClean="0">
                <a:latin typeface="Geometr415 Blk BT" panose="020B0802020204020303" pitchFamily="34" charset="0"/>
              </a:rPr>
              <a:t>Key Elements to Building a Model Rocket</a:t>
            </a:r>
            <a:endParaRPr lang="en-US" sz="3600" dirty="0">
              <a:latin typeface="Geometr415 Blk BT" panose="020B0802020204020303" pitchFamily="34" charset="0"/>
            </a:endParaRPr>
          </a:p>
        </p:txBody>
      </p:sp>
      <p:sp>
        <p:nvSpPr>
          <p:cNvPr id="6" name="Left Arrow 5"/>
          <p:cNvSpPr/>
          <p:nvPr/>
        </p:nvSpPr>
        <p:spPr>
          <a:xfrm rot="835579">
            <a:off x="5864371" y="4213844"/>
            <a:ext cx="3967993" cy="93457"/>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p:cNvSpPr txBox="1"/>
          <p:nvPr/>
        </p:nvSpPr>
        <p:spPr>
          <a:xfrm>
            <a:off x="9583957" y="4583315"/>
            <a:ext cx="2189830" cy="584775"/>
          </a:xfrm>
          <a:prstGeom prst="rect">
            <a:avLst/>
          </a:prstGeom>
          <a:noFill/>
        </p:spPr>
        <p:txBody>
          <a:bodyPr wrap="none" rtlCol="0">
            <a:spAutoFit/>
          </a:bodyPr>
          <a:lstStyle/>
          <a:p>
            <a:pPr algn="ctr"/>
            <a:r>
              <a:rPr lang="en-US" sz="1600" dirty="0" smtClean="0">
                <a:latin typeface="Geometr415 Blk BT" panose="020B0802020204020303" pitchFamily="34" charset="0"/>
              </a:rPr>
              <a:t>Non-Flammable </a:t>
            </a:r>
          </a:p>
          <a:p>
            <a:pPr algn="ctr"/>
            <a:r>
              <a:rPr lang="en-US" sz="1600" dirty="0" smtClean="0">
                <a:latin typeface="Geometr415 Blk BT" panose="020B0802020204020303" pitchFamily="34" charset="0"/>
              </a:rPr>
              <a:t>Tissue Paper Wadding</a:t>
            </a:r>
            <a:endParaRPr lang="en-US" sz="1600" dirty="0">
              <a:latin typeface="Geometr415 Blk BT" panose="020B0802020204020303" pitchFamily="34" charset="0"/>
            </a:endParaRPr>
          </a:p>
        </p:txBody>
      </p:sp>
    </p:spTree>
    <p:extLst>
      <p:ext uri="{BB962C8B-B14F-4D97-AF65-F5344CB8AC3E}">
        <p14:creationId xmlns:p14="http://schemas.microsoft.com/office/powerpoint/2010/main" val="32615134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27881" y="436228"/>
            <a:ext cx="8453724" cy="830997"/>
          </a:xfrm>
          <a:prstGeom prst="rect">
            <a:avLst/>
          </a:prstGeom>
          <a:noFill/>
        </p:spPr>
        <p:txBody>
          <a:bodyPr wrap="none" rtlCol="0">
            <a:spAutoFit/>
          </a:bodyPr>
          <a:lstStyle/>
          <a:p>
            <a:r>
              <a:rPr lang="en-US" sz="4800" dirty="0">
                <a:latin typeface="Geometr415 Blk BT" panose="020B0802020204020303" pitchFamily="34" charset="0"/>
              </a:rPr>
              <a:t>A8-3 </a:t>
            </a:r>
            <a:r>
              <a:rPr lang="en-US" sz="4800" dirty="0" smtClean="0">
                <a:latin typeface="Geometr415 Blk BT" panose="020B0802020204020303" pitchFamily="34" charset="0"/>
              </a:rPr>
              <a:t>Solid Fuel Rocket Engine</a:t>
            </a:r>
            <a:endParaRPr lang="en-US" sz="4800" dirty="0">
              <a:effectLst/>
              <a:latin typeface="Geometr415 Blk BT" panose="020B0802020204020303" pitchFamily="34" charset="0"/>
            </a:endParaRPr>
          </a:p>
        </p:txBody>
      </p:sp>
      <p:pic>
        <p:nvPicPr>
          <p:cNvPr id="1026" name="Picture 2" descr="http://www.pitsco.com/iCongoProductImages/iCg_A83engi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137" y="2453866"/>
            <a:ext cx="2813487" cy="28134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hartrockets.co.uk/ENGINE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3035" y="2453866"/>
            <a:ext cx="5715000" cy="30099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stormthecastle.com/model-rockets/images/rocket-engine-diagram-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1997" y="2197536"/>
            <a:ext cx="2914650" cy="3762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66240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TotalTime>
  <Words>161</Words>
  <Application>Microsoft Office PowerPoint</Application>
  <PresentationFormat>Widescreen</PresentationFormat>
  <Paragraphs>23</Paragraphs>
  <Slides>6</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Calibri Light</vt:lpstr>
      <vt:lpstr>Geometr212 BkCn BT</vt:lpstr>
      <vt:lpstr>Geometr415 Blk BT</vt:lpstr>
      <vt:lpstr>Office Theme</vt:lpstr>
      <vt:lpstr>Teaching Design and Problem Solving</vt:lpstr>
      <vt:lpstr>Technical/Procedural Problem Solving</vt:lpstr>
      <vt:lpstr>PowerPoint Presentation</vt:lpstr>
      <vt:lpstr>Planning a Lesson or Unit on Rocketry</vt:lpstr>
      <vt:lpstr>PowerPoint Presentation</vt:lpstr>
      <vt:lpstr>PowerPoint Presentation</vt:lpstr>
    </vt:vector>
  </TitlesOfParts>
  <Company>College of Education and Health Professions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Rocketry</dc:title>
  <dc:creator>Vinson R. Carter</dc:creator>
  <cp:lastModifiedBy>Vinson R. Carter</cp:lastModifiedBy>
  <cp:revision>5</cp:revision>
  <dcterms:created xsi:type="dcterms:W3CDTF">2015-10-21T20:18:21Z</dcterms:created>
  <dcterms:modified xsi:type="dcterms:W3CDTF">2015-10-22T13:43:26Z</dcterms:modified>
</cp:coreProperties>
</file>