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6" r:id="rId4"/>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32" y="9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275041-F6FA-472C-8EAD-C08E503439CD}" type="datetimeFigureOut">
              <a:rPr lang="en-US" smtClean="0"/>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2083015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275041-F6FA-472C-8EAD-C08E503439CD}" type="datetimeFigureOut">
              <a:rPr lang="en-US" smtClean="0"/>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4127764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275041-F6FA-472C-8EAD-C08E503439CD}" type="datetimeFigureOut">
              <a:rPr lang="en-US" smtClean="0"/>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4022965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275041-F6FA-472C-8EAD-C08E503439CD}" type="datetimeFigureOut">
              <a:rPr lang="en-US" smtClean="0"/>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356937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275041-F6FA-472C-8EAD-C08E503439CD}" type="datetimeFigureOut">
              <a:rPr lang="en-US" smtClean="0"/>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257473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275041-F6FA-472C-8EAD-C08E503439CD}" type="datetimeFigureOut">
              <a:rPr lang="en-US" smtClean="0"/>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2538693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275041-F6FA-472C-8EAD-C08E503439CD}" type="datetimeFigureOut">
              <a:rPr lang="en-US" smtClean="0"/>
              <a:t>10/7/2014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3405922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275041-F6FA-472C-8EAD-C08E503439CD}" type="datetimeFigureOut">
              <a:rPr lang="en-US" smtClean="0"/>
              <a:t>10/7/2014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1578999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275041-F6FA-472C-8EAD-C08E503439CD}" type="datetimeFigureOut">
              <a:rPr lang="en-US" smtClean="0"/>
              <a:t>10/7/2014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1609270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275041-F6FA-472C-8EAD-C08E503439CD}" type="datetimeFigureOut">
              <a:rPr lang="en-US" smtClean="0"/>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149471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275041-F6FA-472C-8EAD-C08E503439CD}" type="datetimeFigureOut">
              <a:rPr lang="en-US" smtClean="0"/>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1539070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75041-F6FA-472C-8EAD-C08E503439CD}" type="datetimeFigureOut">
              <a:rPr lang="en-US" smtClean="0"/>
              <a:t>10/7/2014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1ACE4C-0663-4AE0-9A6D-A5E7B0D58F8C}" type="slidenum">
              <a:rPr lang="en-US" smtClean="0"/>
              <a:t>‹#›</a:t>
            </a:fld>
            <a:endParaRPr lang="en-US"/>
          </a:p>
        </p:txBody>
      </p:sp>
    </p:spTree>
    <p:extLst>
      <p:ext uri="{BB962C8B-B14F-4D97-AF65-F5344CB8AC3E}">
        <p14:creationId xmlns:p14="http://schemas.microsoft.com/office/powerpoint/2010/main" val="3007751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9152" y="2908300"/>
            <a:ext cx="6642448" cy="1905000"/>
          </a:xfrm>
        </p:spPr>
        <p:txBody>
          <a:bodyPr>
            <a:normAutofit fontScale="90000"/>
          </a:bodyPr>
          <a:lstStyle/>
          <a:p>
            <a:r>
              <a:rPr lang="en-US" sz="8000" b="1" dirty="0"/>
              <a:t>Chapter </a:t>
            </a:r>
            <a:r>
              <a:rPr lang="en-US" sz="8000" b="1" dirty="0" smtClean="0"/>
              <a:t>Two</a:t>
            </a:r>
            <a:br>
              <a:rPr lang="en-US" sz="8000" b="1" dirty="0" smtClean="0"/>
            </a:br>
            <a:r>
              <a:rPr lang="en-US" sz="8000" b="1" dirty="0"/>
              <a:t/>
            </a:r>
            <a:br>
              <a:rPr lang="en-US" sz="8000" b="1" dirty="0"/>
            </a:br>
            <a:r>
              <a:rPr lang="en-US" sz="8000" b="1" dirty="0" smtClean="0"/>
              <a:t>“</a:t>
            </a:r>
            <a:r>
              <a:rPr lang="en-US" sz="7200" dirty="0" smtClean="0"/>
              <a:t>The </a:t>
            </a:r>
            <a:r>
              <a:rPr lang="en-US" sz="7200" dirty="0"/>
              <a:t>quest for reality ends in making real </a:t>
            </a:r>
            <a:r>
              <a:rPr lang="en-US" sz="7200" dirty="0" smtClean="0"/>
              <a:t>things”</a:t>
            </a:r>
            <a:r>
              <a:rPr lang="en-US" sz="7200" dirty="0"/>
              <a:t/>
            </a:r>
            <a:br>
              <a:rPr lang="en-US" sz="7200" dirty="0"/>
            </a:br>
            <a:endParaRPr lang="en-US" sz="8000" dirty="0"/>
          </a:p>
        </p:txBody>
      </p:sp>
      <p:pic>
        <p:nvPicPr>
          <p:cNvPr id="3" name="Picture 4" descr="http://blog.ponoko.com/wp-content/uploads/2012/10/51WUdTAC00L._SS500_.jpeg"/>
          <p:cNvPicPr>
            <a:picLocks noChangeAspect="1" noChangeArrowheads="1"/>
          </p:cNvPicPr>
          <p:nvPr/>
        </p:nvPicPr>
        <p:blipFill rotWithShape="1">
          <a:blip r:embed="rId2">
            <a:extLst>
              <a:ext uri="{28A0092B-C50C-407E-A947-70E740481C1C}">
                <a14:useLocalDpi xmlns:a14="http://schemas.microsoft.com/office/drawing/2010/main" val="0"/>
              </a:ext>
            </a:extLst>
          </a:blip>
          <a:srcRect l="15904" r="15468"/>
          <a:stretch/>
        </p:blipFill>
        <p:spPr bwMode="auto">
          <a:xfrm>
            <a:off x="155575" y="512762"/>
            <a:ext cx="4000500" cy="5829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51995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212725"/>
            <a:ext cx="10515600" cy="1325563"/>
          </a:xfrm>
        </p:spPr>
        <p:txBody>
          <a:bodyPr>
            <a:normAutofit/>
          </a:bodyPr>
          <a:lstStyle/>
          <a:p>
            <a:r>
              <a:rPr lang="en-US" sz="6000" b="1" dirty="0" smtClean="0">
                <a:latin typeface="+mn-lt"/>
              </a:rPr>
              <a:t>What is ‘open source’?</a:t>
            </a:r>
            <a:endParaRPr lang="en-US" sz="6000" b="1" dirty="0">
              <a:latin typeface="+mn-lt"/>
            </a:endParaRPr>
          </a:p>
        </p:txBody>
      </p:sp>
      <p:sp>
        <p:nvSpPr>
          <p:cNvPr id="3" name="Content Placeholder 2"/>
          <p:cNvSpPr>
            <a:spLocks noGrp="1"/>
          </p:cNvSpPr>
          <p:nvPr>
            <p:ph idx="1"/>
          </p:nvPr>
        </p:nvSpPr>
        <p:spPr>
          <a:xfrm>
            <a:off x="355600" y="1538288"/>
            <a:ext cx="11442700" cy="4351338"/>
          </a:xfrm>
        </p:spPr>
        <p:txBody>
          <a:bodyPr>
            <a:noAutofit/>
          </a:bodyPr>
          <a:lstStyle/>
          <a:p>
            <a:r>
              <a:rPr lang="en-US" sz="4000" dirty="0"/>
              <a:t>Network Effects = connecting people and </a:t>
            </a:r>
            <a:r>
              <a:rPr lang="en-US" sz="4000" dirty="0" smtClean="0"/>
              <a:t>ideas</a:t>
            </a:r>
          </a:p>
          <a:p>
            <a:pPr lvl="1"/>
            <a:r>
              <a:rPr lang="en-US" sz="3600" dirty="0" smtClean="0"/>
              <a:t>Kickstarter</a:t>
            </a:r>
          </a:p>
          <a:p>
            <a:pPr lvl="1"/>
            <a:r>
              <a:rPr lang="en-US" sz="3600" dirty="0" smtClean="0"/>
              <a:t>Donors Choose</a:t>
            </a:r>
            <a:endParaRPr lang="en-US" sz="3600" dirty="0"/>
          </a:p>
          <a:p>
            <a:pPr lvl="1"/>
            <a:r>
              <a:rPr lang="en-US" sz="3600" dirty="0" smtClean="0"/>
              <a:t>Make </a:t>
            </a:r>
            <a:r>
              <a:rPr lang="en-US" sz="3600" dirty="0"/>
              <a:t>Magazine</a:t>
            </a:r>
          </a:p>
          <a:p>
            <a:pPr lvl="1"/>
            <a:r>
              <a:rPr lang="en-US" sz="3600" dirty="0" err="1" smtClean="0"/>
              <a:t>Instructables</a:t>
            </a:r>
            <a:endParaRPr lang="en-US" sz="3600" dirty="0"/>
          </a:p>
          <a:p>
            <a:endParaRPr lang="en-US" sz="4000" dirty="0"/>
          </a:p>
        </p:txBody>
      </p:sp>
    </p:spTree>
    <p:extLst>
      <p:ext uri="{BB962C8B-B14F-4D97-AF65-F5344CB8AC3E}">
        <p14:creationId xmlns:p14="http://schemas.microsoft.com/office/powerpoint/2010/main" val="2142269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data:image/jpeg;base64,/9j/4AAQSkZJRgABAQAAAQABAAD/2wCEAAkGBxQSEhUUExQWFRUWGBcXGRcYGBoaHBoaHB8cFxYdGx0aHSggGholGx0gITEiJSkrLy4uHR8zODMsNygtLisBCgoKDg0OFBAQGCwkIBwsLy4sLCwsLzcsLC03Ljc1Mjc0LC8wLywwKzYtLCw0LiwsLTAsLCwuNzQvNzcsNywwNP/AABEIAOEA4QMBIgACEQEDEQH/xAAcAAEAAwADAQEAAAAAAAAAAAAAAwQFAQIGBwj/xABKEAABAwIDAwgFCQUGBQUAAAABAAIDBBESITEFBkETIjNRYXFysRQygZGyFSM0QlJzoaLRYpKTwfAHJENj0uEWgoSj8RclNXTC/8QAGQEBAQEBAQEAAAAAAAAAAAAAAAECAwUE/8QAKhEBAAIBAgUDAgcAAAAAAAAAAAERAgMhEjFBUWEigZEEcTJSgqGxwfD/2gAMAwEAAhEDEQA/APuKIiAiIghq3EMcRqGuI9yyqCjkkjY81EoLmtdlg4i/2VqVvRv8LvJQ7G+jw/ds8gg+WP30q8RAkcbEjoz+qsxb11btHSHuiy+JeQma3G7OP1j/AIpHHuU0b2DXkv4jz5LVD3FPt2qd9ea/ZEP9StR7VqDlylR/Cb2/trxkE8fEwe0zeS1Kaqjtb+7/AL0o7lKHpxW1GnK1Fz/kt/1rtLVTgdLOSQ6w5IcANc9Ln8FjQTR9cIHHnSBTCVmbm8lcB1iJH9XURpkg1BUT5Xmm/g6aLkTVB0nlz64vxWfG5hwi8WX+c/XL3W7F3klbY4XRgkWFqh2XDQ9iUL/KVF+nl7Pml0ZUVBFxNMRlb5m3DtVabA3IBvqAlzp3j1sVrZHgFE5rCP8ADOWnKyHsHBKF11VOL3mmy/yh2dZXBqagWvNKMRIAwC9hbPuzVSfk+ULAyMNaQCSX2JyJsBw4ZrrMxuPn8k+Z5yYDJdrcsIsBkLINTZ7qmV+HlpQMrnABbLr61kbxbeniqRBBK95HrlwBseoWtwW7VVMez6V0hDQ8gWAvm4gWGea8DsCIPe6eUtLnkuzLr3JvwCD0tbtmdlgJZS+wJ+bFgqjtv1YBJlcP+T/ddAWkmzWdnr5qCenFicLOOd3fog+gRbOkLQfSZcwDoz/SptgzOfC0uJcbuFzxs4gK5T+q3uHkqG7fQN8T/icoNNERAREQEREBERAREQQVvRv8LvJQ7G+jw/ds8gpq3o3+F3kodjfR4vu2eQQfBHvcHu9bU6BvWpo5331k97P0VCotjdm3U/Vd1qSCwzsw97XLQ2oKqT7c38Vi0aatfe2Oa2V+fEfMLzLCOpv8Mq7TPtmMH8E/yQeohq3H1XVJbe3+Dn7CBZWg57gRaosbg5QZjK/HqXmYC0NFyxxzOcLyrkEjSfVg6uhk/VB6Jr5Bbmzi5OfzHXbrUzeVtfDOTY6siPdosGKZvKEDk7MGG/JPIvc3sBorbeTFgGw+2CUeSDYiEnKOe5sgJ0u1lrNbYXUUUkhY3pbkN05PjpwuqTnMAcGmJpc0tJbFNexsHfhf3ru1wABAiysbiCU6dtz3XQWCHMyLpLkkkcrGHXJvnbP+goYsTCSwyMJJJdyrCSe02ufeo6eIRtBGC9wLmnfck3OV/amd7CxN7dD12OXagxdv1klQ5oJc4CRwbdw4C1/wW5s4YBbnmzRbnstwVOpALi64JaZMI5LvYL24amy0qKPCJJHWdbLOPLIfggqekSYyXXvwAczIKrV1TrEXdbPi1UqWbE5zrjO/1CV3liFjm3j9QqD61B6re4eSobt9A3xP+Jyv0/qt7h5Khu30DfE/4nKDTREQEREBERAREQEREEFb0b/C7yUOxvo8X3bPIKat6N/hd5KHY30eL7tnkEH58necTszqfr9vcupcev8A7iln9Z3efqBdRft/catDlj+3/uq3FUH7Rt1cuR/JVmMPDFfwNU7Wu447/dtQWhUn7Tj/ANQf0VllSe3+P/K2aojF+1/CarEd754+OkLervQaNBUkNGZ46VOG1yeFlp0tQ46FxJ6qv/ZY0MhBB51rj1oI/wDewU8EzjH9cYhmREzTjYjrQbXpnWXn/rL/AP5RtYLg6WsbuqS7TgBhCzRVYATa5DbgGJtr3s266Gofb6509WGMaZj8UFuOsBDS4hxtckzuFiRnlbXNcemNBywDO/TPP8lnSVjrDE6QaZYIxqQOAUJqX/5uvBrEGhBUiR2AFt7nPlHdZ6gu+9m1WRMFPGRc5us8n3rOG2TA2zOU5Q6lzGWA9i87GXyOMjsedzewQbNJO1rdQT2SH9FzJVtsc/zn9FQNUf2v3GqN9SbHX+G1B+gqU8xvhb5Kju30DfE/4nK7RG8bPC3yCpbt9A3xP+JyyNNERAREQEREBERAREQQVvRv8LvJQbG+jxfds8gp63o3+F3kodjfR4vu2eQQfAqhnOceBJsbnNdMA7Pe5T1Obnd54dqjt3rQ45EdbPe79F3awfs/mXNvF713Dz1n3oOGgfse9y74m9Te+71O1xPE/guHnicXE8OwKiJsgy097lzBPkLkaDi5HRnhiK6hpGuJBOagZ+r73KKScW+rmR9rJcOxXtzsgopQdTi+qB2FQd+Vbl0fDhIoHSD9g+x65kJGHN2ZP1hwGea6Odrcu/fCCJ5B+wP+Vy6TzNvhAbYDWzl3ce8f846goRYdf74/REcOf3fiukjhhPq/mXL39/7wUcjsj/qQfpehHzbPC3yCp7t9A3xP+JyuUPRs8LfIKnu30DfE/wCJyyrTREQEREBERAREQEREEFb0b/C7yUOxfo8X3bPIKat6N/hd5KHYv0eH7tnkEHw2qbzna+seOXFQlv8AV1qS013uuMiTwA9xJsV1dRYdbkdwv2LQosi7h7cvahZbgPYStVtMTkAR3tFz7lLT0jxdoBzNzZjXHs10QZGHuPvXSRt25BbBpHXFmuxAgm7R19inwPN7Yjre0bT3jsVGH7NO0rlwF9APaVoSUozID7cebbqXMlGLiwdc2yLfJBmSMzBy0N/eLeaikbewyFs+/UWW42iz0doALs7c+Pco4tlPtm12pOh0uSoMPADbT+slG5muXHqW8dkuGEkOaBlctPXko5NjSn6rsi36p6igwXN9t+zsUFj1fgtuTZcjRdzXAdoPaqNLRPcWhrST3FEZ722/8LpIMuPuW5V7uTtGIsdYC5Ja4D32WPNCRcEZjvQfpOj6Nnhb5Klu30DfE/4nK9Seo3wt8lR3b6Bvif8AE5ZVpoiICIiAiIgIiICIiCCt6N/hd5KHYv0eH7tnkFNW9G/wu8lDsX6PF92zyCDxm4DR6RLp6ru/1xqNAtffmjEkLZAMXJuztbNpyPEcbLI/s86eXP6h0Fh6w7b+9eg2U9szaiB1nAPkFs7YXE+RuqKu4lKGROkLcBkdYA9Tb9p439yzd/HATN5rXfNjI8Oc7PI3WzjEUtJTgAYQSQ3T1SBbsvdUd66Qy1UbQPWa1unW53HsGaCxutGynpjK+zQ9w00tfC2187XN1nb5bPtOHhoPKDjpiFgeIzIst7bdHG+NsPLNiDbZXAJAGEcdF029RtmpPqyFgDr+sCW5O/C+XWgr7uNvQPAbYnlhhHXmMtVFszZ0dHHy8o5+QazqPAD9o/gre7TxFRYrZN5R1gLaEnIKShqm1sLmvaWnqIscsw5t88ig83s/aT6irjdI0Ah3N9bmjqHDvXod49sTQOaImNcCLnFi6+xY2zKd8dU2N2K4dnnzSOBt+P8A4Wzt/a8sMjWsYHAtvcgnO9uB6kGBW7xTzMEckbGNe4AkYuBBFs+xbm+O2ZqZsZiDecXA4gTawBFrELF2jtaWbAyRrWjG05Agg5D63et7evbApmsJiEuLFkTpYdxQQ7rbTdWRSCdjTYgeqQCCNLEnRQbqULGMqHw4XSCSRrSTfQczuvkSrew9oitgkaG8iRzTgcMr6EEDsXmaLZdVTRvqoZBbMuj1uGktthtwt137UFqg3hrYJD6cz5og5taMjwtoCF4HfOugfO407XAO4HmgHjYcBfP2r6PuxviaqQQTQ4XEHnAHCbC5Ba7T3leN/tI2ayKqAibYOa11g24BJIIt7L27UH2GmbZjQdQ0D8FR3b6Bvif8TlpNGSzd2+gb4n/E5QaaIiAiIgIiICIiAiIggrejf4XeSh2N9Hi+7Z5BTVvRv8LvJQ7F+jw/ds8gg+Y7v7xTMlc6KnD22LMT3Yb5jRrGuJ7zZaOxtpllTLKLB7sWJhcSDfnWbncW7gqFJOTIGND2uAOFwYLZcbE2GSij2v8APFtrPbcBrxhxDMXFsrnXJaHooqxz5zMS0PaRzb3GQ0vqBY9WqvmSY1LZzhLQzCGDEc8+cT+Fl5pm2nCwc0DtGZ4DiD1LWpaxrsg50gJBNgwdmeLP8EpVuocXPxva04yLXYTbSwGXUrdNUGCPmhr2uJywkWJOE6X1Wa+rcC3J5GE81uDKxaR6pFtFPUVDsJuHDMWF8wQWHMDh7UR12bWvdC+JsYERxta8vuXXuSQOr/ZRbMkdG0OYBjBIthIBte4JF1bhFo4wMQtcZWNwOblc2ANyuKbmxtBbbW5xdYJNwMte1QS11S5z2ShgL4s9XC40N8s7KV+33YQ7k2nn4NT1Xvp7FA11sOoxDO9+08eGQWVWzXAjblZ+Mm4GV36C6ULu1NvOc1zHRBudwc88DgfxWRvPtZ1VZmAAse5uRJ44T3cPeu+8MjSYxe5AnLrEcCFQgqmsfO52d5TzSRnd1vJWhJsHbbqRzwGNcHtaTwIINuHiUEe+UlLK/C1rmPdiMZvkXZmx4fzWOHOc2R5FrNvqMuzyWVEw+s7U9qUPYy7/ALWjFFSRMfwcTex7g0ea8htPa8kz+Ve67yRc6eXBVpATr36qLDpmdRxQfo+H1RfqCz92+gb4n/E5aTVm7t9A3xP+JyyNNERAREQEREBERAREQQVvRv8AC7yUOxfo8P3bPIKat6N/hd5KHYx/u8X3bPIIPik0bC85xBwc7XlL69ii2pBFM3MxMlGmGOUX7yr1bRvdLJblHHE8giUCwv1WuLaexQ01W83GKQ5En+8tBy71oUtj7yuYBBUZsB151wNMr3sPYvShwZ87A9zowQMV8+4jh7QvM7U2W6SPlRdzRkTy4dY9qrbI2vJTPAcS+M2JYX3a4dzhl32VH0imrmyB77c5kRyLW3uRfhqNeAVeOZplwkxWBzux5abttoe5ZEkzcONlgx9u9uViMV1ryy4rOxuxDgJ8OXc69vegu8rFzQeSuCRlDINerjbtUNTUsDH5MBFmi0b78NCBkOw9qjo5nSuveQYQbATi+TQMsPWRrxXETA1+AyS4iS9wM/Vhtnob9ygtOlYXNJwHmm1onnqAVRtReRzsgOY0WYet50NlM6pEhDw52FvNJE1wNTmW+5U6vE62uHW5lyvzzlkgjqfVkeQQSJXer+04jMm6rVzGhrpLHnTPFywWLecTb8F3qInWBIyvYnGTe5vZZU0RfHGwjMGR7yS7McDb2oOJpC5rgGuAc035g7+vsWfPlbI3sPqq7PSPLiAGDK2r+8gexZ1REGnMtvbrPXb+SqKrwcgPhWjQ0F2l5GlrXsL93WmythSTu0AaNbuP9XXs5NmvZHhtycTRzjYADs7T7UH0iJ1wD1gLP3b6Bvif8TlboHXiYetjT+AVTdvoG+J/xOWFaaIiAiIgIiICIiAiIggrejf4XeSh2L9Hh+7Z5BTVvRv8LvJQ7F+jw/ds8ggwP+DInue5zntxPdbC61h9W3vN+vLqUn/AtNiY4guLb6kZ9psNQvUIljwNVue9mUbWuJucYNragAg3vwPvVR+4bnAkxsb+zke+xw6XX0ldSrY+c026AtyZjOZvYuOEX7NLDUBehp9yadubm4jne5Od9OOo4Lod/wCh05R1/u5P9K19nbbhne+ONxLowwuFiLB4xN1HUs8cTyl1y0dTGLyxmPZRZuvDGTyYLAQBYOIz6yb3Kli3Yp73MYuW2v78Q7s1Xm32o2tDjIbFz2DmPPOZbGLAcLhXtibfgq8fIuLsFsV2ubre3rAX0KcUT1TLR1MY4pxmI+yCbduER4Y2NZYGzWjm+7rtxXWl3YiDWgi5HEZAcMhwFslcoduwzPljjfd8Js9tiCLXHHUXGoWbLvxRtaxxkNpA5zbMebhpLDoMswU447kaOpM1GM/CxWbvRuByPD1SeGmRKpU+62Ic92G5ztrlpmb8LceCt0291LJgLXn5yTkm3Y8XeQCBmMsirkW3IXSywh/zkIDnixyGuuh9ivF5J0s454z8MiXciI+rJI09d7qvD/Z9CBdz3cpe+LIgdXNcCDZem2TtGOpibLESWOvYkEXsbaHPgriWxMTE1L5/tLdafE1scj2gZ4o3YSbdZAuD3KKXd9x5spe+xvZ7nO+IlfRVw5oOqtor7NbaJg6mge7JVd2+gb4n/E5aQCzd2+gb4n/E5QaaIiAiIgIiICIiAiIggrejf4XeSh2L9Hh+7Z5BTVvRv8LvJQ7F+jw/ds8gguoiIC4usneyqfFR1EkbsL2Ruc12RsRoc8l4nZ29tQyqYZnl9OYqYSGzRgdKwEPyF7F178M1jLOImn0aX0uerhOWPT/f23K7/wCbp/8A60nmVk0lFPLtTaHIVPo5aYcVo2vxXYLetpb+apSbYqpJ2sbOWF1bUQB4ZGS2NuHABdugurm1NpVVE+ohfMJXOpnzRz8mxrw5mVnACzvaudxz8vQx088axiYucar9XPeK9nlqGbkzTEziEtqay8xAIacMYJLTlnpbtX07dLaAlEg9MZVlpaSWsDMAN7Aga3sc+xYm36xzNmU0zcIkeYMTsDDfHbHkW2F+wLL2ltSWOona+odRODrQNEI5F7R6pe4MN7/gkemV1Yn6nHlU7/tP2vr0RQ0z45K2thzfBVzNkb9uFwBeO8HnLK2PVCM0LvSG03zNR865ocB86/KxyzXqN6X1UMDKiOrDRK6JrmRxxlhc8Wc9rnNJcCc8+tV942y0slJDJWBrHmUvmdDCMLQAWixbYC9/3lmYdcNTjiOU3cdb2xm+nlZ21Ly+znytqm1T6aVkwkY0Mw4CCRYdTbleZrZpI4hXNBxV3pUdr588gQj3NK0pNuTxwVwhqGzxRsjLJxHG3nOc0ObYNwvyJ4FbW+G0JsFPT0thM6N05OFhwsY2+QcCAXOyGSs7s6fFpzGFRUzPxUTvtt0nk9dsSiEEEUQ/w2Nb7QM/xV9eI2pvG98WzpYX4BUTRtkAANwQcbTcG2Y4Z5L2wXaJieTydXTyx9WXW/5coiLTiLM3b6Bvif8AE5aazN2+gb4n/E5BpoiICIiAiIgIiICIiCCt6N/hd5KHYv0eH7tnkFNW9G/wu8lDsX6PD92zyCC6iIg8pvvteERyUj3PEk0TsOGN8lgbi9mjsXm9lyUbIqiWWXHE+KnpXs5J4e1zG4QS055nMZZWWnvFFI7a9O2GRsb/AEd9nObjFruvzbheU23dja9srgZ21NKXygWBaQSyzeFs+tcMpm7ez9NpYzhjjEzvUz75V28R19igpmNY0x1Dw6nklqcb6aW2GzW5g2uRa/avSS0MeD0quqTOauMU8RjjwgNlFxhaCTfjc6K7u9tGOd7oTtD0vHG4clyTWZZXNwM8svavMbv08s88dE7SgFQbni4ktgPsvcdylVXlqcss5ymZrh3nvX3qJ518k1W35umqKzlKWnkYC6Onfa7PVa+QXaOq4W1PSyvnlpIatj2VDDPhljdIWMfkeTfiw26hwVTYm3qan2a6mm5s7WyxvgION73E2sLZ3uM1T2BVtoayn9LfyVqENOK+RLyWty428k22XLHL1VH4braPV5iKei2rsqN0dPsxkpEkYjmBc0kOZGbHMZAk8FHvJXwOrIpC939yeWyMET3kmVpLLW4WF75qCq27ANpwVfKD0d9PJEJbHDjDswTbJXdypRNWbQqI+dDI+JrH8HFrbOtfULVxyh89ZY48eV7RfvM1Mcu3w83tOemqn1joZXMZPCMV4JLNMJ5RziRkThaRbVXauGjMjaire6bloohTxRiUPEbRmSGEHM559qm2Af8A2at/6zyKp7tVjKSenmqThilooWRSkc1paBibfh1+1Z7W7/mjGZ9O3Pedo614j2hB6LEKPlIqoNipqrlmh0Ty+LFk1jmXxHnG9+9ew2VtWSIRuqamOZtSWNgMURbziCczc5EW10sV4neCVs7do1MI+Yd6MwOtYSPa9uIjrt19qt11K+lq6SlzMBqWTQOP1Qbh8fscbjsKRNTsamnGpjWU77zvV8onn3ud+76oFyuAuV9DxBZm7fQN8T/ictNZm7fQN8T/AInINNERAREQEREBERAREQQVvRv8LvJQ7F+jw/ds8gpq3o3+F3kodi/R4vu2eQQXUXz9slTtKsq2R1clLBSvETREG4nyW5znlwPNBFrDUKltbbdZQu2eKyYEcrOJXQtLuVia0cmXMDLh9zmGoPpRiF72F+u2fvXV1O03u1pvrcBfJd4N95JZat1JNKyJlEHta5hYRKJWtLgHtv6pt1KXZm35fSKJtNtKSsdM9onge1lmMteRwIY0gtz43RX1VlO0ZhrQesABciIAkgAE6m2vevkjN4K51GH8pOY/TZ455omNfLHC22ANFrAa52yt2r1P9nm0zM6cNrRVxNLcHKNLZ47+sJAWtuL6HsRHsHUzS7EWtLhobC49uq5fTtJuWg94BXzbeveupjrnSRPIo6J0DKlotzzKTj4fVaRxGak3x3oqKXacZjJfTMp2zTRNsbsL3Me8ZXJaCDl1KLcvojqZhGEtaW9Vhb3LuyINFgAB1AWC+Rbxbz1JmqhBVObH6VQRxOZhIEc0L3Ow3GYJs7PqW3WVNZs6phikqnVUNS2ZoL2Ma+ORjC4EFozGmqD6CIW2tYWPCwt2rh9O0jCWgt6iAR7l8e3Q25JUNpzNtSsE0j2tMbafFGSX4WjlBFaxFrm+VzpZRO3lfgrHybWlgmimqGxQBsbg5rT82LFl8zzdeCG77NyDbYbDCOFhb3Ls6IG1wDbS407upfLtt7brB6IaqSopad9M18ktNGHHlzqHnC7C3DnYdfu7N3jqXwUlPDWRyy1U8kbapjc2xMAccTXAATWOlv1VR9RXK+cV9TVbOqI4XVUlTDUxz4XShvKRSxsLwQWgXaeo/wDnBoN9qr5KqGzSObVCFtRBNzbyROeGkjK2JpuDloR1IPsqzN2+gb4n/E5W9nvLooyTcljST1kgXVTdvoG+J/xOQaaIiAiIgIiICIiAiIggrejf4XeSh2L9Hi+7Z5BTVvRv8LvJQ7F+jw/ds8gg85X7q1DKmWooalsBntyrJI+UYXAWD25jC6ygoNweSfRvE5c6CaWeVzm3Mz5QGm1jzALDryC9uiDxW9O47qyaeUTBnLUopgCwuwkSCTFfELjK1vxV7bO6xmFDhkax9JLFJiw3xta3C5osRhxZZ56cV6Gepay2I2vf8ASe7IKN+0Yw7CXC+fcLZG50GeXtCDxtJuJPDG3kKwxzMnmma7CeTcJLXZJHi51gNbrU3b3ZlhnmqqiZks8zWsPJx8mxrW6ZXJJPEkr0DaxhvZwy17M7e++SjdtKMC98ibA21zDbjsuQLoPHU39mMDoZRUnlqmV0rnTjG2znklpDMZHNuNbq5sXc6SKeGaaZs3J0fojm8nbGMVw43ccsORGfevUOrmAXxC17XGfX+h9yOr4x9cf1/JB86/8ASpzGysiqQ0OnhmjxRlxYIhIGtPP53rjPLJq2qfc6eScT1tX6RJGyRsLWxCNjC9uFzrAkudbt8gvUybRjabF2eXszAueoXK5NcyxINw3W2du9QeN3f3S2jRxRwRbQi5KPRvooJsXFzszJxJK0Nlbn8lS1lO97X+lSTyXwWwcqLAWJNy3W+XsXo465juOdyLHI3Bt55Ln01lgS4C+l+3Ie+yq1Lx9PufVwCB1NWhr44GwPbIxz4XhvquDMfMdpoeChj/s5tDlUFtX6Q6qE7WANbK7JwEd7cmQBlfh7F7V1cyxINwBc2zy/oJ6czIXzJAtx1A8yoVLycO588s3L1tS2aRkckcLWR4I4+UaWOfa5LnWP9ZKptT+zYTbOp6QygTU4wtnwZEE88FuK+E5ZX1AXv7rlVEVJFgY1uuFrW367Cyo7t9A3xP8AictNZm7fQN8T/icg00REBERAREQEREBERBBW9G/wu8lDsX6PD92zyCmrejf4XeSydl7ZhZDG1z7FrGgjC7UDPgg3UWZ8vQfb/K79E+XoPt/ld+iC5PSNf6wv/R92qi+TY7EYdb3zOd7E8ewe5QfL0H2/yu/RPl6D7f5XfogtehMsRbIuxHX1tb9981xFQsa1rbZNvb2kOOnaAVW+XoPt/ld+ifL0H2/yu/RBZbQMDcOHIEm1zxBB49RK4bs5gtZvq5DM5DSwzVf5eg+3+V36J8vQfb/K79EEvyTFa2AWzFrnja/HsCnFK2xFsiQTrqLW8h7lT+XoPt/ld+ifL0H2/wArv0QWhRsDsVs888+JufxXVtAwWy0tbM8PV91/xKr/AC9B9v8AK79E+XoPt/ld+iLcp4NnsZiAvZ1rgk8NF2ZQsBDgMxpmctB/IKt8vQfb/K79E+XoPt/ld+iFy00WZ8vQfb/K79E+XoPt/ld+iI01mbt9A3xP+JyfL0H2/wArv0XG7Z/u7e9/xFBqIiICIiAiIgIiICIiAuqIgIiICIiAiIgIiICIiAiIgIiICIiAuQiIOUREBERAREQf/9k="/>
          <p:cNvSpPr>
            <a:spLocks noChangeAspect="1" noChangeArrowheads="1"/>
          </p:cNvSpPr>
          <p:nvPr/>
        </p:nvSpPr>
        <p:spPr bwMode="auto">
          <a:xfrm>
            <a:off x="155575" y="-2795588"/>
            <a:ext cx="5829300" cy="58293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Rectangle 4"/>
          <p:cNvSpPr/>
          <p:nvPr/>
        </p:nvSpPr>
        <p:spPr>
          <a:xfrm>
            <a:off x="346075" y="322972"/>
            <a:ext cx="11490325" cy="6678751"/>
          </a:xfrm>
          <a:prstGeom prst="rect">
            <a:avLst/>
          </a:prstGeom>
        </p:spPr>
        <p:txBody>
          <a:bodyPr wrap="square">
            <a:spAutoFit/>
          </a:bodyPr>
          <a:lstStyle/>
          <a:p>
            <a:pPr algn="ctr"/>
            <a:r>
              <a:rPr lang="en-US" sz="3600" b="1" dirty="0"/>
              <a:t>Characteristics of the Maker Movement</a:t>
            </a:r>
            <a:endParaRPr lang="en-US" sz="3600" dirty="0"/>
          </a:p>
          <a:p>
            <a:r>
              <a:rPr lang="en-US" sz="2800" b="1" dirty="0"/>
              <a:t> </a:t>
            </a:r>
            <a:endParaRPr lang="en-US" sz="2800" dirty="0"/>
          </a:p>
          <a:p>
            <a:pPr marL="457200" indent="-457200">
              <a:buFont typeface="Arial" panose="020B0604020202020204" pitchFamily="34" charset="0"/>
              <a:buChar char="•"/>
            </a:pPr>
            <a:r>
              <a:rPr lang="en-US" sz="2800" dirty="0" smtClean="0"/>
              <a:t>People </a:t>
            </a:r>
            <a:r>
              <a:rPr lang="en-US" sz="2800" dirty="0"/>
              <a:t>using digital desktop tools to create design for new products and prototype them (“digital DIY</a:t>
            </a:r>
            <a:r>
              <a:rPr lang="en-US" sz="2800" dirty="0" smtClean="0"/>
              <a:t>”).</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smtClean="0"/>
              <a:t>A </a:t>
            </a:r>
            <a:r>
              <a:rPr lang="en-US" sz="2800" dirty="0"/>
              <a:t>cultural norm to share those designs and collaborate with others in online </a:t>
            </a:r>
            <a:r>
              <a:rPr lang="en-US" sz="2800" dirty="0" smtClean="0"/>
              <a:t>communities.</a:t>
            </a:r>
          </a:p>
          <a:p>
            <a:pPr marL="457200" indent="-457200">
              <a:buFont typeface="Arial" panose="020B0604020202020204" pitchFamily="34" charset="0"/>
              <a:buChar char="•"/>
            </a:pPr>
            <a:endParaRPr lang="en-US" sz="2800" dirty="0" smtClean="0"/>
          </a:p>
          <a:p>
            <a:pPr marL="457200" indent="-457200">
              <a:buFont typeface="Arial" panose="020B0604020202020204" pitchFamily="34" charset="0"/>
              <a:buChar char="•"/>
            </a:pPr>
            <a:r>
              <a:rPr lang="en-US" sz="2800" dirty="0" smtClean="0"/>
              <a:t>The </a:t>
            </a:r>
            <a:r>
              <a:rPr lang="en-US" sz="2800" dirty="0"/>
              <a:t>use of common design file standards that allow anyone, if they desire, to send their designs to commercial manufacturing services to be produced in any number, just as easily as they can fabricate them on their desktop.  This radically foreshortens the path from idea to entrepreneurship, just as the Web did in software, information, and content.</a:t>
            </a:r>
          </a:p>
          <a:p>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4061380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5125"/>
            <a:ext cx="11595100" cy="1325563"/>
          </a:xfrm>
        </p:spPr>
        <p:txBody>
          <a:bodyPr>
            <a:normAutofit fontScale="90000"/>
          </a:bodyPr>
          <a:lstStyle/>
          <a:p>
            <a:r>
              <a:rPr lang="en-US" sz="5400" b="1" dirty="0">
                <a:latin typeface="+mn-lt"/>
              </a:rPr>
              <a:t>The Toolkit for Transformation (it can apply to practically any product):</a:t>
            </a:r>
            <a:endParaRPr lang="en-US" sz="5400" b="1" dirty="0">
              <a:latin typeface="+mn-lt"/>
            </a:endParaRPr>
          </a:p>
        </p:txBody>
      </p:sp>
      <p:sp>
        <p:nvSpPr>
          <p:cNvPr id="3" name="Content Placeholder 2"/>
          <p:cNvSpPr>
            <a:spLocks noGrp="1"/>
          </p:cNvSpPr>
          <p:nvPr>
            <p:ph idx="1"/>
          </p:nvPr>
        </p:nvSpPr>
        <p:spPr/>
        <p:txBody>
          <a:bodyPr>
            <a:normAutofit fontScale="92500" lnSpcReduction="10000"/>
          </a:bodyPr>
          <a:lstStyle/>
          <a:p>
            <a:pPr marL="0" indent="0">
              <a:buNone/>
            </a:pPr>
            <a:endParaRPr lang="en-US" sz="4000" dirty="0"/>
          </a:p>
          <a:p>
            <a:pPr marL="742950" lvl="0" indent="-742950">
              <a:buFont typeface="+mj-lt"/>
              <a:buAutoNum type="arabicPeriod"/>
            </a:pPr>
            <a:r>
              <a:rPr lang="en-US" sz="4000" dirty="0"/>
              <a:t>How would these products be improved if they were connected to the Internet?</a:t>
            </a:r>
          </a:p>
          <a:p>
            <a:pPr marL="742950" lvl="0" indent="-742950">
              <a:buFont typeface="+mj-lt"/>
              <a:buAutoNum type="arabicPeriod"/>
            </a:pPr>
            <a:r>
              <a:rPr lang="en-US" sz="4000" dirty="0"/>
              <a:t>How would they be improved if the designs were open, so anyone could modify or improve them?</a:t>
            </a:r>
          </a:p>
          <a:p>
            <a:pPr marL="742950" lvl="0" indent="-742950">
              <a:buFont typeface="+mj-lt"/>
              <a:buAutoNum type="arabicPeriod"/>
            </a:pPr>
            <a:r>
              <a:rPr lang="en-US" sz="4000" dirty="0"/>
              <a:t>How much cheaper would they be if their manufacturers didn’t charge for their intellectual property?</a:t>
            </a:r>
          </a:p>
        </p:txBody>
      </p:sp>
    </p:spTree>
    <p:extLst>
      <p:ext uri="{BB962C8B-B14F-4D97-AF65-F5344CB8AC3E}">
        <p14:creationId xmlns:p14="http://schemas.microsoft.com/office/powerpoint/2010/main" val="5931725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88</Words>
  <Application>Microsoft Office PowerPoint</Application>
  <PresentationFormat>Widescreen</PresentationFormat>
  <Paragraphs>20</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Chapter Two  “The quest for reality ends in making real things” </vt:lpstr>
      <vt:lpstr>What is ‘open source’?</vt:lpstr>
      <vt:lpstr>PowerPoint Presentation</vt:lpstr>
      <vt:lpstr>The Toolkit for Transformation (it can apply to practically any product):</vt:lpstr>
    </vt:vector>
  </TitlesOfParts>
  <Company>College of Education and Health Professions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Define the term ‘Maker’</dc:title>
  <dc:creator>Vinson R. Carter</dc:creator>
  <cp:lastModifiedBy>Vinson R. Carter</cp:lastModifiedBy>
  <cp:revision>6</cp:revision>
  <dcterms:created xsi:type="dcterms:W3CDTF">2014-10-02T14:04:24Z</dcterms:created>
  <dcterms:modified xsi:type="dcterms:W3CDTF">2014-10-07T13:18:41Z</dcterms:modified>
</cp:coreProperties>
</file>