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8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6" autoAdjust="0"/>
    <p:restoredTop sz="94628" autoAdjust="0"/>
  </p:normalViewPr>
  <p:slideViewPr>
    <p:cSldViewPr>
      <p:cViewPr varScale="1">
        <p:scale>
          <a:sx n="99" d="100"/>
          <a:sy n="99" d="100"/>
        </p:scale>
        <p:origin x="-2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66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BBEC73D-3EFD-4026-9C6E-3EB054175DE9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4" y="4267201"/>
            <a:ext cx="7060606" cy="1981200"/>
          </a:xfrm>
        </p:spPr>
        <p:txBody>
          <a:bodyPr>
            <a:normAutofit fontScale="70000" lnSpcReduction="20000"/>
          </a:bodyPr>
          <a:lstStyle/>
          <a:p>
            <a:r>
              <a:rPr lang="en-US" sz="3400" i="1" dirty="0" smtClean="0"/>
              <a:t>“If you want to build a ship, don’t heard people together to collect wood and don’t assign them tasks and work, but rather teach them to long for the endless immensity of the sea.” </a:t>
            </a:r>
          </a:p>
          <a:p>
            <a:r>
              <a:rPr lang="en-US" sz="2300" i="1" dirty="0" smtClean="0"/>
              <a:t>–Antoine-Marie-Roger de Saint- </a:t>
            </a:r>
            <a:r>
              <a:rPr lang="en-US" sz="2300" i="1" dirty="0" err="1" smtClean="0"/>
              <a:t>Exupery</a:t>
            </a:r>
            <a:r>
              <a:rPr lang="en-US" sz="2300" i="1" dirty="0" smtClean="0"/>
              <a:t> Author of The Little Prince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877457"/>
          </a:xfrm>
        </p:spPr>
        <p:txBody>
          <a:bodyPr>
            <a:noAutofit/>
          </a:bodyPr>
          <a:lstStyle/>
          <a:p>
            <a:r>
              <a:rPr lang="en-US" sz="6600" b="0" dirty="0" smtClean="0">
                <a:solidFill>
                  <a:schemeClr val="tx1"/>
                </a:solidFill>
                <a:effectLst/>
              </a:rPr>
              <a:t>Problem-based Learning</a:t>
            </a:r>
            <a:endParaRPr lang="en-US" sz="66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9795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295400"/>
          </a:xfrm>
        </p:spPr>
        <p:txBody>
          <a:bodyPr/>
          <a:lstStyle/>
          <a:p>
            <a:pPr algn="ctr"/>
            <a:r>
              <a:rPr lang="en-US" sz="4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Footlight MT Light" pitchFamily="18" charset="0"/>
              </a:rPr>
              <a:t>Why use PBI? </a:t>
            </a:r>
            <a:endParaRPr lang="en-US" sz="44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Footlight MT Light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228600" y="1752600"/>
            <a:ext cx="8686800" cy="4267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Students retain little in traditional lecture form.</a:t>
            </a:r>
          </a:p>
          <a:p>
            <a:r>
              <a:rPr lang="en-US" sz="2800" dirty="0" smtClean="0"/>
              <a:t>Students often do not appropriately use the knowledge learned. </a:t>
            </a:r>
          </a:p>
          <a:p>
            <a:r>
              <a:rPr lang="en-US" sz="2800" dirty="0" smtClean="0"/>
              <a:t>Since students forget much content, instructors should create a mental warehouse that can be retrieved in future professional practice. </a:t>
            </a:r>
          </a:p>
          <a:p>
            <a:r>
              <a:rPr lang="en-US" sz="2800" dirty="0" smtClean="0"/>
              <a:t>PBI creates 3 conditions that information theory links to retrieval: (1) </a:t>
            </a:r>
            <a:r>
              <a:rPr lang="en-US" sz="2800" i="1" dirty="0" smtClean="0"/>
              <a:t>Activation; (2) Similarity; and, (3) Opportunity to elaborate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413787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5541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0" dirty="0" smtClean="0">
                <a:solidFill>
                  <a:schemeClr val="tx1"/>
                </a:solidFill>
                <a:effectLst/>
                <a:latin typeface="Berlin Sans FB" pitchFamily="34" charset="0"/>
              </a:rPr>
              <a:t>How does PBI Relate to Best Practices?</a:t>
            </a:r>
            <a:endParaRPr lang="en-US" sz="5400" b="0" dirty="0">
              <a:solidFill>
                <a:schemeClr val="tx1"/>
              </a:solidFill>
              <a:effectLst/>
              <a:latin typeface="Berlin Sans FB" pitchFamily="34" charset="0"/>
            </a:endParaRPr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209800"/>
            <a:ext cx="5133329" cy="4541837"/>
          </a:xfrm>
        </p:spPr>
      </p:pic>
    </p:spTree>
    <p:extLst>
      <p:ext uri="{BB962C8B-B14F-4D97-AF65-F5344CB8AC3E}">
        <p14:creationId xmlns:p14="http://schemas.microsoft.com/office/powerpoint/2010/main" val="353563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82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0" dirty="0" smtClean="0">
                <a:solidFill>
                  <a:schemeClr val="tx1"/>
                </a:solidFill>
                <a:effectLst/>
              </a:rPr>
              <a:t>Practical </a:t>
            </a:r>
            <a:r>
              <a:rPr lang="en-US" b="0" dirty="0">
                <a:solidFill>
                  <a:schemeClr val="tx1"/>
                </a:solidFill>
                <a:effectLst/>
              </a:rPr>
              <a:t>G</a:t>
            </a:r>
            <a:r>
              <a:rPr lang="en-US" b="0" dirty="0" smtClean="0">
                <a:solidFill>
                  <a:schemeClr val="tx1"/>
                </a:solidFill>
                <a:effectLst/>
              </a:rPr>
              <a:t>uide to Problem Based Learning</a:t>
            </a:r>
            <a:endParaRPr lang="en-US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1828800"/>
            <a:ext cx="5410200" cy="5029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Design authentic problems/tasks. </a:t>
            </a:r>
            <a:endParaRPr lang="en-US" dirty="0" smtClean="0"/>
          </a:p>
          <a:p>
            <a:r>
              <a:rPr lang="en-US" dirty="0"/>
              <a:t>Design problem to reflect the complexity of the environment. </a:t>
            </a:r>
            <a:endParaRPr lang="en-US" dirty="0" smtClean="0"/>
          </a:p>
          <a:p>
            <a:pPr lvl="0"/>
            <a:r>
              <a:rPr lang="en-US" dirty="0" smtClean="0"/>
              <a:t>Anchor learning to </a:t>
            </a:r>
            <a:r>
              <a:rPr lang="en-US" dirty="0"/>
              <a:t>larger task or problem.</a:t>
            </a:r>
          </a:p>
          <a:p>
            <a:pPr lvl="0"/>
            <a:r>
              <a:rPr lang="en-US" dirty="0" smtClean="0"/>
              <a:t>Support learner ownership. </a:t>
            </a:r>
            <a:endParaRPr lang="en-US" dirty="0"/>
          </a:p>
          <a:p>
            <a:pPr lvl="0"/>
            <a:r>
              <a:rPr lang="en-US" dirty="0" smtClean="0"/>
              <a:t>Design </a:t>
            </a:r>
            <a:r>
              <a:rPr lang="en-US" dirty="0"/>
              <a:t>the learning environment to support and challenge learners' thinking. </a:t>
            </a:r>
          </a:p>
          <a:p>
            <a:pPr lvl="0"/>
            <a:r>
              <a:rPr lang="en-US" dirty="0" smtClean="0"/>
              <a:t>Use performance-based testing methods. </a:t>
            </a:r>
            <a:endParaRPr lang="en-US" dirty="0"/>
          </a:p>
          <a:p>
            <a:r>
              <a:rPr lang="en-US" dirty="0"/>
              <a:t>Provide opportunity for support and reflection on both the content </a:t>
            </a:r>
            <a:r>
              <a:rPr lang="en-US" dirty="0" smtClean="0"/>
              <a:t>and learning </a:t>
            </a:r>
            <a:r>
              <a:rPr lang="en-US" dirty="0"/>
              <a:t>process.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696" y="1905000"/>
            <a:ext cx="389328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59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C:\Users\mkd03\AppData\Local\Microsoft\Windows\Temporary Internet Files\Content.Outlook\HVVCWQR9\PBL Learning Template 3.jpg"/>
          <p:cNvPicPr>
            <a:picLocks noGrp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57200"/>
            <a:ext cx="6629400" cy="594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624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1828800"/>
          </a:xfrm>
        </p:spPr>
        <p:txBody>
          <a:bodyPr>
            <a:normAutofit/>
          </a:bodyPr>
          <a:lstStyle/>
          <a:p>
            <a:pPr algn="ctr"/>
            <a:r>
              <a:rPr lang="en-US" sz="5400" b="0" dirty="0" smtClean="0">
                <a:solidFill>
                  <a:schemeClr val="tx1"/>
                </a:solidFill>
                <a:effectLst/>
              </a:rPr>
              <a:t>What does the student do in PBI?</a:t>
            </a:r>
            <a:endParaRPr lang="en-US" sz="54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362200"/>
            <a:ext cx="8305800" cy="4209288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800" dirty="0" smtClean="0"/>
              <a:t>The </a:t>
            </a:r>
            <a:r>
              <a:rPr lang="en-US" sz="2800" dirty="0"/>
              <a:t>individual student </a:t>
            </a:r>
            <a:r>
              <a:rPr lang="en-US" sz="2800" dirty="0" smtClean="0"/>
              <a:t>has </a:t>
            </a:r>
            <a:r>
              <a:rPr lang="en-US" sz="2800" dirty="0"/>
              <a:t>an active role in learning. </a:t>
            </a:r>
            <a:endParaRPr lang="en-US" sz="2800" dirty="0" smtClean="0"/>
          </a:p>
          <a:p>
            <a:r>
              <a:rPr lang="en-US" sz="2800" dirty="0" smtClean="0"/>
              <a:t>Students </a:t>
            </a:r>
            <a:r>
              <a:rPr lang="en-US" sz="2800" dirty="0"/>
              <a:t>have responsibility for their own learning by identifying </a:t>
            </a:r>
            <a:r>
              <a:rPr lang="en-US" sz="2800" dirty="0" smtClean="0"/>
              <a:t>what </a:t>
            </a:r>
            <a:r>
              <a:rPr lang="en-US" sz="2800" dirty="0"/>
              <a:t>they currently know and </a:t>
            </a:r>
            <a:r>
              <a:rPr lang="en-US" sz="2800" dirty="0" smtClean="0"/>
              <a:t>what </a:t>
            </a:r>
            <a:r>
              <a:rPr lang="en-US" sz="2800" dirty="0"/>
              <a:t>they will need to learn. </a:t>
            </a:r>
            <a:endParaRPr lang="en-US" sz="2800" dirty="0" smtClean="0"/>
          </a:p>
          <a:p>
            <a:r>
              <a:rPr lang="en-US" sz="2800" dirty="0" smtClean="0"/>
              <a:t>Students progress </a:t>
            </a:r>
            <a:r>
              <a:rPr lang="en-US" sz="2800" dirty="0"/>
              <a:t>through a series of logical steps when completing a </a:t>
            </a:r>
            <a:r>
              <a:rPr lang="en-US" sz="2800" dirty="0" smtClean="0"/>
              <a:t>PBI lesson.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5938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81913" y="1524000"/>
            <a:ext cx="8001000" cy="15240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+mj-lt"/>
              </a:rPr>
              <a:t>Define and clarify the problem by restating the problem in their own words and then determining what knowledge and skills they will need to solve the problem. </a:t>
            </a:r>
            <a:endParaRPr lang="en-US" sz="2800" dirty="0"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3657600"/>
            <a:ext cx="4240427" cy="301722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600" y="228600"/>
            <a:ext cx="617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 algn="ctr">
              <a:buFont typeface="Trebuchet MS" pitchFamily="34" charset="0"/>
              <a:buChar char="*"/>
            </a:pPr>
            <a:r>
              <a:rPr lang="en-US" sz="5400" dirty="0" smtClean="0"/>
              <a:t>Step 1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3725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304800"/>
            <a:ext cx="3163455" cy="1143000"/>
          </a:xfrm>
        </p:spPr>
        <p:txBody>
          <a:bodyPr/>
          <a:lstStyle/>
          <a:p>
            <a:pPr algn="ctr"/>
            <a:r>
              <a:rPr lang="en-US" sz="5400" b="0" dirty="0" smtClean="0">
                <a:solidFill>
                  <a:schemeClr val="tx1"/>
                </a:solidFill>
                <a:effectLst/>
              </a:rPr>
              <a:t>Step 2</a:t>
            </a:r>
            <a:endParaRPr lang="en-US" sz="5400" b="0" dirty="0">
              <a:solidFill>
                <a:schemeClr val="tx1"/>
              </a:solidFill>
              <a:effectLst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590800"/>
            <a:ext cx="3997419" cy="35052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57200" y="1600200"/>
            <a:ext cx="3886200" cy="4590288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j-lt"/>
              </a:rPr>
              <a:t>Gather research that will help you solve the problem.</a:t>
            </a:r>
          </a:p>
          <a:p>
            <a:pPr marL="45720" indent="0">
              <a:buNone/>
            </a:pPr>
            <a:endParaRPr lang="en-US" sz="3200" dirty="0" smtClean="0">
              <a:latin typeface="+mj-lt"/>
            </a:endParaRPr>
          </a:p>
          <a:p>
            <a:r>
              <a:rPr lang="en-US" sz="3200" dirty="0" smtClean="0">
                <a:latin typeface="+mj-lt"/>
              </a:rPr>
              <a:t>This may include internet, discussions, library research, etc. 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6598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295400"/>
            <a:ext cx="3346704" cy="639762"/>
          </a:xfrm>
        </p:spPr>
        <p:txBody>
          <a:bodyPr>
            <a:normAutofit/>
          </a:bodyPr>
          <a:lstStyle/>
          <a:p>
            <a:r>
              <a:rPr lang="en-US" u="sng" dirty="0" smtClean="0">
                <a:latin typeface="Bodoni MT" pitchFamily="18" charset="0"/>
              </a:rPr>
              <a:t>STEP 3- BRAINSTORM</a:t>
            </a:r>
            <a:endParaRPr lang="en-US" u="sng" dirty="0">
              <a:latin typeface="Bodoni MT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2057400"/>
            <a:ext cx="3990109" cy="4454525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Try and produce as many different solutions as possible.</a:t>
            </a:r>
          </a:p>
          <a:p>
            <a:r>
              <a:rPr lang="en-US" sz="2000" dirty="0" smtClean="0"/>
              <a:t>Make thumbnail sketches that crystalize thoughts.</a:t>
            </a:r>
          </a:p>
          <a:p>
            <a:r>
              <a:rPr lang="en-US" sz="2000" dirty="0" smtClean="0"/>
              <a:t>Students will do this by gathered research, prior knowledge and common sense.</a:t>
            </a:r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147" y="1835875"/>
            <a:ext cx="3346704" cy="639762"/>
          </a:xfrm>
        </p:spPr>
        <p:txBody>
          <a:bodyPr/>
          <a:lstStyle/>
          <a:p>
            <a:r>
              <a:rPr lang="en-US" u="sng" dirty="0" smtClean="0">
                <a:latin typeface="Bodoni MT" pitchFamily="18" charset="0"/>
              </a:rPr>
              <a:t>STEP 4- ANALYZE</a:t>
            </a:r>
            <a:endParaRPr lang="en-US" u="sng" dirty="0">
              <a:latin typeface="Bodoni MT" pitchFamily="18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497508"/>
            <a:ext cx="3124200" cy="216290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6512511" cy="1143000"/>
          </a:xfrm>
        </p:spPr>
        <p:txBody>
          <a:bodyPr/>
          <a:lstStyle/>
          <a:p>
            <a:pPr algn="ctr"/>
            <a:r>
              <a:rPr lang="en-US" sz="5400" b="0" dirty="0" smtClean="0">
                <a:solidFill>
                  <a:schemeClr val="tx1"/>
                </a:solidFill>
                <a:effectLst/>
              </a:rPr>
              <a:t>Steps 3 and 4</a:t>
            </a:r>
            <a:endParaRPr lang="en-US" sz="5400" b="0" dirty="0">
              <a:solidFill>
                <a:schemeClr val="tx1"/>
              </a:solidFill>
              <a:effectLst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0798" y="2475637"/>
            <a:ext cx="3567402" cy="247736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800600" y="5029200"/>
            <a:ext cx="375227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000" dirty="0" smtClean="0"/>
              <a:t>Analyze the solutions previously brainstormed, combine them, dissect them and move one idea forward as a potential solution.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5937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153400" cy="21637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0" dirty="0" smtClean="0">
                <a:solidFill>
                  <a:schemeClr val="tx1"/>
                </a:solidFill>
                <a:effectLst/>
              </a:rPr>
              <a:t>Steps 5 and 6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dirty="0" smtClean="0">
                <a:latin typeface="Berlin Sans FB" pitchFamily="34" charset="0"/>
              </a:rPr>
              <a:t/>
            </a:r>
            <a:br>
              <a:rPr lang="en-US" dirty="0" smtClean="0">
                <a:latin typeface="Berlin Sans FB" pitchFamily="34" charset="0"/>
              </a:rPr>
            </a:br>
            <a:r>
              <a:rPr lang="en-US" sz="3600" u="sng" dirty="0" smtClean="0">
                <a:solidFill>
                  <a:srgbClr val="00B0F0"/>
                </a:solidFill>
              </a:rPr>
              <a:t>Construct</a:t>
            </a:r>
            <a:r>
              <a:rPr lang="en-US" sz="3600" dirty="0" smtClean="0"/>
              <a:t> and </a:t>
            </a:r>
            <a:r>
              <a:rPr lang="en-US" sz="3600" u="sng" dirty="0" smtClean="0">
                <a:solidFill>
                  <a:srgbClr val="00B0F0"/>
                </a:solidFill>
              </a:rPr>
              <a:t>present</a:t>
            </a:r>
            <a:r>
              <a:rPr lang="en-US" sz="3600" dirty="0" smtClean="0"/>
              <a:t> the potential solution.</a:t>
            </a:r>
            <a:endParaRPr lang="en-US" sz="36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782" y="2971800"/>
            <a:ext cx="5943600" cy="3706009"/>
          </a:xfrm>
        </p:spPr>
      </p:pic>
      <p:sp>
        <p:nvSpPr>
          <p:cNvPr id="9" name="TextBox 8"/>
          <p:cNvSpPr txBox="1"/>
          <p:nvPr/>
        </p:nvSpPr>
        <p:spPr>
          <a:xfrm>
            <a:off x="1828800" y="3505200"/>
            <a:ext cx="2971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Problem Based Learning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8626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6002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Evaluate the degree to which the potential solution solved the given problem.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7543800" cy="2289175"/>
          </a:xfrm>
        </p:spPr>
        <p:txBody>
          <a:bodyPr/>
          <a:lstStyle/>
          <a:p>
            <a:pPr algn="ctr"/>
            <a:r>
              <a:rPr lang="en-US" b="0" dirty="0" smtClean="0">
                <a:solidFill>
                  <a:schemeClr val="tx1"/>
                </a:solidFill>
                <a:effectLst/>
              </a:rPr>
              <a:t>Last one… Step 7</a:t>
            </a:r>
            <a:endParaRPr lang="en-US" b="0" dirty="0">
              <a:solidFill>
                <a:schemeClr val="tx1"/>
              </a:solidFill>
              <a:effectLst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00" y="1676400"/>
            <a:ext cx="48768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52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62200" y="762000"/>
            <a:ext cx="6512511" cy="1143000"/>
          </a:xfrm>
        </p:spPr>
        <p:txBody>
          <a:bodyPr>
            <a:normAutofit fontScale="90000"/>
          </a:bodyPr>
          <a:lstStyle/>
          <a:p>
            <a:r>
              <a:rPr lang="en-US" sz="4000" b="0" dirty="0" smtClean="0">
                <a:solidFill>
                  <a:schemeClr val="tx1"/>
                </a:solidFill>
                <a:effectLst/>
              </a:rPr>
              <a:t>What is Problem-based Instruction?</a:t>
            </a:r>
            <a:endParaRPr lang="en-US" sz="40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85800" y="2895600"/>
            <a:ext cx="7620000" cy="3352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Popular because of its apparent impact on student learning. 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Organized around the investigation and resolution of messy, real world problems. 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Enables student learning in relevant and connected ways, creating a learning environment that facilitates deeper understanding.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0"/>
            <a:ext cx="198120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52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12711" cy="762000"/>
          </a:xfrm>
        </p:spPr>
        <p:txBody>
          <a:bodyPr/>
          <a:lstStyle/>
          <a:p>
            <a:pPr algn="ctr"/>
            <a:r>
              <a:rPr lang="en-US" b="0" dirty="0" smtClean="0">
                <a:solidFill>
                  <a:schemeClr val="tx1"/>
                </a:solidFill>
                <a:effectLst/>
                <a:latin typeface="Andalus" pitchFamily="18" charset="-78"/>
                <a:cs typeface="Andalus" pitchFamily="18" charset="-78"/>
              </a:rPr>
              <a:t>Role of the Instructor</a:t>
            </a:r>
            <a:endParaRPr lang="en-US" b="0" dirty="0">
              <a:solidFill>
                <a:schemeClr val="tx1"/>
              </a:solidFill>
              <a:effectLst/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457200" y="1828800"/>
            <a:ext cx="4267200" cy="4648200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 smtClean="0">
                <a:latin typeface="Andalus" pitchFamily="18" charset="-78"/>
                <a:cs typeface="Andalus" pitchFamily="18" charset="-78"/>
              </a:rPr>
              <a:t>Planning the problems, sequencing projects, and proving feedback. </a:t>
            </a:r>
          </a:p>
          <a:p>
            <a:r>
              <a:rPr lang="en-US" sz="3100" dirty="0" smtClean="0">
                <a:latin typeface="Andalus" pitchFamily="18" charset="-78"/>
                <a:cs typeface="Andalus" pitchFamily="18" charset="-78"/>
              </a:rPr>
              <a:t>Relinquish the role of dispenser of information</a:t>
            </a:r>
          </a:p>
          <a:p>
            <a:r>
              <a:rPr lang="en-US" sz="3100" dirty="0" smtClean="0">
                <a:latin typeface="Andalus" pitchFamily="18" charset="-78"/>
                <a:cs typeface="Andalus" pitchFamily="18" charset="-78"/>
              </a:rPr>
              <a:t>Acting as metacognitive coaches, servings as models, thinking aloud with students. </a:t>
            </a:r>
          </a:p>
          <a:p>
            <a:pPr marL="114300" indent="0">
              <a:buNone/>
            </a:pPr>
            <a:endParaRPr lang="en-US" sz="3100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n-US" sz="3100" u="sng" dirty="0" smtClean="0">
                <a:latin typeface="Andalus" pitchFamily="18" charset="-78"/>
                <a:cs typeface="Andalus" pitchFamily="18" charset="-78"/>
              </a:rPr>
              <a:t>Good technique</a:t>
            </a:r>
            <a:r>
              <a:rPr lang="en-US" sz="3100" dirty="0" smtClean="0">
                <a:latin typeface="Andalus" pitchFamily="18" charset="-78"/>
                <a:cs typeface="Andalus" pitchFamily="18" charset="-78"/>
              </a:rPr>
              <a:t>: Answering questions with additional questions. </a:t>
            </a:r>
          </a:p>
          <a:p>
            <a:pPr marL="114300" indent="0">
              <a:buNone/>
            </a:pPr>
            <a:endParaRPr lang="en-US" sz="1600" dirty="0">
              <a:latin typeface="Andalus" pitchFamily="18" charset="-78"/>
              <a:cs typeface="Andalus" pitchFamily="18" charset="-78"/>
            </a:endParaRPr>
          </a:p>
          <a:p>
            <a:pPr marL="114300" indent="0">
              <a:buNone/>
            </a:pPr>
            <a:endParaRPr lang="en-US" sz="1600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133600"/>
            <a:ext cx="3701945" cy="3505199"/>
          </a:xfrm>
        </p:spPr>
      </p:pic>
    </p:spTree>
    <p:extLst>
      <p:ext uri="{BB962C8B-B14F-4D97-AF65-F5344CB8AC3E}">
        <p14:creationId xmlns:p14="http://schemas.microsoft.com/office/powerpoint/2010/main" val="64386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1676400"/>
            <a:ext cx="6400800" cy="2760704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 teacher creates the plan and gathers ideas for scenarios from almost anywhere.</a:t>
            </a:r>
          </a:p>
          <a:p>
            <a:pPr lvl="1"/>
            <a:r>
              <a:rPr lang="en-US" sz="2000" dirty="0" smtClean="0"/>
              <a:t>Literature</a:t>
            </a:r>
          </a:p>
          <a:p>
            <a:pPr lvl="1"/>
            <a:r>
              <a:rPr lang="en-US" sz="2000" dirty="0" smtClean="0"/>
              <a:t>T.V.</a:t>
            </a:r>
          </a:p>
          <a:p>
            <a:pPr lvl="1"/>
            <a:r>
              <a:rPr lang="en-US" sz="2000" dirty="0" smtClean="0"/>
              <a:t>News programing</a:t>
            </a:r>
          </a:p>
          <a:p>
            <a:pPr lvl="1"/>
            <a:r>
              <a:rPr lang="en-US" sz="2000" dirty="0" smtClean="0"/>
              <a:t>Newspaper articles</a:t>
            </a:r>
          </a:p>
          <a:p>
            <a:pPr lvl="1"/>
            <a:r>
              <a:rPr lang="en-US" sz="2000" dirty="0" smtClean="0"/>
              <a:t>Altering traditional lessons to problem based</a:t>
            </a:r>
          </a:p>
          <a:p>
            <a:pPr marL="411480" lvl="1" indent="0">
              <a:buNone/>
            </a:pPr>
            <a:endParaRPr lang="en-US" sz="2000" dirty="0" smtClean="0"/>
          </a:p>
          <a:p>
            <a:pPr marL="411480" lvl="1" indent="0">
              <a:buNone/>
            </a:pP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4360904"/>
            <a:ext cx="2590800" cy="1940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4553518"/>
            <a:ext cx="1862833" cy="17618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4953000"/>
            <a:ext cx="2322825" cy="154573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38200" y="228600"/>
            <a:ext cx="7162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haroni" pitchFamily="2" charset="-79"/>
                <a:cs typeface="Aharoni" pitchFamily="2" charset="-79"/>
              </a:rPr>
              <a:t>Where do the Problems Come from?</a:t>
            </a:r>
            <a:endParaRPr lang="en-US" sz="4000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4566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274638"/>
            <a:ext cx="8305800" cy="1143000"/>
          </a:xfrm>
        </p:spPr>
        <p:txBody>
          <a:bodyPr/>
          <a:lstStyle/>
          <a:p>
            <a:r>
              <a:rPr lang="en-US" b="0" dirty="0" smtClean="0">
                <a:solidFill>
                  <a:schemeClr val="tx1"/>
                </a:solidFill>
                <a:effectLst/>
              </a:rPr>
              <a:t>Through PBI, students learn:</a:t>
            </a:r>
            <a:endParaRPr lang="en-US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52400" y="2133600"/>
            <a:ext cx="4419600" cy="34747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Problem solving skills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Self-directed learning skills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To find and use appropriate resources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Critical thinking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Measurable knowledge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To perform under stress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Social and ethical skills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4876800" y="2209800"/>
            <a:ext cx="4114800" cy="34747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Self-sufficiency skills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Facility with computer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Leadership skills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Team membership skills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Communication skills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Proactive thinking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Workplace skills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3538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73162"/>
          </a:xfrm>
        </p:spPr>
        <p:txBody>
          <a:bodyPr>
            <a:normAutofit/>
          </a:bodyPr>
          <a:lstStyle/>
          <a:p>
            <a:r>
              <a:rPr lang="en-US" sz="3700" b="0" dirty="0" smtClean="0">
                <a:solidFill>
                  <a:schemeClr val="tx1"/>
                </a:solidFill>
                <a:effectLst/>
              </a:rPr>
              <a:t>The </a:t>
            </a:r>
            <a:r>
              <a:rPr lang="en-US" sz="3700" b="0" dirty="0">
                <a:solidFill>
                  <a:schemeClr val="tx1"/>
                </a:solidFill>
                <a:effectLst/>
              </a:rPr>
              <a:t>I</a:t>
            </a:r>
            <a:r>
              <a:rPr lang="en-US" sz="3700" b="0" dirty="0" smtClean="0">
                <a:solidFill>
                  <a:schemeClr val="tx1"/>
                </a:solidFill>
                <a:effectLst/>
              </a:rPr>
              <a:t>mpact of PBI on Learners?</a:t>
            </a:r>
            <a:endParaRPr lang="en-US" sz="37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1536192"/>
            <a:ext cx="5029200" cy="5169408"/>
          </a:xfrm>
        </p:spPr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en-US" sz="2800" b="1" i="1" u="sng" dirty="0" smtClean="0"/>
              <a:t>Increased Motivation</a:t>
            </a:r>
          </a:p>
          <a:p>
            <a:r>
              <a:rPr lang="en-US" sz="2800" dirty="0" smtClean="0"/>
              <a:t>PBI engages students in learning through the attraction/pull of problem dissonance or tension. Students make a personal investment in the outcome.</a:t>
            </a:r>
          </a:p>
          <a:p>
            <a:pPr marL="114300" indent="0">
              <a:buNone/>
            </a:pPr>
            <a:endParaRPr lang="en-US" sz="1600" dirty="0" smtClean="0"/>
          </a:p>
          <a:p>
            <a:pPr marL="114300" indent="0">
              <a:buNone/>
            </a:pPr>
            <a:endParaRPr lang="en-US" sz="1600" dirty="0"/>
          </a:p>
          <a:p>
            <a:pPr marL="114300" indent="0">
              <a:buNone/>
            </a:pPr>
            <a:r>
              <a:rPr lang="en-US" sz="2800" b="1" i="1" u="sng" dirty="0" smtClean="0"/>
              <a:t>Increased Curriculum Relevance:</a:t>
            </a:r>
          </a:p>
          <a:p>
            <a:r>
              <a:rPr lang="en-US" sz="2800" dirty="0" smtClean="0"/>
              <a:t>PBI offers students an obvious answer to their questions. Ex: “Why do we need to learn this information?” “What connection does school work have to the real world?”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2514600"/>
            <a:ext cx="3777341" cy="2793206"/>
          </a:xfrm>
        </p:spPr>
      </p:pic>
    </p:spTree>
    <p:extLst>
      <p:ext uri="{BB962C8B-B14F-4D97-AF65-F5344CB8AC3E}">
        <p14:creationId xmlns:p14="http://schemas.microsoft.com/office/powerpoint/2010/main" val="140331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9" y="152400"/>
            <a:ext cx="7884111" cy="409768"/>
          </a:xfrm>
        </p:spPr>
        <p:txBody>
          <a:bodyPr/>
          <a:lstStyle/>
          <a:p>
            <a:pPr algn="l"/>
            <a:r>
              <a:rPr lang="en-US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Impact of PBI continued…</a:t>
            </a:r>
            <a:endParaRPr lang="en-US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228600" y="914400"/>
            <a:ext cx="8686800" cy="5715000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endParaRPr lang="en-US" sz="1700" b="1" i="1" u="sng" dirty="0" smtClean="0"/>
          </a:p>
          <a:p>
            <a:pPr marL="114300" indent="0">
              <a:buNone/>
            </a:pPr>
            <a:r>
              <a:rPr lang="en-US" sz="2400" b="1" i="1" u="sng" dirty="0" smtClean="0"/>
              <a:t>Increased Exposure to Higher Order Thinking</a:t>
            </a:r>
          </a:p>
          <a:p>
            <a:pPr marL="114300" indent="0">
              <a:buNone/>
            </a:pPr>
            <a:r>
              <a:rPr lang="en-US" sz="2400" dirty="0" smtClean="0"/>
              <a:t>The ill-structured problem scenario calls upon creative thinking by suspending the guessing game of: “What’s the answer that the teacher wants me to find?”</a:t>
            </a:r>
          </a:p>
          <a:p>
            <a:pPr marL="114300" indent="0">
              <a:buNone/>
            </a:pPr>
            <a:endParaRPr lang="en-US" sz="2400" b="1" i="1" u="sng" dirty="0" smtClean="0"/>
          </a:p>
          <a:p>
            <a:pPr marL="114300" indent="0">
              <a:buNone/>
            </a:pPr>
            <a:r>
              <a:rPr lang="en-US" sz="2400" b="1" i="1" u="sng" dirty="0" smtClean="0"/>
              <a:t>Increased Personal Responsibility for Learning</a:t>
            </a:r>
            <a:endParaRPr lang="en-US" sz="2400" b="1" i="1" u="sng" dirty="0"/>
          </a:p>
          <a:p>
            <a:pPr marL="114300" indent="0">
              <a:buNone/>
            </a:pPr>
            <a:r>
              <a:rPr lang="en-US" sz="2400" dirty="0" smtClean="0"/>
              <a:t>Students gather information and assess its validity, in bringing the problem to acceptable closure with evidence to support decisions. </a:t>
            </a:r>
          </a:p>
          <a:p>
            <a:pPr marL="114300" indent="0">
              <a:buNone/>
            </a:pPr>
            <a:endParaRPr lang="en-US" sz="1600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114300" indent="0" algn="ctr">
              <a:buNone/>
            </a:pPr>
            <a:endParaRPr lang="en-US" sz="1600" i="1" dirty="0">
              <a:solidFill>
                <a:schemeClr val="bg2">
                  <a:lumMod val="50000"/>
                </a:schemeClr>
              </a:solidFill>
            </a:endParaRPr>
          </a:p>
          <a:p>
            <a:pPr marL="114300" indent="0" algn="ctr">
              <a:buNone/>
            </a:pPr>
            <a:endParaRPr lang="en-US" sz="1600" i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5520057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0" algn="ctr">
              <a:buNone/>
            </a:pPr>
            <a:r>
              <a:rPr lang="en-US" i="1" dirty="0">
                <a:solidFill>
                  <a:schemeClr val="bg2">
                    <a:lumMod val="50000"/>
                  </a:schemeClr>
                </a:solidFill>
              </a:rPr>
              <a:t>"The illiterate of the 21st century will not be those who cannot read and write, but those who cannot learn, unlearn and relearn." Alvin Toffler</a:t>
            </a:r>
            <a:endParaRPr lang="en-US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40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381000"/>
            <a:ext cx="4953000" cy="1143000"/>
          </a:xfrm>
        </p:spPr>
        <p:txBody>
          <a:bodyPr/>
          <a:lstStyle/>
          <a:p>
            <a:pPr algn="ctr"/>
            <a:r>
              <a:rPr lang="en-US" sz="6000" b="0" dirty="0" smtClean="0">
                <a:solidFill>
                  <a:schemeClr val="tx1"/>
                </a:solidFill>
                <a:effectLst/>
              </a:rPr>
              <a:t>Why PBI??</a:t>
            </a:r>
            <a:endParaRPr lang="en-US" sz="6000" b="0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072" y="609600"/>
            <a:ext cx="2832667" cy="2820077"/>
          </a:xfrm>
        </p:spPr>
      </p:pic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4191000" y="1447800"/>
            <a:ext cx="4648200" cy="5181600"/>
          </a:xfrm>
        </p:spPr>
        <p:txBody>
          <a:bodyPr>
            <a:normAutofit fontScale="92500" lnSpcReduction="10000"/>
          </a:bodyPr>
          <a:lstStyle/>
          <a:p>
            <a:endParaRPr lang="en-US" sz="1400" dirty="0" smtClean="0"/>
          </a:p>
          <a:p>
            <a:endParaRPr lang="en-US" sz="1400" dirty="0"/>
          </a:p>
          <a:p>
            <a:r>
              <a:rPr lang="en-US" sz="2400" dirty="0" smtClean="0"/>
              <a:t>PBI is a superior methodology for promoting student engagement in the learning process.</a:t>
            </a:r>
          </a:p>
          <a:p>
            <a:endParaRPr lang="en-US" sz="2400" dirty="0"/>
          </a:p>
          <a:p>
            <a:r>
              <a:rPr lang="en-US" sz="2400" dirty="0"/>
              <a:t>In December 2006, the </a:t>
            </a:r>
            <a:r>
              <a:rPr lang="en-US" sz="2400" i="1" dirty="0"/>
              <a:t>New Commission on the Skills of the American Workforce</a:t>
            </a:r>
            <a:r>
              <a:rPr lang="en-US" sz="2400" dirty="0"/>
              <a:t> issued a national report, </a:t>
            </a:r>
            <a:r>
              <a:rPr lang="en-US" sz="2400" i="1" dirty="0"/>
              <a:t>Tough Choices or Tough Times,</a:t>
            </a:r>
            <a:r>
              <a:rPr lang="en-US" sz="2400" dirty="0"/>
              <a:t> which includes recommendations for the future of education. Two key papers on pedagogy that support this report strongly advocate problem-based </a:t>
            </a:r>
            <a:r>
              <a:rPr lang="en-US" sz="2400" dirty="0" smtClean="0"/>
              <a:t>learning.</a:t>
            </a:r>
            <a:endParaRPr lang="en-US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581400"/>
            <a:ext cx="3395613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85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46111" cy="1143000"/>
          </a:xfrm>
        </p:spPr>
        <p:txBody>
          <a:bodyPr/>
          <a:lstStyle/>
          <a:p>
            <a:r>
              <a:rPr lang="en-US" b="0" dirty="0" smtClean="0">
                <a:solidFill>
                  <a:schemeClr val="tx1"/>
                </a:solidFill>
                <a:effectLst/>
              </a:rPr>
              <a:t>What makes PBI effective? </a:t>
            </a:r>
            <a:endParaRPr lang="en-US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1752600"/>
            <a:ext cx="51054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Educators </a:t>
            </a:r>
            <a:r>
              <a:rPr lang="en-US" sz="2400" b="1" dirty="0" smtClean="0"/>
              <a:t>present the problem </a:t>
            </a:r>
            <a:r>
              <a:rPr lang="en-US" sz="2400" dirty="0" smtClean="0"/>
              <a:t>or situation first, and it serves as the organizing center and context for learning.</a:t>
            </a:r>
          </a:p>
          <a:p>
            <a:endParaRPr lang="en-US" sz="2400" dirty="0"/>
          </a:p>
          <a:p>
            <a:r>
              <a:rPr lang="en-US" sz="2400" dirty="0" smtClean="0"/>
              <a:t>The problematic situation has common characteristics:</a:t>
            </a:r>
          </a:p>
          <a:p>
            <a:pPr lvl="1"/>
            <a:r>
              <a:rPr lang="en-US" sz="2400" dirty="0" smtClean="0"/>
              <a:t>Ill-structured and messy</a:t>
            </a:r>
          </a:p>
          <a:p>
            <a:pPr lvl="1"/>
            <a:r>
              <a:rPr lang="en-US" sz="2400" dirty="0" smtClean="0"/>
              <a:t>Often changes with the addition of new info</a:t>
            </a:r>
          </a:p>
          <a:p>
            <a:pPr lvl="1"/>
            <a:r>
              <a:rPr lang="en-US" sz="2400" dirty="0" smtClean="0"/>
              <a:t>Not solved easily or with a specific formula</a:t>
            </a:r>
          </a:p>
          <a:p>
            <a:pPr lvl="1"/>
            <a:r>
              <a:rPr lang="en-US" sz="2400" dirty="0" smtClean="0"/>
              <a:t>It does not result in one right answer</a:t>
            </a:r>
          </a:p>
          <a:p>
            <a:pPr marL="411480" lvl="1" indent="0">
              <a:buNone/>
            </a:pPr>
            <a:endParaRPr lang="en-US" sz="1000" dirty="0" smtClean="0"/>
          </a:p>
          <a:p>
            <a:pPr marL="411480" lvl="1" indent="0">
              <a:buNone/>
            </a:pPr>
            <a:endParaRPr lang="en-US" sz="1000" dirty="0"/>
          </a:p>
          <a:p>
            <a:pPr marL="411480" lvl="1" indent="0">
              <a:buNone/>
            </a:pPr>
            <a:endParaRPr lang="en-US" sz="1000" dirty="0" smtClean="0"/>
          </a:p>
          <a:p>
            <a:pPr marL="411480" lvl="1" indent="0">
              <a:buNone/>
            </a:pPr>
            <a:endParaRPr lang="en-US" sz="1000" dirty="0"/>
          </a:p>
          <a:p>
            <a:pPr marL="411480" lvl="1" indent="0">
              <a:buNone/>
            </a:pPr>
            <a:endParaRPr lang="en-US" sz="1000" dirty="0" smtClean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1828800"/>
            <a:ext cx="3486150" cy="2971800"/>
          </a:xfrm>
        </p:spPr>
      </p:pic>
    </p:spTree>
    <p:extLst>
      <p:ext uri="{BB962C8B-B14F-4D97-AF65-F5344CB8AC3E}">
        <p14:creationId xmlns:p14="http://schemas.microsoft.com/office/powerpoint/2010/main" val="309795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6512511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0" dirty="0" smtClean="0">
                <a:solidFill>
                  <a:schemeClr val="tx1"/>
                </a:solidFill>
                <a:effectLst/>
              </a:rPr>
              <a:t>What does PBI look like in the classroom?</a:t>
            </a:r>
            <a:endParaRPr lang="en-US" b="0" dirty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39013481"/>
              </p:ext>
            </p:extLst>
          </p:nvPr>
        </p:nvGraphicFramePr>
        <p:xfrm>
          <a:off x="304800" y="1676400"/>
          <a:ext cx="8458200" cy="49580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86383"/>
                <a:gridCol w="4271817"/>
              </a:tblGrid>
              <a:tr h="4246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Process</a:t>
                      </a:r>
                      <a:endParaRPr lang="en-US" sz="2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Purpose</a:t>
                      </a:r>
                      <a:endParaRPr lang="en-US" sz="2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</a:tr>
              <a:tr h="12377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Students read and address problem, without background preparation.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*Teaches students to encode and organize information in useful ways. 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*Allows students to find what they know and what they don't know. Misconceptions can be corrected in discussion of the problem.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*</a:t>
                      </a:r>
                      <a:r>
                        <a:rPr lang="en-US" sz="1100" dirty="0">
                          <a:effectLst/>
                        </a:rPr>
                        <a:t>Mimics the real life context they will face as doctors. 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</a:tr>
              <a:tr h="12377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Students discuss and analyze problem using prior knowledge and resources available.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Teacher </a:t>
                      </a:r>
                      <a:r>
                        <a:rPr lang="en-US" sz="1100" dirty="0">
                          <a:effectLst/>
                        </a:rPr>
                        <a:t>poses questions: i.e., Do you need more information? Are you sure of the facts or will a review be helpful? Do you think more information on this area would be helpful? </a:t>
                      </a:r>
                    </a:p>
                  </a:txBody>
                  <a:tcPr marL="4572" marR="4572" marT="4572" marB="4572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*Development of cognitive skills for problem-solving process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/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*Development of self-monitoring skills to identify the learning needs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*Development of habitual student-initiated questioning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</a:tr>
              <a:tr h="6150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Students decide what they need to know and where they might best find the information. They decide which resources to use (people, published papers, etc.).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*Self-directed study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</a:tr>
              <a:tr h="10301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Students revisit problem with new information and knowledge acquired during self-study.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Students critique learning resources used.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Group decides appropriate hypotheses and critiques prior performance. 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*New organization of information to problem-solve.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*Self-assessment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*Peer-assessment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</a:tr>
              <a:tr h="4075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Students should think about how what they learned has added to their understanding 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*Reflection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*Self-assessment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276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65111" cy="1143000"/>
          </a:xfrm>
        </p:spPr>
        <p:txBody>
          <a:bodyPr/>
          <a:lstStyle/>
          <a:p>
            <a:pPr algn="ctr"/>
            <a:r>
              <a:rPr lang="en-US" b="0" dirty="0" smtClean="0">
                <a:solidFill>
                  <a:schemeClr val="tx1"/>
                </a:solidFill>
                <a:effectLst/>
                <a:latin typeface="Footlight MT Light" pitchFamily="18" charset="0"/>
              </a:rPr>
              <a:t>Historical Background</a:t>
            </a:r>
            <a:endParaRPr lang="en-US" b="0" dirty="0">
              <a:solidFill>
                <a:schemeClr val="tx1"/>
              </a:solidFill>
              <a:effectLst/>
              <a:latin typeface="Footlight MT Ligh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4191000" cy="5029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Footlight MT Light" pitchFamily="18" charset="0"/>
              </a:rPr>
              <a:t>PBI was first applied in medical schools, which was used to help test the knowledge of graduates. </a:t>
            </a:r>
          </a:p>
          <a:p>
            <a:pPr marL="114300" indent="0">
              <a:buNone/>
            </a:pPr>
            <a:endParaRPr lang="en-US" sz="2400" dirty="0" smtClean="0">
              <a:latin typeface="Footlight MT Light" pitchFamily="18" charset="0"/>
            </a:endParaRPr>
          </a:p>
          <a:p>
            <a:r>
              <a:rPr lang="en-US" sz="2400" dirty="0" smtClean="0">
                <a:latin typeface="Footlight MT Light" pitchFamily="18" charset="0"/>
              </a:rPr>
              <a:t>Medical professionals need to keep up with new information in their field, and the skill of life-long learning is important- so PBI was well suited for this area. </a:t>
            </a:r>
            <a:endParaRPr lang="en-US" sz="2400" dirty="0">
              <a:latin typeface="Footlight MT Light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505200"/>
            <a:ext cx="3971511" cy="2667000"/>
          </a:xfrm>
        </p:spPr>
      </p:pic>
    </p:spTree>
    <p:extLst>
      <p:ext uri="{BB962C8B-B14F-4D97-AF65-F5344CB8AC3E}">
        <p14:creationId xmlns:p14="http://schemas.microsoft.com/office/powerpoint/2010/main" val="961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669</TotalTime>
  <Words>1075</Words>
  <Application>Microsoft Office PowerPoint</Application>
  <PresentationFormat>On-screen Show (4:3)</PresentationFormat>
  <Paragraphs>130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Slipstream</vt:lpstr>
      <vt:lpstr>Problem-based Learning</vt:lpstr>
      <vt:lpstr>What is Problem-based Instruction?</vt:lpstr>
      <vt:lpstr>Through PBI, students learn:</vt:lpstr>
      <vt:lpstr>The Impact of PBI on Learners?</vt:lpstr>
      <vt:lpstr>Impact of PBI continued…</vt:lpstr>
      <vt:lpstr>Why PBI??</vt:lpstr>
      <vt:lpstr>What makes PBI effective? </vt:lpstr>
      <vt:lpstr>What does PBI look like in the classroom?</vt:lpstr>
      <vt:lpstr>Historical Background</vt:lpstr>
      <vt:lpstr>Why use PBI? </vt:lpstr>
      <vt:lpstr>How does PBI Relate to Best Practices?</vt:lpstr>
      <vt:lpstr>Practical Guide to Problem Based Learning</vt:lpstr>
      <vt:lpstr>PowerPoint Presentation</vt:lpstr>
      <vt:lpstr>What does the student do in PBI?</vt:lpstr>
      <vt:lpstr>PowerPoint Presentation</vt:lpstr>
      <vt:lpstr>Step 2</vt:lpstr>
      <vt:lpstr>Steps 3 and 4</vt:lpstr>
      <vt:lpstr>Steps 5 and 6  Construct and present the potential solution.</vt:lpstr>
      <vt:lpstr>Last one… Step 7</vt:lpstr>
      <vt:lpstr>Role of the Instructor</vt:lpstr>
      <vt:lpstr>PowerPoint Presentation</vt:lpstr>
    </vt:vector>
  </TitlesOfParts>
  <Company>University of Arkansas - COEHP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Problem-based Learning (PBL)</dc:title>
  <dc:creator>Windows User</dc:creator>
  <cp:lastModifiedBy>Vinson Carter</cp:lastModifiedBy>
  <cp:revision>97</cp:revision>
  <dcterms:created xsi:type="dcterms:W3CDTF">2012-06-19T18:23:19Z</dcterms:created>
  <dcterms:modified xsi:type="dcterms:W3CDTF">2012-08-27T19:12:50Z</dcterms:modified>
</cp:coreProperties>
</file>