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3BB264-DC97-4191-8E6B-D7A6744BA10E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19200"/>
            <a:ext cx="7543800" cy="1524000"/>
          </a:xfrm>
        </p:spPr>
        <p:txBody>
          <a:bodyPr/>
          <a:lstStyle/>
          <a:p>
            <a:pPr algn="ctr"/>
            <a:r>
              <a:rPr lang="en-US" dirty="0" smtClean="0"/>
              <a:t>Reaching </a:t>
            </a:r>
            <a:r>
              <a:rPr lang="en-US" dirty="0"/>
              <a:t>t</a:t>
            </a:r>
            <a:r>
              <a:rPr lang="en-US" dirty="0" smtClean="0"/>
              <a:t>he Audience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419600"/>
            <a:ext cx="6858000" cy="990600"/>
          </a:xfrm>
        </p:spPr>
        <p:txBody>
          <a:bodyPr/>
          <a:lstStyle/>
          <a:p>
            <a:r>
              <a:rPr lang="en-US" dirty="0" smtClean="0"/>
              <a:t>Becoming a STEM Champion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5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Primary Task of the Champion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Influence educators to increase student exposure to integrated STEM education</a:t>
            </a:r>
          </a:p>
          <a:p>
            <a:pPr lvl="1"/>
            <a:r>
              <a:rPr lang="en-US" dirty="0" smtClean="0"/>
              <a:t>Serving as a model</a:t>
            </a:r>
          </a:p>
          <a:p>
            <a:pPr lvl="1"/>
            <a:r>
              <a:rPr lang="en-US" dirty="0" smtClean="0"/>
              <a:t>Serving as a resource</a:t>
            </a:r>
          </a:p>
          <a:p>
            <a:pPr lvl="1"/>
            <a:r>
              <a:rPr lang="en-US" dirty="0" smtClean="0"/>
              <a:t>Providing professional development for colleagues</a:t>
            </a:r>
          </a:p>
          <a:p>
            <a:pPr lvl="1"/>
            <a:r>
              <a:rPr lang="en-US" dirty="0" smtClean="0"/>
              <a:t>Serving as curriculum specialist</a:t>
            </a:r>
          </a:p>
          <a:p>
            <a:pPr lvl="1"/>
            <a:r>
              <a:rPr lang="en-US" dirty="0" smtClean="0"/>
              <a:t>Serving as an advocate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12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Pedagogy?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science of education</a:t>
            </a:r>
          </a:p>
          <a:p>
            <a:r>
              <a:rPr lang="en-US" dirty="0" smtClean="0"/>
              <a:t>Holistic approach of educating children</a:t>
            </a:r>
          </a:p>
          <a:p>
            <a:r>
              <a:rPr lang="en-US" dirty="0" smtClean="0"/>
              <a:t>Correct use of instructional strategies</a:t>
            </a:r>
          </a:p>
          <a:p>
            <a:r>
              <a:rPr lang="en-US" dirty="0" smtClean="0"/>
              <a:t>Greek “</a:t>
            </a:r>
            <a:r>
              <a:rPr lang="en-US" i="1" dirty="0" err="1" smtClean="0"/>
              <a:t>paidos</a:t>
            </a:r>
            <a:r>
              <a:rPr lang="en-US" i="1" dirty="0" smtClean="0"/>
              <a:t>”</a:t>
            </a:r>
            <a:r>
              <a:rPr lang="en-US" dirty="0" smtClean="0"/>
              <a:t> means </a:t>
            </a:r>
            <a:r>
              <a:rPr lang="en-US" u="sng" dirty="0" smtClean="0"/>
              <a:t>child</a:t>
            </a:r>
          </a:p>
          <a:p>
            <a:r>
              <a:rPr lang="en-US" dirty="0" smtClean="0"/>
              <a:t>Greek “</a:t>
            </a:r>
            <a:r>
              <a:rPr lang="en-US" i="1" dirty="0" smtClean="0"/>
              <a:t>ago”</a:t>
            </a:r>
            <a:r>
              <a:rPr lang="en-US" dirty="0" smtClean="0"/>
              <a:t> means </a:t>
            </a:r>
            <a:r>
              <a:rPr lang="en-US" u="sng" dirty="0" smtClean="0"/>
              <a:t>lead</a:t>
            </a:r>
          </a:p>
          <a:p>
            <a:r>
              <a:rPr lang="en-US" i="1" dirty="0" smtClean="0"/>
              <a:t>To lead the child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6826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Andragogy?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Greek: </a:t>
            </a:r>
            <a:r>
              <a:rPr lang="en-US" i="1" dirty="0" smtClean="0"/>
              <a:t>“Man-leading”</a:t>
            </a:r>
          </a:p>
          <a:p>
            <a:r>
              <a:rPr lang="en-US" dirty="0" smtClean="0"/>
              <a:t>Malcolm Knowles: World renown. Taught at UA</a:t>
            </a:r>
          </a:p>
          <a:p>
            <a:r>
              <a:rPr lang="en-US" dirty="0" smtClean="0"/>
              <a:t>Based on a humanistic conception of self-directed and autonomous learners and teachers as facilitators of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022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 smtClean="0"/>
              <a:t>Six Assumptions about Andragogy </a:t>
            </a:r>
          </a:p>
          <a:p>
            <a:r>
              <a:rPr lang="en-US" dirty="0" smtClean="0"/>
              <a:t>Adults need to know the reason for learning something</a:t>
            </a:r>
          </a:p>
          <a:p>
            <a:r>
              <a:rPr lang="en-US" dirty="0" smtClean="0"/>
              <a:t>Experience (including errors) provides the basis for adult learning</a:t>
            </a:r>
          </a:p>
          <a:p>
            <a:r>
              <a:rPr lang="en-US" dirty="0" smtClean="0"/>
              <a:t>Adults need to be involved planning their instruction</a:t>
            </a:r>
          </a:p>
          <a:p>
            <a:r>
              <a:rPr lang="en-US" dirty="0" smtClean="0"/>
              <a:t>Adults are most interested in learning that has immediate relevance</a:t>
            </a:r>
          </a:p>
          <a:p>
            <a:r>
              <a:rPr lang="en-US" dirty="0" smtClean="0"/>
              <a:t>Adult learning is problem-centered rather than content-oriented</a:t>
            </a:r>
          </a:p>
          <a:p>
            <a:r>
              <a:rPr lang="en-US" dirty="0" smtClean="0"/>
              <a:t>Adults respond better to internal versus external motivators</a:t>
            </a:r>
          </a:p>
          <a:p>
            <a:r>
              <a:rPr lang="en-US" dirty="0" smtClean="0"/>
              <a:t>Contrast between self-directed and 'taught' education.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42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Fluid vs. Crystallized Intelligence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57200"/>
            <a:ext cx="7543800" cy="3886200"/>
          </a:xfrm>
        </p:spPr>
        <p:txBody>
          <a:bodyPr/>
          <a:lstStyle/>
          <a:p>
            <a:r>
              <a:rPr lang="en-US" dirty="0" smtClean="0"/>
              <a:t>Raymond </a:t>
            </a:r>
            <a:r>
              <a:rPr lang="en-US" dirty="0" err="1" smtClean="0"/>
              <a:t>Cattell</a:t>
            </a:r>
            <a:r>
              <a:rPr lang="en-US" dirty="0" smtClean="0"/>
              <a:t> (psychology)</a:t>
            </a:r>
          </a:p>
          <a:p>
            <a:r>
              <a:rPr lang="en-US" dirty="0" smtClean="0"/>
              <a:t>Fluid intelligence: Capacity to think logically and solve problems in </a:t>
            </a:r>
            <a:r>
              <a:rPr lang="en-US" u="sng" dirty="0" smtClean="0"/>
              <a:t>novel</a:t>
            </a:r>
            <a:r>
              <a:rPr lang="en-US" dirty="0" smtClean="0"/>
              <a:t> situations—independent of acquired knowledge (abilities decrease with age)</a:t>
            </a:r>
          </a:p>
          <a:p>
            <a:r>
              <a:rPr lang="en-US" dirty="0" smtClean="0"/>
              <a:t>Crystallized intelligence: Ability to use skills, knowledge, and experience—lifetime intellectual achievement (abilities increase with age)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594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So, What does this mean for the STEM Champion?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where they are!</a:t>
            </a:r>
          </a:p>
          <a:p>
            <a:r>
              <a:rPr lang="en-US" dirty="0" smtClean="0"/>
              <a:t>And, build from that point forward</a:t>
            </a:r>
          </a:p>
          <a:p>
            <a:r>
              <a:rPr lang="en-US" dirty="0" smtClean="0"/>
              <a:t>With which content are most elementary teacher most comfortable?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132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Literacy!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children’s literature to promote STEM</a:t>
            </a:r>
          </a:p>
          <a:p>
            <a:pPr lvl="1"/>
            <a:r>
              <a:rPr lang="en-US" dirty="0" smtClean="0"/>
              <a:t>Expand upon a book commonly shared in elementary schools</a:t>
            </a:r>
          </a:p>
          <a:p>
            <a:pPr lvl="1"/>
            <a:r>
              <a:rPr lang="en-US" dirty="0" smtClean="0"/>
              <a:t>Move from comfortable to uncomfortable/known to unknown</a:t>
            </a:r>
          </a:p>
          <a:p>
            <a:pPr lvl="1"/>
            <a:r>
              <a:rPr lang="en-US" dirty="0" smtClean="0"/>
              <a:t>Promote STEM learning</a:t>
            </a:r>
          </a:p>
          <a:p>
            <a:pPr lvl="2"/>
            <a:r>
              <a:rPr lang="en-US" dirty="0" smtClean="0"/>
              <a:t>Deliver important STEM standards and content</a:t>
            </a:r>
          </a:p>
          <a:p>
            <a:pPr lvl="2"/>
            <a:r>
              <a:rPr lang="en-US" dirty="0" smtClean="0"/>
              <a:t>Engage students</a:t>
            </a:r>
          </a:p>
          <a:p>
            <a:pPr lvl="2"/>
            <a:r>
              <a:rPr lang="en-US" dirty="0" smtClean="0"/>
              <a:t>Content important enough to know when 30</a:t>
            </a:r>
          </a:p>
          <a:p>
            <a:pPr lvl="2"/>
            <a:r>
              <a:rPr lang="en-US" dirty="0" smtClean="0"/>
              <a:t>Content central to 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664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84</TotalTime>
  <Words>308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NewsPrint</vt:lpstr>
      <vt:lpstr>Reaching the Audience</vt:lpstr>
      <vt:lpstr>Primary Task of the Champion</vt:lpstr>
      <vt:lpstr>What is Pedagogy?</vt:lpstr>
      <vt:lpstr>What is Andragogy?</vt:lpstr>
      <vt:lpstr>Differences</vt:lpstr>
      <vt:lpstr>Fluid vs. Crystallized Intelligence</vt:lpstr>
      <vt:lpstr>So, What does this mean for the STEM Champion?</vt:lpstr>
      <vt:lpstr>Literacy!</vt:lpstr>
    </vt:vector>
  </TitlesOfParts>
  <Company>University of Arkansas - COEHP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Reaching the Audience</dc:title>
  <dc:creator>Michael Daugherty</dc:creator>
  <cp:lastModifiedBy>Windows User</cp:lastModifiedBy>
  <cp:revision>5</cp:revision>
  <dcterms:created xsi:type="dcterms:W3CDTF">2012-09-04T14:28:54Z</dcterms:created>
  <dcterms:modified xsi:type="dcterms:W3CDTF">2013-09-24T19:25:36Z</dcterms:modified>
</cp:coreProperties>
</file>