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3BB264-DC97-4191-8E6B-D7A6744BA10E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05F3B0D-D833-407A-B331-C5DA67CF56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19200"/>
            <a:ext cx="7543800" cy="1524000"/>
          </a:xfrm>
        </p:spPr>
        <p:txBody>
          <a:bodyPr/>
          <a:lstStyle/>
          <a:p>
            <a:pPr algn="ctr"/>
            <a:r>
              <a:rPr lang="en-US" dirty="0" smtClean="0"/>
              <a:t>Reaching </a:t>
            </a:r>
            <a:r>
              <a:rPr lang="en-US" dirty="0"/>
              <a:t>t</a:t>
            </a:r>
            <a:r>
              <a:rPr lang="en-US" dirty="0" smtClean="0"/>
              <a:t>he Audience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419600"/>
            <a:ext cx="6858000" cy="990600"/>
          </a:xfrm>
        </p:spPr>
        <p:txBody>
          <a:bodyPr/>
          <a:lstStyle/>
          <a:p>
            <a:r>
              <a:rPr lang="en-US" dirty="0" smtClean="0"/>
              <a:t>The Responsibility of the STEM Champion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Primary Task of the Champion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 educators to increase student exposure to integrated STEM education</a:t>
            </a:r>
          </a:p>
          <a:p>
            <a:pPr lvl="1"/>
            <a:r>
              <a:rPr lang="en-US" dirty="0" smtClean="0"/>
              <a:t>Serving as a model</a:t>
            </a:r>
          </a:p>
          <a:p>
            <a:pPr lvl="1"/>
            <a:r>
              <a:rPr lang="en-US" dirty="0" smtClean="0"/>
              <a:t>Serving as a resource</a:t>
            </a:r>
          </a:p>
          <a:p>
            <a:pPr lvl="1"/>
            <a:r>
              <a:rPr lang="en-US" dirty="0" smtClean="0"/>
              <a:t>Providing profession development for colleagues</a:t>
            </a:r>
          </a:p>
          <a:p>
            <a:pPr lvl="1"/>
            <a:r>
              <a:rPr lang="en-US" dirty="0" smtClean="0"/>
              <a:t>Serving as curriculum specialist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128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Pedagogy?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science of education</a:t>
            </a:r>
          </a:p>
          <a:p>
            <a:r>
              <a:rPr lang="en-US" dirty="0" smtClean="0"/>
              <a:t>Holistic approach of educating children</a:t>
            </a:r>
          </a:p>
          <a:p>
            <a:r>
              <a:rPr lang="en-US" dirty="0" smtClean="0"/>
              <a:t>Correct use of instructional strategies</a:t>
            </a:r>
          </a:p>
          <a:p>
            <a:r>
              <a:rPr lang="en-US" dirty="0" smtClean="0"/>
              <a:t>Greek “</a:t>
            </a:r>
            <a:r>
              <a:rPr lang="en-US" i="1" dirty="0" err="1" smtClean="0"/>
              <a:t>paidos</a:t>
            </a:r>
            <a:r>
              <a:rPr lang="en-US" i="1" dirty="0" smtClean="0"/>
              <a:t>”</a:t>
            </a:r>
            <a:r>
              <a:rPr lang="en-US" dirty="0" smtClean="0"/>
              <a:t> means </a:t>
            </a:r>
            <a:r>
              <a:rPr lang="en-US" u="sng" dirty="0" smtClean="0"/>
              <a:t>child</a:t>
            </a:r>
          </a:p>
          <a:p>
            <a:r>
              <a:rPr lang="en-US" dirty="0" smtClean="0"/>
              <a:t>Greek “</a:t>
            </a:r>
            <a:r>
              <a:rPr lang="en-US" i="1" dirty="0" smtClean="0"/>
              <a:t>ago”</a:t>
            </a:r>
            <a:r>
              <a:rPr lang="en-US" dirty="0" smtClean="0"/>
              <a:t> means </a:t>
            </a:r>
            <a:r>
              <a:rPr lang="en-US" u="sng" dirty="0" smtClean="0"/>
              <a:t>lead</a:t>
            </a:r>
          </a:p>
          <a:p>
            <a:r>
              <a:rPr lang="en-US" i="1" dirty="0" smtClean="0"/>
              <a:t>To lead the child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68269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Andragogy?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Greek: </a:t>
            </a:r>
            <a:r>
              <a:rPr lang="en-US" i="1" dirty="0" smtClean="0"/>
              <a:t>“Man-leading”</a:t>
            </a:r>
          </a:p>
          <a:p>
            <a:r>
              <a:rPr lang="en-US" dirty="0" smtClean="0"/>
              <a:t>Malcolm Knowles </a:t>
            </a:r>
          </a:p>
          <a:p>
            <a:r>
              <a:rPr lang="en-US" dirty="0" smtClean="0"/>
              <a:t>Based on a humanistic conception of self-directed and autonomous learners and teachers as facilitators of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02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/>
              <a:t>Six Assumptions about Andragogy </a:t>
            </a:r>
          </a:p>
          <a:p>
            <a:r>
              <a:rPr lang="en-US" dirty="0" smtClean="0"/>
              <a:t>Adults need to know the reason for learning something</a:t>
            </a:r>
          </a:p>
          <a:p>
            <a:r>
              <a:rPr lang="en-US" dirty="0" smtClean="0"/>
              <a:t>Experience (including errors) provides the basis for adult learning</a:t>
            </a:r>
          </a:p>
          <a:p>
            <a:r>
              <a:rPr lang="en-US" dirty="0" smtClean="0"/>
              <a:t>Adults need to be involved planning their instruction</a:t>
            </a:r>
          </a:p>
          <a:p>
            <a:r>
              <a:rPr lang="en-US" dirty="0" smtClean="0"/>
              <a:t>Adults are most interested in learning that has immediate relevance</a:t>
            </a:r>
          </a:p>
          <a:p>
            <a:r>
              <a:rPr lang="en-US" dirty="0" smtClean="0"/>
              <a:t>Adult learning is problem-centered rather than content-oriented</a:t>
            </a:r>
          </a:p>
          <a:p>
            <a:r>
              <a:rPr lang="en-US" dirty="0" smtClean="0"/>
              <a:t>Adults respond better to internal versus external motivators</a:t>
            </a:r>
          </a:p>
          <a:p>
            <a:r>
              <a:rPr lang="en-US" dirty="0" smtClean="0"/>
              <a:t>Contrast between self-directed and 'taught'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42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Fluid vs. Crystallized Intelligence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43800" cy="3886200"/>
          </a:xfrm>
        </p:spPr>
        <p:txBody>
          <a:bodyPr/>
          <a:lstStyle/>
          <a:p>
            <a:r>
              <a:rPr lang="en-US" dirty="0" smtClean="0"/>
              <a:t>Raymond </a:t>
            </a:r>
            <a:r>
              <a:rPr lang="en-US" dirty="0" err="1" smtClean="0"/>
              <a:t>Cattell</a:t>
            </a:r>
            <a:r>
              <a:rPr lang="en-US" dirty="0" smtClean="0"/>
              <a:t> (psychology)</a:t>
            </a:r>
          </a:p>
          <a:p>
            <a:r>
              <a:rPr lang="en-US" dirty="0" smtClean="0"/>
              <a:t>Fluid intelligence: Capacity to think logically and solve problems in </a:t>
            </a:r>
            <a:r>
              <a:rPr lang="en-US" u="sng" dirty="0" smtClean="0"/>
              <a:t>novel</a:t>
            </a:r>
            <a:r>
              <a:rPr lang="en-US" dirty="0" smtClean="0"/>
              <a:t> situations—independent of acquired knowledge (decreases with age)</a:t>
            </a:r>
          </a:p>
          <a:p>
            <a:r>
              <a:rPr lang="en-US" dirty="0" smtClean="0"/>
              <a:t>Crystallized intelligence: Ability to use skills, knowledge, and experience—lifetime intellectual achievement (increases with age)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59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this mean for the STEM Champion?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where they are!</a:t>
            </a:r>
          </a:p>
          <a:p>
            <a:r>
              <a:rPr lang="en-US" dirty="0" smtClean="0"/>
              <a:t>And, build from that point forward</a:t>
            </a:r>
          </a:p>
          <a:p>
            <a:r>
              <a:rPr lang="en-US" dirty="0" smtClean="0"/>
              <a:t>With which content are most elementary teacher most comfortable?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32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children’s literature to promote STEM</a:t>
            </a:r>
          </a:p>
          <a:p>
            <a:pPr lvl="1"/>
            <a:r>
              <a:rPr lang="en-US" dirty="0" smtClean="0"/>
              <a:t>Expand upon a book commonly shared in elementary schools</a:t>
            </a:r>
          </a:p>
          <a:p>
            <a:pPr lvl="1"/>
            <a:r>
              <a:rPr lang="en-US" dirty="0" smtClean="0"/>
              <a:t>Move from comfortable to uncomfortable/known to unknown</a:t>
            </a:r>
          </a:p>
          <a:p>
            <a:pPr lvl="1"/>
            <a:r>
              <a:rPr lang="en-US" dirty="0" smtClean="0"/>
              <a:t>Promote STEM learning</a:t>
            </a:r>
          </a:p>
          <a:p>
            <a:pPr lvl="2"/>
            <a:r>
              <a:rPr lang="en-US" dirty="0" smtClean="0"/>
              <a:t>Deliver important STEM standards and content</a:t>
            </a:r>
          </a:p>
          <a:p>
            <a:pPr lvl="2"/>
            <a:r>
              <a:rPr lang="en-US" dirty="0" smtClean="0"/>
              <a:t>Engage students</a:t>
            </a:r>
          </a:p>
          <a:p>
            <a:pPr lvl="2"/>
            <a:r>
              <a:rPr lang="en-US" dirty="0" smtClean="0"/>
              <a:t>Content important enough to know when 30</a:t>
            </a:r>
          </a:p>
          <a:p>
            <a:pPr lvl="2"/>
            <a:r>
              <a:rPr lang="en-US" dirty="0" smtClean="0"/>
              <a:t>Content central to 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64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45</TotalTime>
  <Words>297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NewsPrint</vt:lpstr>
      <vt:lpstr>Reaching the Audience</vt:lpstr>
      <vt:lpstr>Primary Task of the Champion</vt:lpstr>
      <vt:lpstr>What is Pedagogy?</vt:lpstr>
      <vt:lpstr>What is Andragogy?</vt:lpstr>
      <vt:lpstr>Differences</vt:lpstr>
      <vt:lpstr>Fluid vs. Crystallized Intelligence</vt:lpstr>
      <vt:lpstr>So, What does this mean for the STEM Champion?</vt:lpstr>
      <vt:lpstr>Literacy!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Reaching the Audience</dc:title>
  <dc:creator>Michael Daugherty</dc:creator>
  <cp:lastModifiedBy>Vinson Carter</cp:lastModifiedBy>
  <cp:revision>4</cp:revision>
  <dcterms:created xsi:type="dcterms:W3CDTF">2012-09-04T14:28:54Z</dcterms:created>
  <dcterms:modified xsi:type="dcterms:W3CDTF">2012-09-04T18:24:04Z</dcterms:modified>
</cp:coreProperties>
</file>