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16"/>
  </p:notesMasterIdLst>
  <p:handoutMasterIdLst>
    <p:handoutMasterId r:id="rId17"/>
  </p:handoutMasterIdLst>
  <p:sldIdLst>
    <p:sldId id="256" r:id="rId3"/>
    <p:sldId id="261" r:id="rId4"/>
    <p:sldId id="264" r:id="rId5"/>
    <p:sldId id="270" r:id="rId6"/>
    <p:sldId id="271" r:id="rId7"/>
    <p:sldId id="272" r:id="rId8"/>
    <p:sldId id="273" r:id="rId9"/>
    <p:sldId id="274" r:id="rId10"/>
    <p:sldId id="275" r:id="rId11"/>
    <p:sldId id="276" r:id="rId12"/>
    <p:sldId id="277" r:id="rId13"/>
    <p:sldId id="278" r:id="rId14"/>
    <p:sldId id="25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6" autoAdjust="0"/>
    <p:restoredTop sz="94660"/>
  </p:normalViewPr>
  <p:slideViewPr>
    <p:cSldViewPr snapToGrid="0">
      <p:cViewPr varScale="1">
        <p:scale>
          <a:sx n="78" d="100"/>
          <a:sy n="78" d="100"/>
        </p:scale>
        <p:origin x="126" y="762"/>
      </p:cViewPr>
      <p:guideLst>
        <p:guide orient="horz" pos="2160"/>
        <p:guide pos="3840"/>
      </p:guideLst>
    </p:cSldViewPr>
  </p:slideViewPr>
  <p:notesTextViewPr>
    <p:cViewPr>
      <p:scale>
        <a:sx n="1" d="1"/>
        <a:sy n="1" d="1"/>
      </p:scale>
      <p:origin x="0" y="0"/>
    </p:cViewPr>
  </p:notesTextViewPr>
  <p:notesViewPr>
    <p:cSldViewPr snapToGrid="0">
      <p:cViewPr varScale="1">
        <p:scale>
          <a:sx n="65" d="100"/>
          <a:sy n="65" d="100"/>
        </p:scale>
        <p:origin x="278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DDEAAE-DE55-45A3-A4F7-3874E0140D37}" type="doc">
      <dgm:prSet loTypeId="urn:microsoft.com/office/officeart/2009/3/layout/StepUpProcess" loCatId="process" qsTypeId="urn:microsoft.com/office/officeart/2005/8/quickstyle/simple1" qsCatId="simple" csTypeId="urn:microsoft.com/office/officeart/2005/8/colors/colorful1" csCatId="colorful" phldr="1"/>
      <dgm:spPr/>
      <dgm:t>
        <a:bodyPr/>
        <a:lstStyle/>
        <a:p>
          <a:endParaRPr lang="en-US"/>
        </a:p>
      </dgm:t>
    </dgm:pt>
    <dgm:pt modelId="{E4D23657-D1E8-4B22-974B-8DC90813F51B}">
      <dgm:prSet phldrT="[Text]" custT="1"/>
      <dgm:spPr/>
      <dgm:t>
        <a:bodyPr/>
        <a:lstStyle/>
        <a:p>
          <a:r>
            <a:rPr lang="en-US" sz="1800" b="1" dirty="0" smtClean="0"/>
            <a:t>Step 1 </a:t>
          </a:r>
          <a:br>
            <a:rPr lang="en-US" sz="1800" b="1" dirty="0" smtClean="0"/>
          </a:br>
          <a:r>
            <a:rPr lang="en-US" sz="1800" dirty="0" smtClean="0"/>
            <a:t>Big Ideas- What’s the point?</a:t>
          </a:r>
          <a:endParaRPr lang="en-US" sz="1800" dirty="0"/>
        </a:p>
      </dgm:t>
    </dgm:pt>
    <dgm:pt modelId="{89EF0911-2234-42D0-AEF3-7FADAFD12999}" type="parTrans" cxnId="{99F95D8E-A851-4953-A3C5-9BF7753ED9FA}">
      <dgm:prSet/>
      <dgm:spPr/>
      <dgm:t>
        <a:bodyPr/>
        <a:lstStyle/>
        <a:p>
          <a:endParaRPr lang="en-US"/>
        </a:p>
      </dgm:t>
    </dgm:pt>
    <dgm:pt modelId="{529487B0-19AA-4AAC-8F83-CF2C113EB84D}" type="sibTrans" cxnId="{99F95D8E-A851-4953-A3C5-9BF7753ED9FA}">
      <dgm:prSet/>
      <dgm:spPr/>
      <dgm:t>
        <a:bodyPr/>
        <a:lstStyle/>
        <a:p>
          <a:endParaRPr lang="en-US"/>
        </a:p>
      </dgm:t>
    </dgm:pt>
    <dgm:pt modelId="{EF034794-D109-40B6-8FA2-8971C3123AB6}">
      <dgm:prSet phldrT="[Text]" custT="1"/>
      <dgm:spPr/>
      <dgm:t>
        <a:bodyPr/>
        <a:lstStyle/>
        <a:p>
          <a:r>
            <a:rPr lang="en-US" sz="1800" b="1" dirty="0" smtClean="0"/>
            <a:t>Step 2</a:t>
          </a:r>
          <a:br>
            <a:rPr lang="en-US" sz="1800" b="1" dirty="0" smtClean="0"/>
          </a:br>
          <a:r>
            <a:rPr lang="en-US" sz="1800" dirty="0" smtClean="0"/>
            <a:t>Use the standards</a:t>
          </a:r>
          <a:endParaRPr lang="en-US" sz="1800" dirty="0"/>
        </a:p>
      </dgm:t>
    </dgm:pt>
    <dgm:pt modelId="{64D09C75-3D44-4CEF-9459-5C91DB44A9EA}" type="parTrans" cxnId="{80FF73C0-9BCD-436E-A85B-D6D7D322462C}">
      <dgm:prSet/>
      <dgm:spPr/>
      <dgm:t>
        <a:bodyPr/>
        <a:lstStyle/>
        <a:p>
          <a:endParaRPr lang="en-US"/>
        </a:p>
      </dgm:t>
    </dgm:pt>
    <dgm:pt modelId="{CDDFC891-FC62-4131-A642-2D94388BCCE2}" type="sibTrans" cxnId="{80FF73C0-9BCD-436E-A85B-D6D7D322462C}">
      <dgm:prSet/>
      <dgm:spPr/>
      <dgm:t>
        <a:bodyPr/>
        <a:lstStyle/>
        <a:p>
          <a:endParaRPr lang="en-US"/>
        </a:p>
      </dgm:t>
    </dgm:pt>
    <dgm:pt modelId="{15E11DBD-E9B5-4BCF-A56C-7AAE26CE30DC}">
      <dgm:prSet phldrT="[Text]" custT="1"/>
      <dgm:spPr/>
      <dgm:t>
        <a:bodyPr/>
        <a:lstStyle/>
        <a:p>
          <a:r>
            <a:rPr lang="en-US" sz="1800" b="1" dirty="0" smtClean="0"/>
            <a:t>Step 3</a:t>
          </a:r>
          <a:br>
            <a:rPr lang="en-US" sz="1800" b="1" dirty="0" smtClean="0"/>
          </a:br>
          <a:r>
            <a:rPr lang="en-US" sz="1800" dirty="0" smtClean="0"/>
            <a:t>Leave room for multiple solutions to a problem (How would you design… not build a rocket)</a:t>
          </a:r>
          <a:endParaRPr lang="en-US" sz="1800" dirty="0"/>
        </a:p>
      </dgm:t>
    </dgm:pt>
    <dgm:pt modelId="{B7B43D5B-12E9-44B1-B818-4B50F6AD3C0A}" type="parTrans" cxnId="{5E0737F0-6DE4-4885-BC59-82E10D617E50}">
      <dgm:prSet/>
      <dgm:spPr/>
      <dgm:t>
        <a:bodyPr/>
        <a:lstStyle/>
        <a:p>
          <a:endParaRPr lang="en-US"/>
        </a:p>
      </dgm:t>
    </dgm:pt>
    <dgm:pt modelId="{329BDEDB-415B-4AB3-B964-E819D0C56DBB}" type="sibTrans" cxnId="{5E0737F0-6DE4-4885-BC59-82E10D617E50}">
      <dgm:prSet/>
      <dgm:spPr/>
      <dgm:t>
        <a:bodyPr/>
        <a:lstStyle/>
        <a:p>
          <a:endParaRPr lang="en-US"/>
        </a:p>
      </dgm:t>
    </dgm:pt>
    <dgm:pt modelId="{778AA374-0E17-4AEA-8EB6-0C342D57D8D8}">
      <dgm:prSet phldrT="[Text]" custT="1"/>
      <dgm:spPr/>
      <dgm:t>
        <a:bodyPr/>
        <a:lstStyle/>
        <a:p>
          <a:r>
            <a:rPr lang="en-US" sz="1800" b="1" dirty="0" smtClean="0"/>
            <a:t>Step 4</a:t>
          </a:r>
          <a:br>
            <a:rPr lang="en-US" sz="1800" b="1" dirty="0" smtClean="0"/>
          </a:br>
          <a:r>
            <a:rPr lang="en-US" sz="1800" dirty="0" smtClean="0"/>
            <a:t>Develop an engaging scenario to get your students’ attention</a:t>
          </a:r>
          <a:endParaRPr lang="en-US" sz="1800" dirty="0"/>
        </a:p>
      </dgm:t>
    </dgm:pt>
    <dgm:pt modelId="{5E28F01D-9664-415C-A0CD-EBFDAB29426C}" type="parTrans" cxnId="{6F55886F-2AC8-4F4F-B328-821CB3A2117B}">
      <dgm:prSet/>
      <dgm:spPr/>
      <dgm:t>
        <a:bodyPr/>
        <a:lstStyle/>
        <a:p>
          <a:endParaRPr lang="en-US"/>
        </a:p>
      </dgm:t>
    </dgm:pt>
    <dgm:pt modelId="{1A604594-E883-4DA9-8A2A-16DFACE8640A}" type="sibTrans" cxnId="{6F55886F-2AC8-4F4F-B328-821CB3A2117B}">
      <dgm:prSet/>
      <dgm:spPr/>
      <dgm:t>
        <a:bodyPr/>
        <a:lstStyle/>
        <a:p>
          <a:endParaRPr lang="en-US"/>
        </a:p>
      </dgm:t>
    </dgm:pt>
    <dgm:pt modelId="{05F1A7D0-6E45-49DA-80B3-7FF4B8783E58}">
      <dgm:prSet phldrT="[Text]" custT="1"/>
      <dgm:spPr/>
      <dgm:t>
        <a:bodyPr/>
        <a:lstStyle/>
        <a:p>
          <a:r>
            <a:rPr lang="en-US" sz="1800" b="1" dirty="0" smtClean="0"/>
            <a:t>Step 5</a:t>
          </a:r>
          <a:br>
            <a:rPr lang="en-US" sz="1800" b="1" dirty="0" smtClean="0"/>
          </a:br>
          <a:r>
            <a:rPr lang="en-US" sz="1800" dirty="0" smtClean="0"/>
            <a:t>Be creative!</a:t>
          </a:r>
          <a:endParaRPr lang="en-US" sz="1800" dirty="0"/>
        </a:p>
      </dgm:t>
    </dgm:pt>
    <dgm:pt modelId="{3ECE110E-B07E-4F19-B2DF-3E42E99B2E8D}" type="parTrans" cxnId="{33A927E1-3C94-4A92-8DB3-42886008240C}">
      <dgm:prSet/>
      <dgm:spPr/>
      <dgm:t>
        <a:bodyPr/>
        <a:lstStyle/>
        <a:p>
          <a:endParaRPr lang="en-US"/>
        </a:p>
      </dgm:t>
    </dgm:pt>
    <dgm:pt modelId="{47B1D0F3-117D-4CE7-9037-3F5A4995054A}" type="sibTrans" cxnId="{33A927E1-3C94-4A92-8DB3-42886008240C}">
      <dgm:prSet/>
      <dgm:spPr/>
      <dgm:t>
        <a:bodyPr/>
        <a:lstStyle/>
        <a:p>
          <a:endParaRPr lang="en-US"/>
        </a:p>
      </dgm:t>
    </dgm:pt>
    <dgm:pt modelId="{EB3CB291-E23A-4667-A32E-A640A76557A1}" type="pres">
      <dgm:prSet presAssocID="{41DDEAAE-DE55-45A3-A4F7-3874E0140D37}" presName="rootnode" presStyleCnt="0">
        <dgm:presLayoutVars>
          <dgm:chMax/>
          <dgm:chPref/>
          <dgm:dir/>
          <dgm:animLvl val="lvl"/>
        </dgm:presLayoutVars>
      </dgm:prSet>
      <dgm:spPr/>
      <dgm:t>
        <a:bodyPr/>
        <a:lstStyle/>
        <a:p>
          <a:endParaRPr lang="en-US"/>
        </a:p>
      </dgm:t>
    </dgm:pt>
    <dgm:pt modelId="{01035298-0CF7-4145-8EE2-24DBFEAF33BB}" type="pres">
      <dgm:prSet presAssocID="{E4D23657-D1E8-4B22-974B-8DC90813F51B}" presName="composite" presStyleCnt="0"/>
      <dgm:spPr/>
    </dgm:pt>
    <dgm:pt modelId="{21E1F518-1190-4883-914B-1FB66E6D3A63}" type="pres">
      <dgm:prSet presAssocID="{E4D23657-D1E8-4B22-974B-8DC90813F51B}" presName="LShape" presStyleLbl="alignNode1" presStyleIdx="0" presStyleCnt="9"/>
      <dgm:spPr/>
    </dgm:pt>
    <dgm:pt modelId="{80B372F1-8EF3-4532-ACC6-E65E1D63ACA2}" type="pres">
      <dgm:prSet presAssocID="{E4D23657-D1E8-4B22-974B-8DC90813F51B}" presName="ParentText" presStyleLbl="revTx" presStyleIdx="0" presStyleCnt="5">
        <dgm:presLayoutVars>
          <dgm:chMax val="0"/>
          <dgm:chPref val="0"/>
          <dgm:bulletEnabled val="1"/>
        </dgm:presLayoutVars>
      </dgm:prSet>
      <dgm:spPr/>
      <dgm:t>
        <a:bodyPr/>
        <a:lstStyle/>
        <a:p>
          <a:endParaRPr lang="en-US"/>
        </a:p>
      </dgm:t>
    </dgm:pt>
    <dgm:pt modelId="{B746139E-4627-4CCC-9299-5653D77ED24D}" type="pres">
      <dgm:prSet presAssocID="{E4D23657-D1E8-4B22-974B-8DC90813F51B}" presName="Triangle" presStyleLbl="alignNode1" presStyleIdx="1" presStyleCnt="9"/>
      <dgm:spPr/>
    </dgm:pt>
    <dgm:pt modelId="{780BC64D-2F67-498A-99F6-7EB28080D705}" type="pres">
      <dgm:prSet presAssocID="{529487B0-19AA-4AAC-8F83-CF2C113EB84D}" presName="sibTrans" presStyleCnt="0"/>
      <dgm:spPr/>
    </dgm:pt>
    <dgm:pt modelId="{68E230FA-2656-4C78-B827-58AFD214F445}" type="pres">
      <dgm:prSet presAssocID="{529487B0-19AA-4AAC-8F83-CF2C113EB84D}" presName="space" presStyleCnt="0"/>
      <dgm:spPr/>
    </dgm:pt>
    <dgm:pt modelId="{B07824BD-C1CB-4098-8E38-D3E1F721DF31}" type="pres">
      <dgm:prSet presAssocID="{EF034794-D109-40B6-8FA2-8971C3123AB6}" presName="composite" presStyleCnt="0"/>
      <dgm:spPr/>
    </dgm:pt>
    <dgm:pt modelId="{85769F8C-5820-4CB5-B01D-69A648973D8F}" type="pres">
      <dgm:prSet presAssocID="{EF034794-D109-40B6-8FA2-8971C3123AB6}" presName="LShape" presStyleLbl="alignNode1" presStyleIdx="2" presStyleCnt="9"/>
      <dgm:spPr/>
    </dgm:pt>
    <dgm:pt modelId="{18F7A15A-3ED1-4A32-B700-36B8D6BBE441}" type="pres">
      <dgm:prSet presAssocID="{EF034794-D109-40B6-8FA2-8971C3123AB6}" presName="ParentText" presStyleLbl="revTx" presStyleIdx="1" presStyleCnt="5">
        <dgm:presLayoutVars>
          <dgm:chMax val="0"/>
          <dgm:chPref val="0"/>
          <dgm:bulletEnabled val="1"/>
        </dgm:presLayoutVars>
      </dgm:prSet>
      <dgm:spPr/>
      <dgm:t>
        <a:bodyPr/>
        <a:lstStyle/>
        <a:p>
          <a:endParaRPr lang="en-US"/>
        </a:p>
      </dgm:t>
    </dgm:pt>
    <dgm:pt modelId="{F6F2BEFC-1674-4E8D-98FF-DE4432BB887C}" type="pres">
      <dgm:prSet presAssocID="{EF034794-D109-40B6-8FA2-8971C3123AB6}" presName="Triangle" presStyleLbl="alignNode1" presStyleIdx="3" presStyleCnt="9"/>
      <dgm:spPr/>
    </dgm:pt>
    <dgm:pt modelId="{E26373E0-D095-405B-9F4A-CC7FBB5BEBD2}" type="pres">
      <dgm:prSet presAssocID="{CDDFC891-FC62-4131-A642-2D94388BCCE2}" presName="sibTrans" presStyleCnt="0"/>
      <dgm:spPr/>
    </dgm:pt>
    <dgm:pt modelId="{8B10941C-73F0-477C-9F3D-EB0A4525ACBE}" type="pres">
      <dgm:prSet presAssocID="{CDDFC891-FC62-4131-A642-2D94388BCCE2}" presName="space" presStyleCnt="0"/>
      <dgm:spPr/>
    </dgm:pt>
    <dgm:pt modelId="{DF2F85E9-6BAE-40EA-8F18-DAFCA3EFFB69}" type="pres">
      <dgm:prSet presAssocID="{15E11DBD-E9B5-4BCF-A56C-7AAE26CE30DC}" presName="composite" presStyleCnt="0"/>
      <dgm:spPr/>
    </dgm:pt>
    <dgm:pt modelId="{A5E67CF4-39ED-4CC8-A27F-E45EA5D3AC44}" type="pres">
      <dgm:prSet presAssocID="{15E11DBD-E9B5-4BCF-A56C-7AAE26CE30DC}" presName="LShape" presStyleLbl="alignNode1" presStyleIdx="4" presStyleCnt="9"/>
      <dgm:spPr/>
    </dgm:pt>
    <dgm:pt modelId="{F0124EB5-2136-46F3-B2F4-41A5196C24A0}" type="pres">
      <dgm:prSet presAssocID="{15E11DBD-E9B5-4BCF-A56C-7AAE26CE30DC}" presName="ParentText" presStyleLbl="revTx" presStyleIdx="2" presStyleCnt="5">
        <dgm:presLayoutVars>
          <dgm:chMax val="0"/>
          <dgm:chPref val="0"/>
          <dgm:bulletEnabled val="1"/>
        </dgm:presLayoutVars>
      </dgm:prSet>
      <dgm:spPr/>
      <dgm:t>
        <a:bodyPr/>
        <a:lstStyle/>
        <a:p>
          <a:endParaRPr lang="en-US"/>
        </a:p>
      </dgm:t>
    </dgm:pt>
    <dgm:pt modelId="{D5E82CFA-3F05-41CB-A66C-3A904CCE06CE}" type="pres">
      <dgm:prSet presAssocID="{15E11DBD-E9B5-4BCF-A56C-7AAE26CE30DC}" presName="Triangle" presStyleLbl="alignNode1" presStyleIdx="5" presStyleCnt="9"/>
      <dgm:spPr/>
    </dgm:pt>
    <dgm:pt modelId="{F5574CB1-AC1C-4773-A4A7-C4CE14EF6374}" type="pres">
      <dgm:prSet presAssocID="{329BDEDB-415B-4AB3-B964-E819D0C56DBB}" presName="sibTrans" presStyleCnt="0"/>
      <dgm:spPr/>
    </dgm:pt>
    <dgm:pt modelId="{14FCF07D-F999-4928-B62C-1135C3080FD1}" type="pres">
      <dgm:prSet presAssocID="{329BDEDB-415B-4AB3-B964-E819D0C56DBB}" presName="space" presStyleCnt="0"/>
      <dgm:spPr/>
    </dgm:pt>
    <dgm:pt modelId="{2489F161-D1CF-4A3D-8E95-6382395DC25B}" type="pres">
      <dgm:prSet presAssocID="{778AA374-0E17-4AEA-8EB6-0C342D57D8D8}" presName="composite" presStyleCnt="0"/>
      <dgm:spPr/>
    </dgm:pt>
    <dgm:pt modelId="{06EAFCDC-2041-4C37-BE64-7627BAA16382}" type="pres">
      <dgm:prSet presAssocID="{778AA374-0E17-4AEA-8EB6-0C342D57D8D8}" presName="LShape" presStyleLbl="alignNode1" presStyleIdx="6" presStyleCnt="9"/>
      <dgm:spPr/>
    </dgm:pt>
    <dgm:pt modelId="{AFC6068B-131B-444D-AF53-A5A2A6DC9AE7}" type="pres">
      <dgm:prSet presAssocID="{778AA374-0E17-4AEA-8EB6-0C342D57D8D8}" presName="ParentText" presStyleLbl="revTx" presStyleIdx="3" presStyleCnt="5">
        <dgm:presLayoutVars>
          <dgm:chMax val="0"/>
          <dgm:chPref val="0"/>
          <dgm:bulletEnabled val="1"/>
        </dgm:presLayoutVars>
      </dgm:prSet>
      <dgm:spPr/>
      <dgm:t>
        <a:bodyPr/>
        <a:lstStyle/>
        <a:p>
          <a:endParaRPr lang="en-US"/>
        </a:p>
      </dgm:t>
    </dgm:pt>
    <dgm:pt modelId="{F62C0D9F-BF11-4D63-A28B-80FA21343A28}" type="pres">
      <dgm:prSet presAssocID="{778AA374-0E17-4AEA-8EB6-0C342D57D8D8}" presName="Triangle" presStyleLbl="alignNode1" presStyleIdx="7" presStyleCnt="9"/>
      <dgm:spPr/>
    </dgm:pt>
    <dgm:pt modelId="{F5EC4F6A-2B4F-420C-9BEA-A14EFB832731}" type="pres">
      <dgm:prSet presAssocID="{1A604594-E883-4DA9-8A2A-16DFACE8640A}" presName="sibTrans" presStyleCnt="0"/>
      <dgm:spPr/>
    </dgm:pt>
    <dgm:pt modelId="{41DC2B0B-BD37-48C1-BB85-7F75AC60BB5F}" type="pres">
      <dgm:prSet presAssocID="{1A604594-E883-4DA9-8A2A-16DFACE8640A}" presName="space" presStyleCnt="0"/>
      <dgm:spPr/>
    </dgm:pt>
    <dgm:pt modelId="{D2C6C114-9E17-4E64-9FCF-9C4365FE25B7}" type="pres">
      <dgm:prSet presAssocID="{05F1A7D0-6E45-49DA-80B3-7FF4B8783E58}" presName="composite" presStyleCnt="0"/>
      <dgm:spPr/>
    </dgm:pt>
    <dgm:pt modelId="{BA06DEFD-3E20-41CA-8CC7-585BE7A02A00}" type="pres">
      <dgm:prSet presAssocID="{05F1A7D0-6E45-49DA-80B3-7FF4B8783E58}" presName="LShape" presStyleLbl="alignNode1" presStyleIdx="8" presStyleCnt="9"/>
      <dgm:spPr/>
    </dgm:pt>
    <dgm:pt modelId="{D81336A4-814F-45EF-B582-2466B0D2E2A7}" type="pres">
      <dgm:prSet presAssocID="{05F1A7D0-6E45-49DA-80B3-7FF4B8783E58}" presName="ParentText" presStyleLbl="revTx" presStyleIdx="4" presStyleCnt="5">
        <dgm:presLayoutVars>
          <dgm:chMax val="0"/>
          <dgm:chPref val="0"/>
          <dgm:bulletEnabled val="1"/>
        </dgm:presLayoutVars>
      </dgm:prSet>
      <dgm:spPr/>
      <dgm:t>
        <a:bodyPr/>
        <a:lstStyle/>
        <a:p>
          <a:endParaRPr lang="en-US"/>
        </a:p>
      </dgm:t>
    </dgm:pt>
  </dgm:ptLst>
  <dgm:cxnLst>
    <dgm:cxn modelId="{80FF73C0-9BCD-436E-A85B-D6D7D322462C}" srcId="{41DDEAAE-DE55-45A3-A4F7-3874E0140D37}" destId="{EF034794-D109-40B6-8FA2-8971C3123AB6}" srcOrd="1" destOrd="0" parTransId="{64D09C75-3D44-4CEF-9459-5C91DB44A9EA}" sibTransId="{CDDFC891-FC62-4131-A642-2D94388BCCE2}"/>
    <dgm:cxn modelId="{144D3C17-9BB9-4853-A637-BAE8CE37705E}" type="presOf" srcId="{EF034794-D109-40B6-8FA2-8971C3123AB6}" destId="{18F7A15A-3ED1-4A32-B700-36B8D6BBE441}" srcOrd="0" destOrd="0" presId="urn:microsoft.com/office/officeart/2009/3/layout/StepUpProcess"/>
    <dgm:cxn modelId="{5E0737F0-6DE4-4885-BC59-82E10D617E50}" srcId="{41DDEAAE-DE55-45A3-A4F7-3874E0140D37}" destId="{15E11DBD-E9B5-4BCF-A56C-7AAE26CE30DC}" srcOrd="2" destOrd="0" parTransId="{B7B43D5B-12E9-44B1-B818-4B50F6AD3C0A}" sibTransId="{329BDEDB-415B-4AB3-B964-E819D0C56DBB}"/>
    <dgm:cxn modelId="{2607AFFA-E9F8-4160-9AE4-19F4DB2B71C9}" type="presOf" srcId="{41DDEAAE-DE55-45A3-A4F7-3874E0140D37}" destId="{EB3CB291-E23A-4667-A32E-A640A76557A1}" srcOrd="0" destOrd="0" presId="urn:microsoft.com/office/officeart/2009/3/layout/StepUpProcess"/>
    <dgm:cxn modelId="{686E8776-31B9-4547-B165-83B2470E83E1}" type="presOf" srcId="{778AA374-0E17-4AEA-8EB6-0C342D57D8D8}" destId="{AFC6068B-131B-444D-AF53-A5A2A6DC9AE7}" srcOrd="0" destOrd="0" presId="urn:microsoft.com/office/officeart/2009/3/layout/StepUpProcess"/>
    <dgm:cxn modelId="{6F55886F-2AC8-4F4F-B328-821CB3A2117B}" srcId="{41DDEAAE-DE55-45A3-A4F7-3874E0140D37}" destId="{778AA374-0E17-4AEA-8EB6-0C342D57D8D8}" srcOrd="3" destOrd="0" parTransId="{5E28F01D-9664-415C-A0CD-EBFDAB29426C}" sibTransId="{1A604594-E883-4DA9-8A2A-16DFACE8640A}"/>
    <dgm:cxn modelId="{33A927E1-3C94-4A92-8DB3-42886008240C}" srcId="{41DDEAAE-DE55-45A3-A4F7-3874E0140D37}" destId="{05F1A7D0-6E45-49DA-80B3-7FF4B8783E58}" srcOrd="4" destOrd="0" parTransId="{3ECE110E-B07E-4F19-B2DF-3E42E99B2E8D}" sibTransId="{47B1D0F3-117D-4CE7-9037-3F5A4995054A}"/>
    <dgm:cxn modelId="{99F95D8E-A851-4953-A3C5-9BF7753ED9FA}" srcId="{41DDEAAE-DE55-45A3-A4F7-3874E0140D37}" destId="{E4D23657-D1E8-4B22-974B-8DC90813F51B}" srcOrd="0" destOrd="0" parTransId="{89EF0911-2234-42D0-AEF3-7FADAFD12999}" sibTransId="{529487B0-19AA-4AAC-8F83-CF2C113EB84D}"/>
    <dgm:cxn modelId="{6178317C-4B4F-4FC5-8AC2-7ABBDA27CE1F}" type="presOf" srcId="{05F1A7D0-6E45-49DA-80B3-7FF4B8783E58}" destId="{D81336A4-814F-45EF-B582-2466B0D2E2A7}" srcOrd="0" destOrd="0" presId="urn:microsoft.com/office/officeart/2009/3/layout/StepUpProcess"/>
    <dgm:cxn modelId="{A98402AF-AFAB-470F-9C97-EF1C509D8499}" type="presOf" srcId="{15E11DBD-E9B5-4BCF-A56C-7AAE26CE30DC}" destId="{F0124EB5-2136-46F3-B2F4-41A5196C24A0}" srcOrd="0" destOrd="0" presId="urn:microsoft.com/office/officeart/2009/3/layout/StepUpProcess"/>
    <dgm:cxn modelId="{B9285067-C906-4FDE-AAAC-9EE99F7669E3}" type="presOf" srcId="{E4D23657-D1E8-4B22-974B-8DC90813F51B}" destId="{80B372F1-8EF3-4532-ACC6-E65E1D63ACA2}" srcOrd="0" destOrd="0" presId="urn:microsoft.com/office/officeart/2009/3/layout/StepUpProcess"/>
    <dgm:cxn modelId="{D3BFF791-8D8E-4FBF-9F59-1FB887121875}" type="presParOf" srcId="{EB3CB291-E23A-4667-A32E-A640A76557A1}" destId="{01035298-0CF7-4145-8EE2-24DBFEAF33BB}" srcOrd="0" destOrd="0" presId="urn:microsoft.com/office/officeart/2009/3/layout/StepUpProcess"/>
    <dgm:cxn modelId="{AFA2BCAD-2F0B-4C3E-86A6-55A260AD16B0}" type="presParOf" srcId="{01035298-0CF7-4145-8EE2-24DBFEAF33BB}" destId="{21E1F518-1190-4883-914B-1FB66E6D3A63}" srcOrd="0" destOrd="0" presId="urn:microsoft.com/office/officeart/2009/3/layout/StepUpProcess"/>
    <dgm:cxn modelId="{AF2B8620-9DC0-4A87-9014-D45C2D1F8B38}" type="presParOf" srcId="{01035298-0CF7-4145-8EE2-24DBFEAF33BB}" destId="{80B372F1-8EF3-4532-ACC6-E65E1D63ACA2}" srcOrd="1" destOrd="0" presId="urn:microsoft.com/office/officeart/2009/3/layout/StepUpProcess"/>
    <dgm:cxn modelId="{4AA5420E-C2A1-4D24-A1DA-DA9E7976427D}" type="presParOf" srcId="{01035298-0CF7-4145-8EE2-24DBFEAF33BB}" destId="{B746139E-4627-4CCC-9299-5653D77ED24D}" srcOrd="2" destOrd="0" presId="urn:microsoft.com/office/officeart/2009/3/layout/StepUpProcess"/>
    <dgm:cxn modelId="{C3204B2A-D9EE-439E-BA61-A2C860BFF519}" type="presParOf" srcId="{EB3CB291-E23A-4667-A32E-A640A76557A1}" destId="{780BC64D-2F67-498A-99F6-7EB28080D705}" srcOrd="1" destOrd="0" presId="urn:microsoft.com/office/officeart/2009/3/layout/StepUpProcess"/>
    <dgm:cxn modelId="{49AEC91A-7C1D-4222-94BA-4D738F2D6C79}" type="presParOf" srcId="{780BC64D-2F67-498A-99F6-7EB28080D705}" destId="{68E230FA-2656-4C78-B827-58AFD214F445}" srcOrd="0" destOrd="0" presId="urn:microsoft.com/office/officeart/2009/3/layout/StepUpProcess"/>
    <dgm:cxn modelId="{B3ADA2AF-BE62-4C22-84A1-F4C5043918A4}" type="presParOf" srcId="{EB3CB291-E23A-4667-A32E-A640A76557A1}" destId="{B07824BD-C1CB-4098-8E38-D3E1F721DF31}" srcOrd="2" destOrd="0" presId="urn:microsoft.com/office/officeart/2009/3/layout/StepUpProcess"/>
    <dgm:cxn modelId="{D55AC698-F4A8-404D-94F4-78DB0A0637AF}" type="presParOf" srcId="{B07824BD-C1CB-4098-8E38-D3E1F721DF31}" destId="{85769F8C-5820-4CB5-B01D-69A648973D8F}" srcOrd="0" destOrd="0" presId="urn:microsoft.com/office/officeart/2009/3/layout/StepUpProcess"/>
    <dgm:cxn modelId="{6DF3D3A6-F203-4587-9E47-85B7CF8CB3D6}" type="presParOf" srcId="{B07824BD-C1CB-4098-8E38-D3E1F721DF31}" destId="{18F7A15A-3ED1-4A32-B700-36B8D6BBE441}" srcOrd="1" destOrd="0" presId="urn:microsoft.com/office/officeart/2009/3/layout/StepUpProcess"/>
    <dgm:cxn modelId="{B0900791-DD10-486B-8501-E09AD6094101}" type="presParOf" srcId="{B07824BD-C1CB-4098-8E38-D3E1F721DF31}" destId="{F6F2BEFC-1674-4E8D-98FF-DE4432BB887C}" srcOrd="2" destOrd="0" presId="urn:microsoft.com/office/officeart/2009/3/layout/StepUpProcess"/>
    <dgm:cxn modelId="{3EE6A66E-230B-46C6-B833-F1FB7D9677BB}" type="presParOf" srcId="{EB3CB291-E23A-4667-A32E-A640A76557A1}" destId="{E26373E0-D095-405B-9F4A-CC7FBB5BEBD2}" srcOrd="3" destOrd="0" presId="urn:microsoft.com/office/officeart/2009/3/layout/StepUpProcess"/>
    <dgm:cxn modelId="{3C46AB4C-8FD6-4F18-89B0-206793A671D9}" type="presParOf" srcId="{E26373E0-D095-405B-9F4A-CC7FBB5BEBD2}" destId="{8B10941C-73F0-477C-9F3D-EB0A4525ACBE}" srcOrd="0" destOrd="0" presId="urn:microsoft.com/office/officeart/2009/3/layout/StepUpProcess"/>
    <dgm:cxn modelId="{BD02CC66-E7B8-4247-B83C-1E49E3A3190F}" type="presParOf" srcId="{EB3CB291-E23A-4667-A32E-A640A76557A1}" destId="{DF2F85E9-6BAE-40EA-8F18-DAFCA3EFFB69}" srcOrd="4" destOrd="0" presId="urn:microsoft.com/office/officeart/2009/3/layout/StepUpProcess"/>
    <dgm:cxn modelId="{73FD8DEB-3FA4-428D-8D3F-4FFB6F588D0C}" type="presParOf" srcId="{DF2F85E9-6BAE-40EA-8F18-DAFCA3EFFB69}" destId="{A5E67CF4-39ED-4CC8-A27F-E45EA5D3AC44}" srcOrd="0" destOrd="0" presId="urn:microsoft.com/office/officeart/2009/3/layout/StepUpProcess"/>
    <dgm:cxn modelId="{1D96201E-2684-4A2C-ABB0-E762F06034DB}" type="presParOf" srcId="{DF2F85E9-6BAE-40EA-8F18-DAFCA3EFFB69}" destId="{F0124EB5-2136-46F3-B2F4-41A5196C24A0}" srcOrd="1" destOrd="0" presId="urn:microsoft.com/office/officeart/2009/3/layout/StepUpProcess"/>
    <dgm:cxn modelId="{24606857-F5A8-4647-9106-43600BEA9834}" type="presParOf" srcId="{DF2F85E9-6BAE-40EA-8F18-DAFCA3EFFB69}" destId="{D5E82CFA-3F05-41CB-A66C-3A904CCE06CE}" srcOrd="2" destOrd="0" presId="urn:microsoft.com/office/officeart/2009/3/layout/StepUpProcess"/>
    <dgm:cxn modelId="{07D8BB63-7C45-4577-8989-CC9573B5B902}" type="presParOf" srcId="{EB3CB291-E23A-4667-A32E-A640A76557A1}" destId="{F5574CB1-AC1C-4773-A4A7-C4CE14EF6374}" srcOrd="5" destOrd="0" presId="urn:microsoft.com/office/officeart/2009/3/layout/StepUpProcess"/>
    <dgm:cxn modelId="{C4CA2C05-C5A2-47D3-932D-7D1B0EE24BEE}" type="presParOf" srcId="{F5574CB1-AC1C-4773-A4A7-C4CE14EF6374}" destId="{14FCF07D-F999-4928-B62C-1135C3080FD1}" srcOrd="0" destOrd="0" presId="urn:microsoft.com/office/officeart/2009/3/layout/StepUpProcess"/>
    <dgm:cxn modelId="{7F15FDE7-0796-409E-8E14-33BDA45130DC}" type="presParOf" srcId="{EB3CB291-E23A-4667-A32E-A640A76557A1}" destId="{2489F161-D1CF-4A3D-8E95-6382395DC25B}" srcOrd="6" destOrd="0" presId="urn:microsoft.com/office/officeart/2009/3/layout/StepUpProcess"/>
    <dgm:cxn modelId="{A311EB17-7B3B-4E73-8877-7EDCECD2CCA9}" type="presParOf" srcId="{2489F161-D1CF-4A3D-8E95-6382395DC25B}" destId="{06EAFCDC-2041-4C37-BE64-7627BAA16382}" srcOrd="0" destOrd="0" presId="urn:microsoft.com/office/officeart/2009/3/layout/StepUpProcess"/>
    <dgm:cxn modelId="{F054D3EE-12ED-41DF-BC28-75AFF24A2011}" type="presParOf" srcId="{2489F161-D1CF-4A3D-8E95-6382395DC25B}" destId="{AFC6068B-131B-444D-AF53-A5A2A6DC9AE7}" srcOrd="1" destOrd="0" presId="urn:microsoft.com/office/officeart/2009/3/layout/StepUpProcess"/>
    <dgm:cxn modelId="{B3F265FC-C9A3-4AB3-9CED-F7D5EE371186}" type="presParOf" srcId="{2489F161-D1CF-4A3D-8E95-6382395DC25B}" destId="{F62C0D9F-BF11-4D63-A28B-80FA21343A28}" srcOrd="2" destOrd="0" presId="urn:microsoft.com/office/officeart/2009/3/layout/StepUpProcess"/>
    <dgm:cxn modelId="{41FBC4D4-7CE4-4553-BFA6-B9C39AFCA8EF}" type="presParOf" srcId="{EB3CB291-E23A-4667-A32E-A640A76557A1}" destId="{F5EC4F6A-2B4F-420C-9BEA-A14EFB832731}" srcOrd="7" destOrd="0" presId="urn:microsoft.com/office/officeart/2009/3/layout/StepUpProcess"/>
    <dgm:cxn modelId="{604F1BFC-D1C1-4B05-9E80-FEB729EF06F6}" type="presParOf" srcId="{F5EC4F6A-2B4F-420C-9BEA-A14EFB832731}" destId="{41DC2B0B-BD37-48C1-BB85-7F75AC60BB5F}" srcOrd="0" destOrd="0" presId="urn:microsoft.com/office/officeart/2009/3/layout/StepUpProcess"/>
    <dgm:cxn modelId="{C8CE4F5C-2D1E-4F23-B70E-3CA4AB9E86D1}" type="presParOf" srcId="{EB3CB291-E23A-4667-A32E-A640A76557A1}" destId="{D2C6C114-9E17-4E64-9FCF-9C4365FE25B7}" srcOrd="8" destOrd="0" presId="urn:microsoft.com/office/officeart/2009/3/layout/StepUpProcess"/>
    <dgm:cxn modelId="{28DAD026-A7ED-4EA6-BA50-86753202B1A1}" type="presParOf" srcId="{D2C6C114-9E17-4E64-9FCF-9C4365FE25B7}" destId="{BA06DEFD-3E20-41CA-8CC7-585BE7A02A00}" srcOrd="0" destOrd="0" presId="urn:microsoft.com/office/officeart/2009/3/layout/StepUpProcess"/>
    <dgm:cxn modelId="{1A762ABB-221E-44D3-9B21-B2EC055FC66D}" type="presParOf" srcId="{D2C6C114-9E17-4E64-9FCF-9C4365FE25B7}" destId="{D81336A4-814F-45EF-B582-2466B0D2E2A7}"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B33BB8-6C7A-4BE0-9B55-9EAC48D52EC6}" type="datetimeFigureOut">
              <a:rPr lang="en-US"/>
              <a:t>10/7/2014</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F7AA83-DE31-4E93-AB07-EF7FB05F6670}" type="slidenum">
              <a:rPr/>
              <a:t>‹#›</a:t>
            </a:fld>
            <a:endParaRPr/>
          </a:p>
        </p:txBody>
      </p:sp>
    </p:spTree>
    <p:extLst>
      <p:ext uri="{BB962C8B-B14F-4D97-AF65-F5344CB8AC3E}">
        <p14:creationId xmlns:p14="http://schemas.microsoft.com/office/powerpoint/2010/main" val="3221290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11EF64-F73B-4314-BB6F-BC0937BBDF19}" type="datetimeFigureOut">
              <a:rPr lang="en-US"/>
              <a:t>10/7/2014</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5E2820-AFE1-45FA-949E-17BDB534E1DC}" type="slidenum">
              <a:rPr/>
              <a:t>‹#›</a:t>
            </a:fld>
            <a:endParaRPr/>
          </a:p>
        </p:txBody>
      </p:sp>
    </p:spTree>
    <p:extLst>
      <p:ext uri="{BB962C8B-B14F-4D97-AF65-F5344CB8AC3E}">
        <p14:creationId xmlns:p14="http://schemas.microsoft.com/office/powerpoint/2010/main" val="315799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1</a:t>
            </a:fld>
            <a:endParaRPr lang="en-US"/>
          </a:p>
        </p:txBody>
      </p:sp>
    </p:spTree>
    <p:extLst>
      <p:ext uri="{BB962C8B-B14F-4D97-AF65-F5344CB8AC3E}">
        <p14:creationId xmlns:p14="http://schemas.microsoft.com/office/powerpoint/2010/main" val="3069915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5213" y="304800"/>
            <a:ext cx="7091361" cy="2793906"/>
          </a:xfrm>
        </p:spPr>
        <p:txBody>
          <a:bodyPr anchor="b">
            <a:normAutofit/>
          </a:bodyPr>
          <a:lstStyle>
            <a:lvl1pPr algn="l">
              <a:lnSpc>
                <a:spcPct val="80000"/>
              </a:lnSpc>
              <a:defRPr sz="6600"/>
            </a:lvl1pPr>
          </a:lstStyle>
          <a:p>
            <a:r>
              <a:rPr lang="en-US" smtClean="0"/>
              <a:t>Click to edit Master title style</a:t>
            </a:r>
            <a:endParaRPr/>
          </a:p>
        </p:txBody>
      </p:sp>
      <p:sp>
        <p:nvSpPr>
          <p:cNvPr id="3" name="Subtitle 2"/>
          <p:cNvSpPr>
            <a:spLocks noGrp="1"/>
          </p:cNvSpPr>
          <p:nvPr>
            <p:ph type="subTitle" idx="1"/>
          </p:nvPr>
        </p:nvSpPr>
        <p:spPr>
          <a:xfrm>
            <a:off x="1065213" y="3108804"/>
            <a:ext cx="7091361" cy="838200"/>
          </a:xfrm>
        </p:spPr>
        <p:txBody>
          <a:bodyPr/>
          <a:lstStyle>
            <a:lvl1pPr marL="0" indent="0" algn="l">
              <a:spcBef>
                <a:spcPts val="0"/>
              </a:spcBef>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a:p>
        </p:txBody>
      </p:sp>
      <p:sp>
        <p:nvSpPr>
          <p:cNvPr id="8" name="Date Placeholder 7"/>
          <p:cNvSpPr>
            <a:spLocks noGrp="1"/>
          </p:cNvSpPr>
          <p:nvPr>
            <p:ph type="dt" sz="half" idx="10"/>
          </p:nvPr>
        </p:nvSpPr>
        <p:spPr/>
        <p:txBody>
          <a:bodyPr/>
          <a:lstStyle/>
          <a:p>
            <a:fld id="{9D3B9702-7FBF-4720-8670-571C5E7EEDDE}" type="datetime1">
              <a:rPr lang="en-US" smtClean="0"/>
              <a:t>10/7/2014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8FDBFFB2-86D9-4B8F-A59A-553A60B94BBE}" type="slidenum">
              <a:rPr lang="en-US" smtClean="0"/>
              <a:pPr/>
              <a:t>‹#›</a:t>
            </a:fld>
            <a:endParaRPr lang="en-US"/>
          </a:p>
        </p:txBody>
      </p:sp>
    </p:spTree>
    <p:extLst>
      <p:ext uri="{BB962C8B-B14F-4D97-AF65-F5344CB8AC3E}">
        <p14:creationId xmlns:p14="http://schemas.microsoft.com/office/powerpoint/2010/main" val="189054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27427AEA-BBBB-4C9B-AB23-214EAA8AB789}" type="datetime1">
              <a:rPr lang="en-US" smtClean="0"/>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BFFB2-86D9-4B8F-A59A-553A60B94BBE}" type="slidenum">
              <a:rPr lang="en-US" smtClean="0"/>
              <a:t>‹#›</a:t>
            </a:fld>
            <a:endParaRPr lang="en-US"/>
          </a:p>
        </p:txBody>
      </p:sp>
    </p:spTree>
    <p:extLst>
      <p:ext uri="{BB962C8B-B14F-4D97-AF65-F5344CB8AC3E}">
        <p14:creationId xmlns:p14="http://schemas.microsoft.com/office/powerpoint/2010/main" val="420766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65014" y="304801"/>
            <a:ext cx="1715800" cy="54102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2209800" y="304801"/>
            <a:ext cx="7502814"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2791CA30-F5CD-4CA0-B16A-349C6F830700}" type="datetime1">
              <a:rPr lang="en-US" smtClean="0"/>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BFFB2-86D9-4B8F-A59A-553A60B94BBE}" type="slidenum">
              <a:rPr lang="en-US" smtClean="0"/>
              <a:t>‹#›</a:t>
            </a:fld>
            <a:endParaRPr lang="en-US"/>
          </a:p>
        </p:txBody>
      </p:sp>
    </p:spTree>
    <p:extLst>
      <p:ext uri="{BB962C8B-B14F-4D97-AF65-F5344CB8AC3E}">
        <p14:creationId xmlns:p14="http://schemas.microsoft.com/office/powerpoint/2010/main" val="1299497733"/>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7B3AF48E-ABA0-4B58-B562-D1D7408067C4}" type="datetime1">
              <a:rPr lang="en-US" smtClean="0"/>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BFFB2-86D9-4B8F-A59A-553A60B94BBE}" type="slidenum">
              <a:rPr lang="en-US" smtClean="0"/>
              <a:t>‹#›</a:t>
            </a:fld>
            <a:endParaRPr lang="en-US"/>
          </a:p>
        </p:txBody>
      </p:sp>
    </p:spTree>
    <p:extLst>
      <p:ext uri="{BB962C8B-B14F-4D97-AF65-F5344CB8AC3E}">
        <p14:creationId xmlns:p14="http://schemas.microsoft.com/office/powerpoint/2010/main" val="258999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80013" y="1600200"/>
            <a:ext cx="6400801" cy="2486025"/>
          </a:xfrm>
        </p:spPr>
        <p:txBody>
          <a:bodyPr anchor="b">
            <a:normAutofit/>
          </a:bodyPr>
          <a:lstStyle>
            <a:lvl1pPr>
              <a:defRPr sz="5200"/>
            </a:lvl1pPr>
          </a:lstStyle>
          <a:p>
            <a:r>
              <a:rPr lang="en-US" smtClean="0"/>
              <a:t>Click to edit Master title style</a:t>
            </a:r>
            <a:endParaRPr/>
          </a:p>
        </p:txBody>
      </p:sp>
      <p:sp>
        <p:nvSpPr>
          <p:cNvPr id="3" name="Text Placeholder 2"/>
          <p:cNvSpPr>
            <a:spLocks noGrp="1"/>
          </p:cNvSpPr>
          <p:nvPr>
            <p:ph type="body" idx="1"/>
          </p:nvPr>
        </p:nvSpPr>
        <p:spPr>
          <a:xfrm>
            <a:off x="5180011" y="4105029"/>
            <a:ext cx="6400801" cy="914400"/>
          </a:xfrm>
        </p:spPr>
        <p:txBody>
          <a:bodyPr>
            <a:normAutofit/>
          </a:bodyPr>
          <a:lstStyle>
            <a:lvl1pPr marL="0" indent="0">
              <a:buNone/>
              <a:defRPr sz="2000">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A5034C-8BD9-4B0C-893B-33834FAB227F}" type="datetime1">
              <a:rPr lang="en-US" smtClean="0"/>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BFFB2-86D9-4B8F-A59A-553A60B94BBE}" type="slidenum">
              <a:rPr lang="en-US" smtClean="0"/>
              <a:t>‹#›</a:t>
            </a:fld>
            <a:endParaRPr lang="en-US"/>
          </a:p>
        </p:txBody>
      </p:sp>
    </p:spTree>
    <p:extLst>
      <p:ext uri="{BB962C8B-B14F-4D97-AF65-F5344CB8AC3E}">
        <p14:creationId xmlns:p14="http://schemas.microsoft.com/office/powerpoint/2010/main" val="21179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2208213" y="1600200"/>
            <a:ext cx="4572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7008813" y="1600200"/>
            <a:ext cx="4572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7CD787AA-CBCD-47F9-A04C-7106C508CDE4}" type="datetime1">
              <a:rPr lang="en-US" smtClean="0"/>
              <a:t>10/7/2014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DBFFB2-86D9-4B8F-A59A-553A60B94BBE}" type="slidenum">
              <a:rPr lang="en-US" smtClean="0"/>
              <a:t>‹#›</a:t>
            </a:fld>
            <a:endParaRPr lang="en-US"/>
          </a:p>
        </p:txBody>
      </p:sp>
    </p:spTree>
    <p:extLst>
      <p:ext uri="{BB962C8B-B14F-4D97-AF65-F5344CB8AC3E}">
        <p14:creationId xmlns:p14="http://schemas.microsoft.com/office/powerpoint/2010/main" val="3607751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Text Placeholder 2"/>
          <p:cNvSpPr>
            <a:spLocks noGrp="1"/>
          </p:cNvSpPr>
          <p:nvPr>
            <p:ph type="body" idx="1"/>
          </p:nvPr>
        </p:nvSpPr>
        <p:spPr>
          <a:xfrm>
            <a:off x="22082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208213" y="2505075"/>
            <a:ext cx="4572000" cy="33375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70088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008813" y="2505075"/>
            <a:ext cx="4572000" cy="33375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AD1CC9DD-75F5-4611-BA0B-CFB1A226639C}" type="datetime1">
              <a:rPr lang="en-US" smtClean="0"/>
              <a:t>10/7/2014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DBFFB2-86D9-4B8F-A59A-553A60B94BBE}" type="slidenum">
              <a:rPr lang="en-US" smtClean="0"/>
              <a:t>‹#›</a:t>
            </a:fld>
            <a:endParaRPr lang="en-US"/>
          </a:p>
        </p:txBody>
      </p:sp>
    </p:spTree>
    <p:extLst>
      <p:ext uri="{BB962C8B-B14F-4D97-AF65-F5344CB8AC3E}">
        <p14:creationId xmlns:p14="http://schemas.microsoft.com/office/powerpoint/2010/main" val="383304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5980F1F9-2D3D-4243-878F-D000C3F2A1C4}" type="datetime1">
              <a:rPr lang="en-US" smtClean="0"/>
              <a:t>10/7/2014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DBFFB2-86D9-4B8F-A59A-553A60B94BBE}" type="slidenum">
              <a:rPr lang="en-US" smtClean="0"/>
              <a:t>‹#›</a:t>
            </a:fld>
            <a:endParaRPr lang="en-US"/>
          </a:p>
        </p:txBody>
      </p:sp>
    </p:spTree>
    <p:extLst>
      <p:ext uri="{BB962C8B-B14F-4D97-AF65-F5344CB8AC3E}">
        <p14:creationId xmlns:p14="http://schemas.microsoft.com/office/powerpoint/2010/main" val="369830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ABCBE8-1824-4658-A8BB-BECFAEB7E35A}" type="datetime1">
              <a:rPr lang="en-US" smtClean="0"/>
              <a:t>10/7/2014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DBFFB2-86D9-4B8F-A59A-553A60B94BBE}" type="slidenum">
              <a:rPr lang="en-US" smtClean="0"/>
              <a:t>‹#›</a:t>
            </a:fld>
            <a:endParaRPr lang="en-US"/>
          </a:p>
        </p:txBody>
      </p:sp>
    </p:spTree>
    <p:extLst>
      <p:ext uri="{BB962C8B-B14F-4D97-AF65-F5344CB8AC3E}">
        <p14:creationId xmlns:p14="http://schemas.microsoft.com/office/powerpoint/2010/main" val="222252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smtClean="0"/>
              <a:t>Click to edit Master title style</a:t>
            </a:r>
            <a:endParaRPr/>
          </a:p>
        </p:txBody>
      </p:sp>
      <p:sp>
        <p:nvSpPr>
          <p:cNvPr id="3" name="Content Placeholder 2"/>
          <p:cNvSpPr>
            <a:spLocks noGrp="1"/>
          </p:cNvSpPr>
          <p:nvPr>
            <p:ph idx="1"/>
          </p:nvPr>
        </p:nvSpPr>
        <p:spPr>
          <a:xfrm>
            <a:off x="1293813" y="533400"/>
            <a:ext cx="6858000" cy="4800600"/>
          </a:xfrm>
        </p:spPr>
        <p:txBody>
          <a:bodyPr>
            <a:norm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5CD17-C377-4DE5-9FCA-CC7471605C58}" type="datetime1">
              <a:rPr lang="en-US" smtClean="0"/>
              <a:t>10/7/2014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DBFFB2-86D9-4B8F-A59A-553A60B94BBE}" type="slidenum">
              <a:rPr lang="en-US" smtClean="0"/>
              <a:t>‹#›</a:t>
            </a:fld>
            <a:endParaRPr lang="en-US"/>
          </a:p>
        </p:txBody>
      </p:sp>
    </p:spTree>
    <p:extLst>
      <p:ext uri="{BB962C8B-B14F-4D97-AF65-F5344CB8AC3E}">
        <p14:creationId xmlns:p14="http://schemas.microsoft.com/office/powerpoint/2010/main" val="189770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smtClean="0"/>
              <a:t>Click to edit Master title style</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BE9F02-BE96-4BAE-86A5-1FA60D24CAE2}" type="datetime1">
              <a:rPr lang="en-US" smtClean="0"/>
              <a:t>10/7/2014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DBFFB2-86D9-4B8F-A59A-553A60B94BBE}" type="slidenum">
              <a:rPr lang="en-US" smtClean="0"/>
              <a:t>‹#›</a:t>
            </a:fld>
            <a:endParaRPr lang="en-US"/>
          </a:p>
        </p:txBody>
      </p:sp>
      <p:sp>
        <p:nvSpPr>
          <p:cNvPr id="8" name="Rounded Rectangle 7"/>
          <p:cNvSpPr/>
          <p:nvPr/>
        </p:nvSpPr>
        <p:spPr>
          <a:xfrm>
            <a:off x="1293812" y="533400"/>
            <a:ext cx="6858001" cy="4800600"/>
          </a:xfrm>
          <a:prstGeom prst="roundRect">
            <a:avLst>
              <a:gd name="adj" fmla="val 440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 name="Picture Placeholder 2"/>
          <p:cNvSpPr>
            <a:spLocks noGrp="1"/>
          </p:cNvSpPr>
          <p:nvPr>
            <p:ph type="pic" idx="1"/>
          </p:nvPr>
        </p:nvSpPr>
        <p:spPr>
          <a:xfrm>
            <a:off x="1408112" y="647700"/>
            <a:ext cx="6629400" cy="4572000"/>
          </a:xfrm>
          <a:prstGeom prst="roundRect">
            <a:avLst>
              <a:gd name="adj" fmla="val 3725"/>
            </a:avLst>
          </a:prstGeom>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extLst>
      <p:ext uri="{BB962C8B-B14F-4D97-AF65-F5344CB8AC3E}">
        <p14:creationId xmlns:p14="http://schemas.microsoft.com/office/powerpoint/2010/main" val="63930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08213" y="304800"/>
            <a:ext cx="9372600" cy="1200416"/>
          </a:xfrm>
          <a:prstGeom prst="rect">
            <a:avLst/>
          </a:prstGeom>
        </p:spPr>
        <p:txBody>
          <a:bodyPr vert="horz" lIns="91440" tIns="45720" rIns="9144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2208213" y="1600200"/>
            <a:ext cx="93726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253576" y="6505078"/>
            <a:ext cx="964036" cy="228600"/>
          </a:xfrm>
          <a:prstGeom prst="rect">
            <a:avLst/>
          </a:prstGeom>
        </p:spPr>
        <p:txBody>
          <a:bodyPr vert="horz" lIns="91440" tIns="45720" rIns="91440" bIns="45720" rtlCol="0" anchor="ctr"/>
          <a:lstStyle>
            <a:lvl1pPr algn="l">
              <a:defRPr sz="900">
                <a:solidFill>
                  <a:schemeClr val="bg1"/>
                </a:solidFill>
              </a:defRPr>
            </a:lvl1pPr>
          </a:lstStyle>
          <a:p>
            <a:fld id="{9D3B9702-7FBF-4720-8670-571C5E7EEDDE}" type="datetime1">
              <a:rPr lang="en-US" smtClean="0"/>
              <a:t>10/7/2014</a:t>
            </a:fld>
            <a:endParaRPr lang="en-US"/>
          </a:p>
        </p:txBody>
      </p:sp>
      <p:sp>
        <p:nvSpPr>
          <p:cNvPr id="5" name="Footer Placeholder 4"/>
          <p:cNvSpPr>
            <a:spLocks noGrp="1"/>
          </p:cNvSpPr>
          <p:nvPr>
            <p:ph type="ftr" sz="quarter" idx="3"/>
          </p:nvPr>
        </p:nvSpPr>
        <p:spPr>
          <a:xfrm>
            <a:off x="1280159" y="6505078"/>
            <a:ext cx="6876415" cy="228600"/>
          </a:xfrm>
          <a:prstGeom prst="rect">
            <a:avLst/>
          </a:prstGeom>
        </p:spPr>
        <p:txBody>
          <a:bodyPr vert="horz" lIns="91440" tIns="45720" rIns="91440" bIns="45720" rtlCol="0" anchor="ctr"/>
          <a:lstStyle>
            <a:lvl1pPr algn="l">
              <a:defRPr sz="900">
                <a:solidFill>
                  <a:schemeClr val="bg1"/>
                </a:solidFill>
              </a:defRPr>
            </a:lvl1pPr>
          </a:lstStyle>
          <a:p>
            <a:endParaRPr lang="en-US"/>
          </a:p>
        </p:txBody>
      </p:sp>
      <p:sp>
        <p:nvSpPr>
          <p:cNvPr id="6" name="Slide Number Placeholder 5"/>
          <p:cNvSpPr>
            <a:spLocks noGrp="1"/>
          </p:cNvSpPr>
          <p:nvPr>
            <p:ph type="sldNum" sz="quarter" idx="4"/>
          </p:nvPr>
        </p:nvSpPr>
        <p:spPr>
          <a:xfrm>
            <a:off x="11580814" y="6280298"/>
            <a:ext cx="533399" cy="349101"/>
          </a:xfrm>
          <a:prstGeom prst="rect">
            <a:avLst/>
          </a:prstGeom>
        </p:spPr>
        <p:txBody>
          <a:bodyPr vert="horz" lIns="91440" tIns="45720" rIns="91440" bIns="45720" rtlCol="0" anchor="ctr"/>
          <a:lstStyle>
            <a:lvl1pPr algn="ctr">
              <a:defRPr sz="1050" b="1">
                <a:solidFill>
                  <a:schemeClr val="accent2"/>
                </a:solidFill>
              </a:defRPr>
            </a:lvl1pPr>
          </a:lstStyle>
          <a:p>
            <a:fld id="{8FDBFFB2-86D9-4B8F-A59A-553A60B94BBE}" type="slidenum">
              <a:rPr lang="en-US" smtClean="0"/>
              <a:pPr/>
              <a:t>‹#›</a:t>
            </a:fld>
            <a:endParaRPr lang="en-US"/>
          </a:p>
        </p:txBody>
      </p:sp>
    </p:spTree>
    <p:extLst>
      <p:ext uri="{BB962C8B-B14F-4D97-AF65-F5344CB8AC3E}">
        <p14:creationId xmlns:p14="http://schemas.microsoft.com/office/powerpoint/2010/main" val="11702558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9.xml"/><Relationship Id="rId1" Type="http://schemas.openxmlformats.org/officeDocument/2006/relationships/vmlDrawing" Target="../drawings/vmlDrawing1.vml"/><Relationship Id="rId5" Type="http://schemas.openxmlformats.org/officeDocument/2006/relationships/image" Target="../media/image7.emf"/><Relationship Id="rId4" Type="http://schemas.openxmlformats.org/officeDocument/2006/relationships/package" Target="../embeddings/Microsoft_Word_Document1.docx"/></Relationships>
</file>

<file path=ppt/slides/_rels/slide3.xml.rels><?xml version="1.0" encoding="UTF-8" standalone="yes"?>
<Relationships xmlns="http://schemas.openxmlformats.org/package/2006/relationships"><Relationship Id="rId2" Type="http://schemas.openxmlformats.org/officeDocument/2006/relationships/hyperlink" Target="http://www-tc.pbskids.org/zoom/printables/activities/pdfs/strawkazoo.pdf"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pbskids.org/zoom/activities/sci/waterfilter.html" TargetMode="External"/><Relationship Id="rId2" Type="http://schemas.openxmlformats.org/officeDocument/2006/relationships/hyperlink" Target="http://www.omsi.edu/sites/all/FTP/files/expeditionnw/4.E.1.Crumple.pdf"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STEM Conversions	</a:t>
            </a:r>
            <a:endParaRPr lang="en-US" dirty="0"/>
          </a:p>
        </p:txBody>
      </p:sp>
      <p:sp>
        <p:nvSpPr>
          <p:cNvPr id="3" name="Subtitle 2"/>
          <p:cNvSpPr>
            <a:spLocks noGrp="1"/>
          </p:cNvSpPr>
          <p:nvPr>
            <p:ph type="subTitle" idx="1"/>
          </p:nvPr>
        </p:nvSpPr>
        <p:spPr/>
        <p:txBody>
          <a:bodyPr/>
          <a:lstStyle/>
          <a:p>
            <a:r>
              <a:rPr lang="en-US" dirty="0" smtClean="0"/>
              <a:t>Transforming Regular Classroom Lessons and Design Briefs into Integrated STEM Lessons</a:t>
            </a:r>
            <a:endParaRPr lang="en-US" dirty="0"/>
          </a:p>
        </p:txBody>
      </p:sp>
    </p:spTree>
    <p:extLst>
      <p:ext uri="{BB962C8B-B14F-4D97-AF65-F5344CB8AC3E}">
        <p14:creationId xmlns:p14="http://schemas.microsoft.com/office/powerpoint/2010/main" val="35784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2513" y="13605"/>
            <a:ext cx="9372600" cy="1200416"/>
          </a:xfrm>
        </p:spPr>
        <p:txBody>
          <a:bodyPr/>
          <a:lstStyle/>
          <a:p>
            <a:r>
              <a:rPr lang="en-US" dirty="0" smtClean="0"/>
              <a:t>Lesson Plan: Survival Acts</a:t>
            </a:r>
            <a:endParaRPr lang="en-US" dirty="0"/>
          </a:p>
        </p:txBody>
      </p:sp>
      <p:sp>
        <p:nvSpPr>
          <p:cNvPr id="3" name="Text Placeholder 2"/>
          <p:cNvSpPr>
            <a:spLocks noGrp="1"/>
          </p:cNvSpPr>
          <p:nvPr>
            <p:ph type="body" idx="1"/>
          </p:nvPr>
        </p:nvSpPr>
        <p:spPr/>
        <p:txBody>
          <a:bodyPr/>
          <a:lstStyle/>
          <a:p>
            <a:r>
              <a:rPr lang="en-US" dirty="0" smtClean="0"/>
              <a:t>The teacher gave us this:</a:t>
            </a:r>
            <a:endParaRPr lang="en-US" dirty="0"/>
          </a:p>
        </p:txBody>
      </p:sp>
      <p:sp>
        <p:nvSpPr>
          <p:cNvPr id="4" name="Content Placeholder 3"/>
          <p:cNvSpPr>
            <a:spLocks noGrp="1"/>
          </p:cNvSpPr>
          <p:nvPr>
            <p:ph sz="half" idx="2"/>
          </p:nvPr>
        </p:nvSpPr>
        <p:spPr>
          <a:xfrm>
            <a:off x="2208213" y="2372559"/>
            <a:ext cx="4572000" cy="1260751"/>
          </a:xfrm>
        </p:spPr>
        <p:txBody>
          <a:bodyPr/>
          <a:lstStyle/>
          <a:p>
            <a:r>
              <a:rPr lang="en-US" dirty="0" smtClean="0"/>
              <a:t>Context</a:t>
            </a:r>
          </a:p>
          <a:p>
            <a:r>
              <a:rPr lang="en-US" dirty="0" smtClean="0"/>
              <a:t>How animals adapt for survival</a:t>
            </a:r>
            <a:endParaRPr lang="en-US" dirty="0"/>
          </a:p>
        </p:txBody>
      </p:sp>
      <p:sp>
        <p:nvSpPr>
          <p:cNvPr id="5" name="Text Placeholder 4"/>
          <p:cNvSpPr>
            <a:spLocks noGrp="1"/>
          </p:cNvSpPr>
          <p:nvPr>
            <p:ph type="body" sz="quarter" idx="3"/>
          </p:nvPr>
        </p:nvSpPr>
        <p:spPr/>
        <p:txBody>
          <a:bodyPr/>
          <a:lstStyle/>
          <a:p>
            <a:r>
              <a:rPr lang="en-US" dirty="0" smtClean="0"/>
              <a:t>STEM Lesson Ideas:</a:t>
            </a:r>
            <a:endParaRPr lang="en-US" dirty="0"/>
          </a:p>
        </p:txBody>
      </p:sp>
      <p:sp>
        <p:nvSpPr>
          <p:cNvPr id="6" name="Content Placeholder 5"/>
          <p:cNvSpPr>
            <a:spLocks noGrp="1"/>
          </p:cNvSpPr>
          <p:nvPr>
            <p:ph sz="quarter" idx="4"/>
          </p:nvPr>
        </p:nvSpPr>
        <p:spPr/>
        <p:txBody>
          <a:bodyPr/>
          <a:lstStyle/>
          <a:p>
            <a:r>
              <a:rPr lang="en-US" dirty="0" smtClean="0"/>
              <a:t>The animals are being moved from their nice, comfortable zoo in San Diego to the newly built Zoo of Difficult Domain in Antarctica.  What adaptations could you make to their habitat to help make the adjustment survivable?</a:t>
            </a:r>
            <a:endParaRPr lang="en-US" dirty="0"/>
          </a:p>
        </p:txBody>
      </p:sp>
      <p:sp>
        <p:nvSpPr>
          <p:cNvPr id="7" name="Text Placeholder 2"/>
          <p:cNvSpPr txBox="1">
            <a:spLocks/>
          </p:cNvSpPr>
          <p:nvPr/>
        </p:nvSpPr>
        <p:spPr>
          <a:xfrm>
            <a:off x="2206011" y="3287577"/>
            <a:ext cx="4572000" cy="823912"/>
          </a:xfrm>
          <a:prstGeom prst="rect">
            <a:avLst/>
          </a:prstGeom>
        </p:spPr>
        <p:txBody>
          <a:bodyPr vert="horz" lIns="91440" tIns="45720" rIns="91440" bIns="45720" rtlCol="0" anchor="ctr">
            <a:noAutofit/>
          </a:bodyPr>
          <a:lstStyle>
            <a:lvl1pPr marL="0" indent="0" algn="l" defTabSz="914400" rtl="0" eaLnBrk="1" latinLnBrk="0" hangingPunct="1">
              <a:lnSpc>
                <a:spcPct val="90000"/>
              </a:lnSpc>
              <a:spcBef>
                <a:spcPts val="0"/>
              </a:spcBef>
              <a:buSzPct val="80000"/>
              <a:buFont typeface="Wingdings" panose="05000000000000000000" pitchFamily="2" charset="2"/>
              <a:buNone/>
              <a:defRPr sz="2100" b="0" kern="1200">
                <a:solidFill>
                  <a:schemeClr val="accent2"/>
                </a:solidFill>
                <a:latin typeface="+mn-lt"/>
                <a:ea typeface="+mn-ea"/>
                <a:cs typeface="+mn-cs"/>
              </a:defRPr>
            </a:lvl1pPr>
            <a:lvl2pPr marL="457200" indent="0" algn="l" defTabSz="914400" rtl="0" eaLnBrk="1" latinLnBrk="0" hangingPunct="1">
              <a:lnSpc>
                <a:spcPct val="90000"/>
              </a:lnSpc>
              <a:spcBef>
                <a:spcPts val="1000"/>
              </a:spcBef>
              <a:buSzPct val="80000"/>
              <a:buFont typeface="Wingdings" panose="05000000000000000000" pitchFamily="2" charset="2"/>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800"/>
              </a:spcBef>
              <a:buSzPct val="80000"/>
              <a:buFont typeface="Wingdings" panose="05000000000000000000" pitchFamily="2" charset="2"/>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9pPr>
          </a:lstStyle>
          <a:p>
            <a:r>
              <a:rPr lang="en-US" dirty="0" smtClean="0"/>
              <a:t>Our big ideas:</a:t>
            </a:r>
            <a:endParaRPr lang="en-US" dirty="0"/>
          </a:p>
        </p:txBody>
      </p:sp>
      <p:sp>
        <p:nvSpPr>
          <p:cNvPr id="8" name="Content Placeholder 3"/>
          <p:cNvSpPr txBox="1">
            <a:spLocks/>
          </p:cNvSpPr>
          <p:nvPr/>
        </p:nvSpPr>
        <p:spPr>
          <a:xfrm>
            <a:off x="2217054" y="3960549"/>
            <a:ext cx="4572000" cy="1260751"/>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r>
              <a:rPr lang="en-US" dirty="0" smtClean="0"/>
              <a:t>Measurement</a:t>
            </a:r>
          </a:p>
          <a:p>
            <a:r>
              <a:rPr lang="en-US" dirty="0" smtClean="0"/>
              <a:t>Data</a:t>
            </a:r>
            <a:endParaRPr lang="en-US" dirty="0"/>
          </a:p>
        </p:txBody>
      </p:sp>
    </p:spTree>
    <p:extLst>
      <p:ext uri="{BB962C8B-B14F-4D97-AF65-F5344CB8AC3E}">
        <p14:creationId xmlns:p14="http://schemas.microsoft.com/office/powerpoint/2010/main" val="946923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8213" y="304800"/>
            <a:ext cx="9372600" cy="739932"/>
          </a:xfrm>
        </p:spPr>
        <p:txBody>
          <a:bodyPr/>
          <a:lstStyle/>
          <a:p>
            <a:r>
              <a:rPr lang="en-US" dirty="0" smtClean="0"/>
              <a:t>Lesson Plans:	Fractional Relationships	</a:t>
            </a:r>
            <a:endParaRPr lang="en-US" dirty="0"/>
          </a:p>
        </p:txBody>
      </p:sp>
      <p:sp>
        <p:nvSpPr>
          <p:cNvPr id="3" name="Text Placeholder 2"/>
          <p:cNvSpPr>
            <a:spLocks noGrp="1"/>
          </p:cNvSpPr>
          <p:nvPr>
            <p:ph type="body" idx="1"/>
          </p:nvPr>
        </p:nvSpPr>
        <p:spPr/>
        <p:txBody>
          <a:bodyPr/>
          <a:lstStyle/>
          <a:p>
            <a:r>
              <a:rPr lang="en-US" dirty="0" smtClean="0"/>
              <a:t>The teacher gave us this:</a:t>
            </a:r>
            <a:endParaRPr lang="en-US" dirty="0"/>
          </a:p>
        </p:txBody>
      </p:sp>
      <p:sp>
        <p:nvSpPr>
          <p:cNvPr id="4" name="Content Placeholder 3"/>
          <p:cNvSpPr>
            <a:spLocks noGrp="1"/>
          </p:cNvSpPr>
          <p:nvPr>
            <p:ph sz="half" idx="2"/>
          </p:nvPr>
        </p:nvSpPr>
        <p:spPr>
          <a:xfrm>
            <a:off x="2208213" y="2217957"/>
            <a:ext cx="4572000" cy="1525795"/>
          </a:xfrm>
        </p:spPr>
        <p:txBody>
          <a:bodyPr/>
          <a:lstStyle/>
          <a:p>
            <a:r>
              <a:rPr lang="en-US" dirty="0" smtClean="0"/>
              <a:t>Use area model to prove that        2/3 = 8/12</a:t>
            </a:r>
          </a:p>
          <a:p>
            <a:r>
              <a:rPr lang="en-US" dirty="0" smtClean="0"/>
              <a:t>Show how fractions can be applied to time, money, and measurement</a:t>
            </a:r>
            <a:endParaRPr lang="en-US" dirty="0"/>
          </a:p>
        </p:txBody>
      </p:sp>
      <p:sp>
        <p:nvSpPr>
          <p:cNvPr id="5" name="Text Placeholder 4"/>
          <p:cNvSpPr>
            <a:spLocks noGrp="1"/>
          </p:cNvSpPr>
          <p:nvPr>
            <p:ph type="body" sz="quarter" idx="3"/>
          </p:nvPr>
        </p:nvSpPr>
        <p:spPr/>
        <p:txBody>
          <a:bodyPr/>
          <a:lstStyle/>
          <a:p>
            <a:r>
              <a:rPr lang="en-US" dirty="0" smtClean="0"/>
              <a:t>STEM Lesson Ideas:</a:t>
            </a:r>
            <a:endParaRPr lang="en-US" dirty="0"/>
          </a:p>
        </p:txBody>
      </p:sp>
      <p:sp>
        <p:nvSpPr>
          <p:cNvPr id="6" name="Content Placeholder 5"/>
          <p:cNvSpPr>
            <a:spLocks noGrp="1"/>
          </p:cNvSpPr>
          <p:nvPr>
            <p:ph sz="quarter" idx="4"/>
          </p:nvPr>
        </p:nvSpPr>
        <p:spPr/>
        <p:txBody>
          <a:bodyPr/>
          <a:lstStyle/>
          <a:p>
            <a:r>
              <a:rPr lang="en-US" dirty="0" smtClean="0"/>
              <a:t>Choose a page of </a:t>
            </a:r>
            <a:r>
              <a:rPr lang="en-US" i="1" dirty="0" smtClean="0"/>
              <a:t>Math Curse </a:t>
            </a:r>
            <a:r>
              <a:rPr lang="en-US" dirty="0" smtClean="0"/>
              <a:t>and re-write using equivalent fractions</a:t>
            </a:r>
          </a:p>
          <a:p>
            <a:r>
              <a:rPr lang="en-US" dirty="0" smtClean="0"/>
              <a:t>Design balloon powered cars and race them on a track which shows both 3rds and 12ths; prove which care went the farthest using fractions</a:t>
            </a:r>
            <a:endParaRPr lang="en-US" dirty="0"/>
          </a:p>
        </p:txBody>
      </p:sp>
      <p:sp>
        <p:nvSpPr>
          <p:cNvPr id="7" name="Text Placeholder 2"/>
          <p:cNvSpPr txBox="1">
            <a:spLocks/>
          </p:cNvSpPr>
          <p:nvPr/>
        </p:nvSpPr>
        <p:spPr>
          <a:xfrm>
            <a:off x="2206011" y="3475308"/>
            <a:ext cx="4572000" cy="823912"/>
          </a:xfrm>
          <a:prstGeom prst="rect">
            <a:avLst/>
          </a:prstGeom>
        </p:spPr>
        <p:txBody>
          <a:bodyPr vert="horz" lIns="91440" tIns="45720" rIns="91440" bIns="45720" rtlCol="0" anchor="ctr">
            <a:noAutofit/>
          </a:bodyPr>
          <a:lstStyle>
            <a:lvl1pPr marL="0" indent="0" algn="l" defTabSz="914400" rtl="0" eaLnBrk="1" latinLnBrk="0" hangingPunct="1">
              <a:lnSpc>
                <a:spcPct val="90000"/>
              </a:lnSpc>
              <a:spcBef>
                <a:spcPts val="0"/>
              </a:spcBef>
              <a:buSzPct val="80000"/>
              <a:buFont typeface="Wingdings" panose="05000000000000000000" pitchFamily="2" charset="2"/>
              <a:buNone/>
              <a:defRPr sz="2100" b="0" kern="1200">
                <a:solidFill>
                  <a:schemeClr val="accent2"/>
                </a:solidFill>
                <a:latin typeface="+mn-lt"/>
                <a:ea typeface="+mn-ea"/>
                <a:cs typeface="+mn-cs"/>
              </a:defRPr>
            </a:lvl1pPr>
            <a:lvl2pPr marL="457200" indent="0" algn="l" defTabSz="914400" rtl="0" eaLnBrk="1" latinLnBrk="0" hangingPunct="1">
              <a:lnSpc>
                <a:spcPct val="90000"/>
              </a:lnSpc>
              <a:spcBef>
                <a:spcPts val="1000"/>
              </a:spcBef>
              <a:buSzPct val="80000"/>
              <a:buFont typeface="Wingdings" panose="05000000000000000000" pitchFamily="2" charset="2"/>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800"/>
              </a:spcBef>
              <a:buSzPct val="80000"/>
              <a:buFont typeface="Wingdings" panose="05000000000000000000" pitchFamily="2" charset="2"/>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9pPr>
          </a:lstStyle>
          <a:p>
            <a:r>
              <a:rPr lang="en-US" dirty="0" smtClean="0"/>
              <a:t>Our big </a:t>
            </a:r>
            <a:r>
              <a:rPr lang="en-US" dirty="0"/>
              <a:t>i</a:t>
            </a:r>
            <a:r>
              <a:rPr lang="en-US" dirty="0" smtClean="0"/>
              <a:t>deas:</a:t>
            </a:r>
            <a:endParaRPr lang="en-US" dirty="0"/>
          </a:p>
        </p:txBody>
      </p:sp>
      <p:sp>
        <p:nvSpPr>
          <p:cNvPr id="8" name="Content Placeholder 3"/>
          <p:cNvSpPr txBox="1">
            <a:spLocks/>
          </p:cNvSpPr>
          <p:nvPr/>
        </p:nvSpPr>
        <p:spPr>
          <a:xfrm>
            <a:off x="2217054" y="4148280"/>
            <a:ext cx="4572000" cy="2400506"/>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r>
              <a:rPr lang="en-US" dirty="0" smtClean="0"/>
              <a:t>Literacy tie-in- </a:t>
            </a:r>
            <a:r>
              <a:rPr lang="en-US" i="1" dirty="0" smtClean="0"/>
              <a:t>Math Curse</a:t>
            </a:r>
          </a:p>
          <a:p>
            <a:r>
              <a:rPr lang="en-US" dirty="0" smtClean="0"/>
              <a:t>Forces</a:t>
            </a:r>
          </a:p>
          <a:p>
            <a:r>
              <a:rPr lang="en-US" dirty="0" smtClean="0"/>
              <a:t>Energy</a:t>
            </a:r>
          </a:p>
          <a:p>
            <a:r>
              <a:rPr lang="en-US" dirty="0" smtClean="0"/>
              <a:t>Converting energy from one form to another</a:t>
            </a:r>
          </a:p>
          <a:p>
            <a:endParaRPr lang="en-US" dirty="0"/>
          </a:p>
        </p:txBody>
      </p:sp>
    </p:spTree>
    <p:extLst>
      <p:ext uri="{BB962C8B-B14F-4D97-AF65-F5344CB8AC3E}">
        <p14:creationId xmlns:p14="http://schemas.microsoft.com/office/powerpoint/2010/main" val="21681265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8213" y="304800"/>
            <a:ext cx="9372600" cy="782595"/>
          </a:xfrm>
        </p:spPr>
        <p:txBody>
          <a:bodyPr/>
          <a:lstStyle/>
          <a:p>
            <a:r>
              <a:rPr lang="en-US" dirty="0" smtClean="0"/>
              <a:t>Lesson Plan: Area and Perimeter of Rectangles</a:t>
            </a:r>
            <a:endParaRPr lang="en-US" dirty="0"/>
          </a:p>
        </p:txBody>
      </p:sp>
      <p:sp>
        <p:nvSpPr>
          <p:cNvPr id="3" name="Text Placeholder 2"/>
          <p:cNvSpPr>
            <a:spLocks noGrp="1"/>
          </p:cNvSpPr>
          <p:nvPr>
            <p:ph type="body" idx="1"/>
          </p:nvPr>
        </p:nvSpPr>
        <p:spPr/>
        <p:txBody>
          <a:bodyPr/>
          <a:lstStyle/>
          <a:p>
            <a:r>
              <a:rPr lang="en-US" dirty="0" smtClean="0"/>
              <a:t>The teacher gave us this:</a:t>
            </a:r>
            <a:endParaRPr lang="en-US" dirty="0"/>
          </a:p>
        </p:txBody>
      </p:sp>
      <p:sp>
        <p:nvSpPr>
          <p:cNvPr id="4" name="Content Placeholder 3"/>
          <p:cNvSpPr>
            <a:spLocks noGrp="1"/>
          </p:cNvSpPr>
          <p:nvPr>
            <p:ph sz="half" idx="2"/>
          </p:nvPr>
        </p:nvSpPr>
        <p:spPr>
          <a:xfrm>
            <a:off x="2208213" y="2240043"/>
            <a:ext cx="4572000" cy="1801882"/>
          </a:xfrm>
        </p:spPr>
        <p:txBody>
          <a:bodyPr/>
          <a:lstStyle/>
          <a:p>
            <a:r>
              <a:rPr lang="en-US" dirty="0" smtClean="0"/>
              <a:t>Area stays the same even though the perimeter may change</a:t>
            </a:r>
          </a:p>
          <a:p>
            <a:r>
              <a:rPr lang="en-US" dirty="0" smtClean="0"/>
              <a:t>Calculating the area of an irregular figure </a:t>
            </a:r>
            <a:endParaRPr lang="en-US" dirty="0"/>
          </a:p>
        </p:txBody>
      </p:sp>
      <p:sp>
        <p:nvSpPr>
          <p:cNvPr id="5" name="Text Placeholder 4"/>
          <p:cNvSpPr>
            <a:spLocks noGrp="1"/>
          </p:cNvSpPr>
          <p:nvPr>
            <p:ph type="body" sz="quarter" idx="3"/>
          </p:nvPr>
        </p:nvSpPr>
        <p:spPr/>
        <p:txBody>
          <a:bodyPr/>
          <a:lstStyle/>
          <a:p>
            <a:r>
              <a:rPr lang="en-US" dirty="0" smtClean="0"/>
              <a:t>STEM Lesson Ideas:</a:t>
            </a:r>
            <a:endParaRPr lang="en-US" dirty="0"/>
          </a:p>
        </p:txBody>
      </p:sp>
      <p:sp>
        <p:nvSpPr>
          <p:cNvPr id="6" name="Content Placeholder 5"/>
          <p:cNvSpPr>
            <a:spLocks noGrp="1"/>
          </p:cNvSpPr>
          <p:nvPr>
            <p:ph sz="quarter" idx="4"/>
          </p:nvPr>
        </p:nvSpPr>
        <p:spPr/>
        <p:txBody>
          <a:bodyPr>
            <a:normAutofit fontScale="77500" lnSpcReduction="20000"/>
          </a:bodyPr>
          <a:lstStyle/>
          <a:p>
            <a:r>
              <a:rPr lang="en-US" dirty="0" smtClean="0"/>
              <a:t>Design a floor plan for your new classroom.  It must have an area of X.</a:t>
            </a:r>
          </a:p>
          <a:p>
            <a:r>
              <a:rPr lang="en-US" dirty="0" smtClean="0"/>
              <a:t>How many different shapes were created?  What was the most common shape created?  How many different perimeters were there?  Can two shapes have the same area but different perimeters  Graph your results!</a:t>
            </a:r>
          </a:p>
          <a:p>
            <a:r>
              <a:rPr lang="en-US" dirty="0" smtClean="0"/>
              <a:t>The school was donated this irregular shape of land on which to build the new gymnasium.  Design and build a model of the gym that makes the best use of space.  What is the final square footage of your gym?  What environmental concerns should you be aware of before building?</a:t>
            </a:r>
            <a:endParaRPr lang="en-US" dirty="0"/>
          </a:p>
        </p:txBody>
      </p:sp>
      <p:sp>
        <p:nvSpPr>
          <p:cNvPr id="7" name="Text Placeholder 2"/>
          <p:cNvSpPr txBox="1">
            <a:spLocks/>
          </p:cNvSpPr>
          <p:nvPr/>
        </p:nvSpPr>
        <p:spPr>
          <a:xfrm>
            <a:off x="2206011" y="3475308"/>
            <a:ext cx="4572000" cy="823912"/>
          </a:xfrm>
          <a:prstGeom prst="rect">
            <a:avLst/>
          </a:prstGeom>
        </p:spPr>
        <p:txBody>
          <a:bodyPr vert="horz" lIns="91440" tIns="45720" rIns="91440" bIns="45720" rtlCol="0" anchor="ctr">
            <a:noAutofit/>
          </a:bodyPr>
          <a:lstStyle>
            <a:lvl1pPr marL="0" indent="0" algn="l" defTabSz="914400" rtl="0" eaLnBrk="1" latinLnBrk="0" hangingPunct="1">
              <a:lnSpc>
                <a:spcPct val="90000"/>
              </a:lnSpc>
              <a:spcBef>
                <a:spcPts val="0"/>
              </a:spcBef>
              <a:buSzPct val="80000"/>
              <a:buFont typeface="Wingdings" panose="05000000000000000000" pitchFamily="2" charset="2"/>
              <a:buNone/>
              <a:defRPr sz="2100" b="0" kern="1200">
                <a:solidFill>
                  <a:schemeClr val="accent2"/>
                </a:solidFill>
                <a:latin typeface="+mn-lt"/>
                <a:ea typeface="+mn-ea"/>
                <a:cs typeface="+mn-cs"/>
              </a:defRPr>
            </a:lvl1pPr>
            <a:lvl2pPr marL="457200" indent="0" algn="l" defTabSz="914400" rtl="0" eaLnBrk="1" latinLnBrk="0" hangingPunct="1">
              <a:lnSpc>
                <a:spcPct val="90000"/>
              </a:lnSpc>
              <a:spcBef>
                <a:spcPts val="1000"/>
              </a:spcBef>
              <a:buSzPct val="80000"/>
              <a:buFont typeface="Wingdings" panose="05000000000000000000" pitchFamily="2" charset="2"/>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800"/>
              </a:spcBef>
              <a:buSzPct val="80000"/>
              <a:buFont typeface="Wingdings" panose="05000000000000000000" pitchFamily="2" charset="2"/>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9pPr>
          </a:lstStyle>
          <a:p>
            <a:r>
              <a:rPr lang="en-US" dirty="0" smtClean="0"/>
              <a:t>Our big ideas:</a:t>
            </a:r>
            <a:endParaRPr lang="en-US" dirty="0"/>
          </a:p>
        </p:txBody>
      </p:sp>
      <p:sp>
        <p:nvSpPr>
          <p:cNvPr id="8" name="Content Placeholder 3"/>
          <p:cNvSpPr txBox="1">
            <a:spLocks/>
          </p:cNvSpPr>
          <p:nvPr/>
        </p:nvSpPr>
        <p:spPr>
          <a:xfrm>
            <a:off x="2217054" y="4126194"/>
            <a:ext cx="4572000" cy="1801882"/>
          </a:xfrm>
          <a:prstGeom prst="rect">
            <a:avLst/>
          </a:prstGeom>
        </p:spPr>
        <p:txBody>
          <a:bodyPr vert="horz" lIns="91440" tIns="45720" rIns="91440" bIns="45720" rtlCol="0">
            <a:normAutofit lnSpcReduction="10000"/>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r>
              <a:rPr lang="en-US" dirty="0" smtClean="0"/>
              <a:t>Environmental resources</a:t>
            </a:r>
          </a:p>
          <a:p>
            <a:r>
              <a:rPr lang="en-US" dirty="0" smtClean="0"/>
              <a:t>Earth and human activity- design your building so that it reduces the impact of a weather hazard</a:t>
            </a:r>
          </a:p>
          <a:p>
            <a:r>
              <a:rPr lang="en-US" dirty="0" smtClean="0"/>
              <a:t>Engineering design</a:t>
            </a:r>
          </a:p>
          <a:p>
            <a:endParaRPr lang="en-US" dirty="0"/>
          </a:p>
        </p:txBody>
      </p:sp>
    </p:spTree>
    <p:extLst>
      <p:ext uri="{BB962C8B-B14F-4D97-AF65-F5344CB8AC3E}">
        <p14:creationId xmlns:p14="http://schemas.microsoft.com/office/powerpoint/2010/main" val="25313561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to Success with STEM</a:t>
            </a:r>
            <a:endParaRPr lang="en-US" dirty="0"/>
          </a:p>
        </p:txBody>
      </p:sp>
      <p:graphicFrame>
        <p:nvGraphicFramePr>
          <p:cNvPr id="15" name="Content Placeholder 14" descr="Step Up Process" title="SmartArt"/>
          <p:cNvGraphicFramePr>
            <a:graphicFrameLocks noGrp="1"/>
          </p:cNvGraphicFramePr>
          <p:nvPr>
            <p:ph idx="1"/>
            <p:extLst>
              <p:ext uri="{D42A27DB-BD31-4B8C-83A1-F6EECF244321}">
                <p14:modId xmlns:p14="http://schemas.microsoft.com/office/powerpoint/2010/main" val="1192814345"/>
              </p:ext>
            </p:extLst>
          </p:nvPr>
        </p:nvGraphicFramePr>
        <p:xfrm>
          <a:off x="2208213" y="1600200"/>
          <a:ext cx="93726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25061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66125" y="2267952"/>
            <a:ext cx="3686175" cy="903873"/>
          </a:xfrm>
        </p:spPr>
        <p:txBody>
          <a:bodyPr>
            <a:normAutofit fontScale="90000"/>
          </a:bodyPr>
          <a:lstStyle/>
          <a:p>
            <a:r>
              <a:rPr lang="en-US" sz="4000" dirty="0" smtClean="0"/>
              <a:t>Where to Start?</a:t>
            </a:r>
            <a:r>
              <a:rPr lang="en-US" dirty="0" smtClean="0"/>
              <a:t>	</a:t>
            </a:r>
            <a:endParaRPr lang="en-US" dirty="0"/>
          </a:p>
        </p:txBody>
      </p:sp>
      <p:sp>
        <p:nvSpPr>
          <p:cNvPr id="3" name="Text Placeholder 2"/>
          <p:cNvSpPr>
            <a:spLocks noGrp="1"/>
          </p:cNvSpPr>
          <p:nvPr>
            <p:ph type="body" sz="half" idx="2"/>
          </p:nvPr>
        </p:nvSpPr>
        <p:spPr>
          <a:xfrm>
            <a:off x="8366126" y="3059187"/>
            <a:ext cx="3686174" cy="1703313"/>
          </a:xfrm>
        </p:spPr>
        <p:txBody>
          <a:bodyPr>
            <a:noAutofit/>
          </a:bodyPr>
          <a:lstStyle/>
          <a:p>
            <a:r>
              <a:rPr lang="en-US" sz="2400" dirty="0" smtClean="0"/>
              <a:t>When designing a STEM lesson, you can start from any of these places.</a:t>
            </a:r>
          </a:p>
        </p:txBody>
      </p:sp>
      <p:graphicFrame>
        <p:nvGraphicFramePr>
          <p:cNvPr id="8" name="Object 7"/>
          <p:cNvGraphicFramePr>
            <a:graphicFrameLocks noChangeAspect="1"/>
          </p:cNvGraphicFramePr>
          <p:nvPr>
            <p:extLst>
              <p:ext uri="{D42A27DB-BD31-4B8C-83A1-F6EECF244321}">
                <p14:modId xmlns:p14="http://schemas.microsoft.com/office/powerpoint/2010/main" val="149398627"/>
              </p:ext>
            </p:extLst>
          </p:nvPr>
        </p:nvGraphicFramePr>
        <p:xfrm>
          <a:off x="1789683" y="673497"/>
          <a:ext cx="6062532" cy="4574966"/>
        </p:xfrm>
        <a:graphic>
          <a:graphicData uri="http://schemas.openxmlformats.org/presentationml/2006/ole">
            <mc:AlternateContent xmlns:mc="http://schemas.openxmlformats.org/markup-compatibility/2006">
              <mc:Choice xmlns:v="urn:schemas-microsoft-com:vml" Requires="v">
                <p:oleObj spid="_x0000_s1037" name="Document" r:id="rId4" imgW="5486400" imgH="4140200" progId="Word.Document.12">
                  <p:embed/>
                </p:oleObj>
              </mc:Choice>
              <mc:Fallback>
                <p:oleObj name="Document" r:id="rId4" imgW="5486400" imgH="4140200" progId="Word.Document.12">
                  <p:embed/>
                  <p:pic>
                    <p:nvPicPr>
                      <p:cNvPr id="0" name=""/>
                      <p:cNvPicPr/>
                      <p:nvPr/>
                    </p:nvPicPr>
                    <p:blipFill>
                      <a:blip r:embed="rId5"/>
                      <a:stretch>
                        <a:fillRect/>
                      </a:stretch>
                    </p:blipFill>
                    <p:spPr>
                      <a:xfrm>
                        <a:off x="1789683" y="673497"/>
                        <a:ext cx="6062532" cy="4574966"/>
                      </a:xfrm>
                      <a:prstGeom prst="rect">
                        <a:avLst/>
                      </a:prstGeom>
                    </p:spPr>
                  </p:pic>
                </p:oleObj>
              </mc:Fallback>
            </mc:AlternateContent>
          </a:graphicData>
        </a:graphic>
      </p:graphicFrame>
    </p:spTree>
    <p:extLst>
      <p:ext uri="{BB962C8B-B14F-4D97-AF65-F5344CB8AC3E}">
        <p14:creationId xmlns:p14="http://schemas.microsoft.com/office/powerpoint/2010/main" val="16091498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925" y="-85528"/>
            <a:ext cx="9372600" cy="1200416"/>
          </a:xfrm>
        </p:spPr>
        <p:txBody>
          <a:bodyPr/>
          <a:lstStyle/>
          <a:p>
            <a:r>
              <a:rPr lang="en-US" dirty="0" smtClean="0"/>
              <a:t>Grade 1 Lesson Plan:  Sound Introduction</a:t>
            </a:r>
            <a:endParaRPr lang="en-US" dirty="0"/>
          </a:p>
        </p:txBody>
      </p:sp>
      <p:sp>
        <p:nvSpPr>
          <p:cNvPr id="3" name="Text Placeholder 2"/>
          <p:cNvSpPr>
            <a:spLocks noGrp="1"/>
          </p:cNvSpPr>
          <p:nvPr>
            <p:ph type="body" idx="1"/>
          </p:nvPr>
        </p:nvSpPr>
        <p:spPr/>
        <p:txBody>
          <a:bodyPr/>
          <a:lstStyle/>
          <a:p>
            <a:r>
              <a:rPr lang="en-US" dirty="0" smtClean="0"/>
              <a:t>The teacher gave us this:</a:t>
            </a:r>
            <a:endParaRPr lang="en-US" dirty="0"/>
          </a:p>
        </p:txBody>
      </p:sp>
      <p:sp>
        <p:nvSpPr>
          <p:cNvPr id="4" name="Content Placeholder 3"/>
          <p:cNvSpPr>
            <a:spLocks noGrp="1"/>
          </p:cNvSpPr>
          <p:nvPr>
            <p:ph sz="half" idx="2"/>
          </p:nvPr>
        </p:nvSpPr>
        <p:spPr>
          <a:xfrm>
            <a:off x="2373857" y="3775089"/>
            <a:ext cx="4572000" cy="2221535"/>
          </a:xfrm>
        </p:spPr>
        <p:txBody>
          <a:bodyPr>
            <a:normAutofit/>
          </a:bodyPr>
          <a:lstStyle/>
          <a:p>
            <a:r>
              <a:rPr lang="en-US" dirty="0" smtClean="0"/>
              <a:t>Solve problem of communicating over distance</a:t>
            </a:r>
          </a:p>
          <a:p>
            <a:r>
              <a:rPr lang="en-US" dirty="0" smtClean="0"/>
              <a:t>Social Studies- composers and inventors </a:t>
            </a:r>
            <a:r>
              <a:rPr lang="en-US" i="1" dirty="0" smtClean="0"/>
              <a:t>(Now and Ben</a:t>
            </a:r>
            <a:r>
              <a:rPr lang="en-US" dirty="0" smtClean="0"/>
              <a:t>)</a:t>
            </a:r>
          </a:p>
        </p:txBody>
      </p:sp>
      <p:sp>
        <p:nvSpPr>
          <p:cNvPr id="5" name="Text Placeholder 4"/>
          <p:cNvSpPr>
            <a:spLocks noGrp="1"/>
          </p:cNvSpPr>
          <p:nvPr>
            <p:ph type="body" sz="quarter" idx="3"/>
          </p:nvPr>
        </p:nvSpPr>
        <p:spPr/>
        <p:txBody>
          <a:bodyPr/>
          <a:lstStyle/>
          <a:p>
            <a:r>
              <a:rPr lang="en-US" dirty="0" smtClean="0"/>
              <a:t>STEM Lesson Ideas:</a:t>
            </a:r>
            <a:endParaRPr lang="en-US" dirty="0"/>
          </a:p>
        </p:txBody>
      </p:sp>
      <p:sp>
        <p:nvSpPr>
          <p:cNvPr id="6" name="Content Placeholder 5"/>
          <p:cNvSpPr>
            <a:spLocks noGrp="1"/>
          </p:cNvSpPr>
          <p:nvPr>
            <p:ph sz="quarter" idx="4"/>
          </p:nvPr>
        </p:nvSpPr>
        <p:spPr/>
        <p:txBody>
          <a:bodyPr/>
          <a:lstStyle/>
          <a:p>
            <a:r>
              <a:rPr lang="en-US" dirty="0">
                <a:hlinkClick r:id="rId2"/>
              </a:rPr>
              <a:t>Straw </a:t>
            </a:r>
            <a:r>
              <a:rPr lang="en-US" dirty="0" smtClean="0">
                <a:hlinkClick r:id="rId2"/>
              </a:rPr>
              <a:t>kazoos</a:t>
            </a:r>
            <a:endParaRPr lang="en-US" dirty="0"/>
          </a:p>
          <a:p>
            <a:r>
              <a:rPr lang="en-US" dirty="0" smtClean="0"/>
              <a:t>Rice bouncing on a drum</a:t>
            </a:r>
          </a:p>
          <a:p>
            <a:r>
              <a:rPr lang="en-US" dirty="0" smtClean="0"/>
              <a:t>Have different groups design an instrument that makes an assigned sound (low, medium, and high pitched)</a:t>
            </a:r>
          </a:p>
          <a:p>
            <a:r>
              <a:rPr lang="en-US" dirty="0" smtClean="0"/>
              <a:t>Design a device to communicate a message from one group to another</a:t>
            </a:r>
          </a:p>
        </p:txBody>
      </p:sp>
      <p:sp>
        <p:nvSpPr>
          <p:cNvPr id="8" name="Text Placeholder 2"/>
          <p:cNvSpPr txBox="1">
            <a:spLocks/>
          </p:cNvSpPr>
          <p:nvPr/>
        </p:nvSpPr>
        <p:spPr>
          <a:xfrm>
            <a:off x="2183925" y="3022619"/>
            <a:ext cx="4572000" cy="823912"/>
          </a:xfrm>
          <a:prstGeom prst="rect">
            <a:avLst/>
          </a:prstGeom>
        </p:spPr>
        <p:txBody>
          <a:bodyPr vert="horz" lIns="91440" tIns="45720" rIns="91440" bIns="45720" rtlCol="0" anchor="ctr">
            <a:noAutofit/>
          </a:bodyPr>
          <a:lstStyle>
            <a:lvl1pPr marL="0" indent="0" algn="l" defTabSz="914400" rtl="0" eaLnBrk="1" latinLnBrk="0" hangingPunct="1">
              <a:lnSpc>
                <a:spcPct val="90000"/>
              </a:lnSpc>
              <a:spcBef>
                <a:spcPts val="0"/>
              </a:spcBef>
              <a:buSzPct val="80000"/>
              <a:buFont typeface="Wingdings" panose="05000000000000000000" pitchFamily="2" charset="2"/>
              <a:buNone/>
              <a:defRPr sz="2100" b="0" kern="1200">
                <a:solidFill>
                  <a:schemeClr val="accent2"/>
                </a:solidFill>
                <a:latin typeface="+mn-lt"/>
                <a:ea typeface="+mn-ea"/>
                <a:cs typeface="+mn-cs"/>
              </a:defRPr>
            </a:lvl1pPr>
            <a:lvl2pPr marL="457200" indent="0" algn="l" defTabSz="914400" rtl="0" eaLnBrk="1" latinLnBrk="0" hangingPunct="1">
              <a:lnSpc>
                <a:spcPct val="90000"/>
              </a:lnSpc>
              <a:spcBef>
                <a:spcPts val="1000"/>
              </a:spcBef>
              <a:buSzPct val="80000"/>
              <a:buFont typeface="Wingdings" panose="05000000000000000000" pitchFamily="2" charset="2"/>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800"/>
              </a:spcBef>
              <a:buSzPct val="80000"/>
              <a:buFont typeface="Wingdings" panose="05000000000000000000" pitchFamily="2" charset="2"/>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9pPr>
          </a:lstStyle>
          <a:p>
            <a:r>
              <a:rPr lang="en-US" dirty="0" smtClean="0"/>
              <a:t>Our big ideas:</a:t>
            </a:r>
            <a:endParaRPr lang="en-US" dirty="0"/>
          </a:p>
        </p:txBody>
      </p:sp>
      <p:sp>
        <p:nvSpPr>
          <p:cNvPr id="9" name="Content Placeholder 3"/>
          <p:cNvSpPr txBox="1">
            <a:spLocks/>
          </p:cNvSpPr>
          <p:nvPr/>
        </p:nvSpPr>
        <p:spPr>
          <a:xfrm>
            <a:off x="2360613" y="2315142"/>
            <a:ext cx="4572000" cy="1194490"/>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r>
              <a:rPr lang="en-US" dirty="0" smtClean="0"/>
              <a:t>Vibrating materials make sound</a:t>
            </a:r>
          </a:p>
          <a:p>
            <a:r>
              <a:rPr lang="en-US" dirty="0" smtClean="0"/>
              <a:t>Sound makes materials vibrate</a:t>
            </a:r>
          </a:p>
        </p:txBody>
      </p:sp>
    </p:spTree>
    <p:extLst>
      <p:ext uri="{BB962C8B-B14F-4D97-AF65-F5344CB8AC3E}">
        <p14:creationId xmlns:p14="http://schemas.microsoft.com/office/powerpoint/2010/main" val="9552246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8213" y="304800"/>
            <a:ext cx="9372600" cy="792302"/>
          </a:xfrm>
        </p:spPr>
        <p:txBody>
          <a:bodyPr/>
          <a:lstStyle/>
          <a:p>
            <a:r>
              <a:rPr lang="en-US" dirty="0" smtClean="0"/>
              <a:t>Grade 2 Lesson Plan: Slip-Sliding Away</a:t>
            </a:r>
            <a:endParaRPr lang="en-US" dirty="0"/>
          </a:p>
        </p:txBody>
      </p:sp>
      <p:sp>
        <p:nvSpPr>
          <p:cNvPr id="3" name="Text Placeholder 2"/>
          <p:cNvSpPr>
            <a:spLocks noGrp="1"/>
          </p:cNvSpPr>
          <p:nvPr>
            <p:ph type="body" idx="1"/>
          </p:nvPr>
        </p:nvSpPr>
        <p:spPr/>
        <p:txBody>
          <a:bodyPr/>
          <a:lstStyle/>
          <a:p>
            <a:r>
              <a:rPr lang="en-US" dirty="0" smtClean="0"/>
              <a:t>The teacher gave us this:</a:t>
            </a:r>
            <a:endParaRPr lang="en-US" dirty="0"/>
          </a:p>
        </p:txBody>
      </p:sp>
      <p:sp>
        <p:nvSpPr>
          <p:cNvPr id="4" name="Content Placeholder 3"/>
          <p:cNvSpPr>
            <a:spLocks noGrp="1"/>
          </p:cNvSpPr>
          <p:nvPr>
            <p:ph sz="half" idx="2"/>
          </p:nvPr>
        </p:nvSpPr>
        <p:spPr>
          <a:xfrm>
            <a:off x="2208213" y="2339430"/>
            <a:ext cx="4572000" cy="1271795"/>
          </a:xfrm>
        </p:spPr>
        <p:txBody>
          <a:bodyPr>
            <a:normAutofit fontScale="92500" lnSpcReduction="10000"/>
          </a:bodyPr>
          <a:lstStyle/>
          <a:p>
            <a:r>
              <a:rPr lang="en-US" dirty="0" smtClean="0"/>
              <a:t>Erosion</a:t>
            </a:r>
          </a:p>
          <a:p>
            <a:r>
              <a:rPr lang="en-US" dirty="0" smtClean="0"/>
              <a:t>How to slow or prevent erosion by using dikes, windbreaks, landscaping, etc.</a:t>
            </a:r>
            <a:endParaRPr lang="en-US" dirty="0"/>
          </a:p>
        </p:txBody>
      </p:sp>
      <p:sp>
        <p:nvSpPr>
          <p:cNvPr id="5" name="Text Placeholder 4"/>
          <p:cNvSpPr>
            <a:spLocks noGrp="1"/>
          </p:cNvSpPr>
          <p:nvPr>
            <p:ph type="body" sz="quarter" idx="3"/>
          </p:nvPr>
        </p:nvSpPr>
        <p:spPr/>
        <p:txBody>
          <a:bodyPr/>
          <a:lstStyle/>
          <a:p>
            <a:r>
              <a:rPr lang="en-US" dirty="0" smtClean="0"/>
              <a:t>STEM Lesson Ideas:</a:t>
            </a:r>
            <a:endParaRPr lang="en-US" dirty="0"/>
          </a:p>
        </p:txBody>
      </p:sp>
      <p:sp>
        <p:nvSpPr>
          <p:cNvPr id="6" name="Content Placeholder 5"/>
          <p:cNvSpPr>
            <a:spLocks noGrp="1"/>
          </p:cNvSpPr>
          <p:nvPr>
            <p:ph sz="quarter" idx="4"/>
          </p:nvPr>
        </p:nvSpPr>
        <p:spPr/>
        <p:txBody>
          <a:bodyPr>
            <a:normAutofit fontScale="92500" lnSpcReduction="10000"/>
          </a:bodyPr>
          <a:lstStyle/>
          <a:p>
            <a:r>
              <a:rPr lang="en-US" dirty="0" smtClean="0"/>
              <a:t>Build a small sand test area and have groups of students design an anti-erosion structure or system.  Have them place it in the sand pit and introduce water to the area (Like a hurricane)</a:t>
            </a:r>
          </a:p>
          <a:p>
            <a:r>
              <a:rPr lang="en-US" dirty="0" smtClean="0"/>
              <a:t>Discuss what worked and what did not work</a:t>
            </a:r>
            <a:endParaRPr lang="en-US" dirty="0"/>
          </a:p>
          <a:p>
            <a:r>
              <a:rPr lang="en-US" dirty="0" smtClean="0"/>
              <a:t>Measure the amount of erosion caused to determine what methods were most effective</a:t>
            </a:r>
            <a:endParaRPr lang="en-US" dirty="0"/>
          </a:p>
        </p:txBody>
      </p:sp>
      <p:sp>
        <p:nvSpPr>
          <p:cNvPr id="7" name="Text Placeholder 2"/>
          <p:cNvSpPr txBox="1">
            <a:spLocks/>
          </p:cNvSpPr>
          <p:nvPr/>
        </p:nvSpPr>
        <p:spPr>
          <a:xfrm>
            <a:off x="2206011" y="3409050"/>
            <a:ext cx="4572000" cy="823912"/>
          </a:xfrm>
          <a:prstGeom prst="rect">
            <a:avLst/>
          </a:prstGeom>
        </p:spPr>
        <p:txBody>
          <a:bodyPr vert="horz" lIns="91440" tIns="45720" rIns="91440" bIns="45720" rtlCol="0" anchor="ctr">
            <a:noAutofit/>
          </a:bodyPr>
          <a:lstStyle>
            <a:lvl1pPr marL="0" indent="0" algn="l" defTabSz="914400" rtl="0" eaLnBrk="1" latinLnBrk="0" hangingPunct="1">
              <a:lnSpc>
                <a:spcPct val="90000"/>
              </a:lnSpc>
              <a:spcBef>
                <a:spcPts val="0"/>
              </a:spcBef>
              <a:buSzPct val="80000"/>
              <a:buFont typeface="Wingdings" panose="05000000000000000000" pitchFamily="2" charset="2"/>
              <a:buNone/>
              <a:defRPr sz="2100" b="0" kern="1200">
                <a:solidFill>
                  <a:schemeClr val="accent2"/>
                </a:solidFill>
                <a:latin typeface="+mn-lt"/>
                <a:ea typeface="+mn-ea"/>
                <a:cs typeface="+mn-cs"/>
              </a:defRPr>
            </a:lvl1pPr>
            <a:lvl2pPr marL="457200" indent="0" algn="l" defTabSz="914400" rtl="0" eaLnBrk="1" latinLnBrk="0" hangingPunct="1">
              <a:lnSpc>
                <a:spcPct val="90000"/>
              </a:lnSpc>
              <a:spcBef>
                <a:spcPts val="1000"/>
              </a:spcBef>
              <a:buSzPct val="80000"/>
              <a:buFont typeface="Wingdings" panose="05000000000000000000" pitchFamily="2" charset="2"/>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800"/>
              </a:spcBef>
              <a:buSzPct val="80000"/>
              <a:buFont typeface="Wingdings" panose="05000000000000000000" pitchFamily="2" charset="2"/>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9pPr>
          </a:lstStyle>
          <a:p>
            <a:r>
              <a:rPr lang="en-US" dirty="0" smtClean="0"/>
              <a:t>Our big </a:t>
            </a:r>
            <a:r>
              <a:rPr lang="en-US" dirty="0"/>
              <a:t>i</a:t>
            </a:r>
            <a:r>
              <a:rPr lang="en-US" dirty="0" smtClean="0"/>
              <a:t>deas:</a:t>
            </a:r>
            <a:endParaRPr lang="en-US" dirty="0"/>
          </a:p>
        </p:txBody>
      </p:sp>
      <p:sp>
        <p:nvSpPr>
          <p:cNvPr id="8" name="Content Placeholder 3"/>
          <p:cNvSpPr txBox="1">
            <a:spLocks/>
          </p:cNvSpPr>
          <p:nvPr/>
        </p:nvSpPr>
        <p:spPr>
          <a:xfrm>
            <a:off x="2217054" y="4203495"/>
            <a:ext cx="4572000" cy="1271795"/>
          </a:xfrm>
          <a:prstGeom prst="rect">
            <a:avLst/>
          </a:prstGeom>
        </p:spPr>
        <p:txBody>
          <a:bodyPr vert="horz" lIns="91440" tIns="45720" rIns="91440" bIns="45720" rtlCol="0">
            <a:normAutofit fontScale="92500" lnSpcReduction="10000"/>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r>
              <a:rPr lang="en-US" dirty="0" smtClean="0"/>
              <a:t>Matter and its interactions</a:t>
            </a:r>
          </a:p>
          <a:p>
            <a:r>
              <a:rPr lang="en-US" dirty="0" smtClean="0"/>
              <a:t>Measurement</a:t>
            </a:r>
          </a:p>
          <a:p>
            <a:r>
              <a:rPr lang="en-US" dirty="0" smtClean="0"/>
              <a:t>Gathering data</a:t>
            </a:r>
            <a:endParaRPr lang="en-US" dirty="0"/>
          </a:p>
        </p:txBody>
      </p:sp>
    </p:spTree>
    <p:extLst>
      <p:ext uri="{BB962C8B-B14F-4D97-AF65-F5344CB8AC3E}">
        <p14:creationId xmlns:p14="http://schemas.microsoft.com/office/powerpoint/2010/main" val="11740595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8213" y="304800"/>
            <a:ext cx="9372600" cy="708454"/>
          </a:xfrm>
        </p:spPr>
        <p:txBody>
          <a:bodyPr/>
          <a:lstStyle/>
          <a:p>
            <a:r>
              <a:rPr lang="en-US" dirty="0" smtClean="0"/>
              <a:t>Grade 3 Lesson Plan: Charlotte’s Web</a:t>
            </a:r>
            <a:endParaRPr lang="en-US" dirty="0"/>
          </a:p>
        </p:txBody>
      </p:sp>
      <p:sp>
        <p:nvSpPr>
          <p:cNvPr id="3" name="Text Placeholder 2"/>
          <p:cNvSpPr>
            <a:spLocks noGrp="1"/>
          </p:cNvSpPr>
          <p:nvPr>
            <p:ph type="body" idx="1"/>
          </p:nvPr>
        </p:nvSpPr>
        <p:spPr/>
        <p:txBody>
          <a:bodyPr/>
          <a:lstStyle/>
          <a:p>
            <a:r>
              <a:rPr lang="en-US" dirty="0" smtClean="0"/>
              <a:t>The teacher gave us this:</a:t>
            </a:r>
            <a:endParaRPr lang="en-US" dirty="0"/>
          </a:p>
        </p:txBody>
      </p:sp>
      <p:sp>
        <p:nvSpPr>
          <p:cNvPr id="4" name="Content Placeholder 3"/>
          <p:cNvSpPr>
            <a:spLocks noGrp="1"/>
          </p:cNvSpPr>
          <p:nvPr>
            <p:ph sz="half" idx="2"/>
          </p:nvPr>
        </p:nvSpPr>
        <p:spPr>
          <a:xfrm>
            <a:off x="2208213" y="2505075"/>
            <a:ext cx="4572000" cy="1437447"/>
          </a:xfrm>
        </p:spPr>
        <p:txBody>
          <a:bodyPr/>
          <a:lstStyle/>
          <a:p>
            <a:r>
              <a:rPr lang="en-US" dirty="0" smtClean="0"/>
              <a:t>Ask and answer questions to demonstrate an understanding of the text </a:t>
            </a:r>
            <a:endParaRPr lang="en-US" dirty="0"/>
          </a:p>
        </p:txBody>
      </p:sp>
      <p:sp>
        <p:nvSpPr>
          <p:cNvPr id="5" name="Text Placeholder 4"/>
          <p:cNvSpPr>
            <a:spLocks noGrp="1"/>
          </p:cNvSpPr>
          <p:nvPr>
            <p:ph type="body" sz="quarter" idx="3"/>
          </p:nvPr>
        </p:nvSpPr>
        <p:spPr/>
        <p:txBody>
          <a:bodyPr/>
          <a:lstStyle/>
          <a:p>
            <a:r>
              <a:rPr lang="en-US" dirty="0" smtClean="0"/>
              <a:t>STEM Lesson Ideas:</a:t>
            </a:r>
            <a:endParaRPr lang="en-US" dirty="0"/>
          </a:p>
        </p:txBody>
      </p:sp>
      <p:sp>
        <p:nvSpPr>
          <p:cNvPr id="6" name="Content Placeholder 5"/>
          <p:cNvSpPr>
            <a:spLocks noGrp="1"/>
          </p:cNvSpPr>
          <p:nvPr>
            <p:ph sz="quarter" idx="4"/>
          </p:nvPr>
        </p:nvSpPr>
        <p:spPr/>
        <p:txBody>
          <a:bodyPr/>
          <a:lstStyle/>
          <a:p>
            <a:r>
              <a:rPr lang="en-US" dirty="0" smtClean="0"/>
              <a:t>Any problem in the story can be turned into a narrative curriculum design challenge</a:t>
            </a:r>
          </a:p>
          <a:p>
            <a:r>
              <a:rPr lang="en-US" dirty="0" smtClean="0"/>
              <a:t>For example:  </a:t>
            </a:r>
          </a:p>
          <a:p>
            <a:pPr lvl="1"/>
            <a:r>
              <a:rPr lang="en-US" dirty="0" smtClean="0"/>
              <a:t>A  new product to make the farmer’s job easier</a:t>
            </a:r>
          </a:p>
          <a:p>
            <a:pPr lvl="1"/>
            <a:r>
              <a:rPr lang="en-US" dirty="0" smtClean="0"/>
              <a:t>An anti- stink device for the bad egg</a:t>
            </a:r>
          </a:p>
          <a:p>
            <a:pPr lvl="1"/>
            <a:r>
              <a:rPr lang="en-US" dirty="0" smtClean="0"/>
              <a:t>Engineer a spider web that can communicate a message, handle a certain amount of force, etc.</a:t>
            </a:r>
            <a:endParaRPr lang="en-US" dirty="0"/>
          </a:p>
        </p:txBody>
      </p:sp>
      <p:sp>
        <p:nvSpPr>
          <p:cNvPr id="7" name="Text Placeholder 2"/>
          <p:cNvSpPr txBox="1">
            <a:spLocks/>
          </p:cNvSpPr>
          <p:nvPr/>
        </p:nvSpPr>
        <p:spPr>
          <a:xfrm>
            <a:off x="2206011" y="3453222"/>
            <a:ext cx="4572000" cy="823912"/>
          </a:xfrm>
          <a:prstGeom prst="rect">
            <a:avLst/>
          </a:prstGeom>
        </p:spPr>
        <p:txBody>
          <a:bodyPr vert="horz" lIns="91440" tIns="45720" rIns="91440" bIns="45720" rtlCol="0" anchor="ctr">
            <a:noAutofit/>
          </a:bodyPr>
          <a:lstStyle>
            <a:lvl1pPr marL="0" indent="0" algn="l" defTabSz="914400" rtl="0" eaLnBrk="1" latinLnBrk="0" hangingPunct="1">
              <a:lnSpc>
                <a:spcPct val="90000"/>
              </a:lnSpc>
              <a:spcBef>
                <a:spcPts val="0"/>
              </a:spcBef>
              <a:buSzPct val="80000"/>
              <a:buFont typeface="Wingdings" panose="05000000000000000000" pitchFamily="2" charset="2"/>
              <a:buNone/>
              <a:defRPr sz="2100" b="0" kern="1200">
                <a:solidFill>
                  <a:schemeClr val="accent2"/>
                </a:solidFill>
                <a:latin typeface="+mn-lt"/>
                <a:ea typeface="+mn-ea"/>
                <a:cs typeface="+mn-cs"/>
              </a:defRPr>
            </a:lvl1pPr>
            <a:lvl2pPr marL="457200" indent="0" algn="l" defTabSz="914400" rtl="0" eaLnBrk="1" latinLnBrk="0" hangingPunct="1">
              <a:lnSpc>
                <a:spcPct val="90000"/>
              </a:lnSpc>
              <a:spcBef>
                <a:spcPts val="1000"/>
              </a:spcBef>
              <a:buSzPct val="80000"/>
              <a:buFont typeface="Wingdings" panose="05000000000000000000" pitchFamily="2" charset="2"/>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800"/>
              </a:spcBef>
              <a:buSzPct val="80000"/>
              <a:buFont typeface="Wingdings" panose="05000000000000000000" pitchFamily="2" charset="2"/>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9pPr>
          </a:lstStyle>
          <a:p>
            <a:r>
              <a:rPr lang="en-US" dirty="0" smtClean="0"/>
              <a:t>Our big ideas:</a:t>
            </a:r>
            <a:endParaRPr lang="en-US" dirty="0"/>
          </a:p>
        </p:txBody>
      </p:sp>
      <p:sp>
        <p:nvSpPr>
          <p:cNvPr id="8" name="Content Placeholder 3"/>
          <p:cNvSpPr txBox="1">
            <a:spLocks/>
          </p:cNvSpPr>
          <p:nvPr/>
        </p:nvSpPr>
        <p:spPr>
          <a:xfrm>
            <a:off x="2217054" y="4082022"/>
            <a:ext cx="4572000" cy="1437447"/>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r>
              <a:rPr lang="en-US" dirty="0" smtClean="0"/>
              <a:t>Forces and motion</a:t>
            </a:r>
          </a:p>
          <a:p>
            <a:r>
              <a:rPr lang="en-US" dirty="0" smtClean="0"/>
              <a:t>Design solutions</a:t>
            </a:r>
          </a:p>
          <a:p>
            <a:r>
              <a:rPr lang="en-US" dirty="0" smtClean="0"/>
              <a:t>Fractions (using a spider web)</a:t>
            </a:r>
            <a:endParaRPr lang="en-US" dirty="0"/>
          </a:p>
        </p:txBody>
      </p:sp>
    </p:spTree>
    <p:extLst>
      <p:ext uri="{BB962C8B-B14F-4D97-AF65-F5344CB8AC3E}">
        <p14:creationId xmlns:p14="http://schemas.microsoft.com/office/powerpoint/2010/main" val="11720560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7054" y="-7795"/>
            <a:ext cx="9372600" cy="971622"/>
          </a:xfrm>
        </p:spPr>
        <p:txBody>
          <a:bodyPr/>
          <a:lstStyle/>
          <a:p>
            <a:r>
              <a:rPr lang="en-US" dirty="0" smtClean="0"/>
              <a:t>Grade 3 Lesson Plan: Trapped by the Ice!</a:t>
            </a:r>
            <a:endParaRPr lang="en-US" dirty="0"/>
          </a:p>
        </p:txBody>
      </p:sp>
      <p:sp>
        <p:nvSpPr>
          <p:cNvPr id="3" name="Text Placeholder 2"/>
          <p:cNvSpPr>
            <a:spLocks noGrp="1"/>
          </p:cNvSpPr>
          <p:nvPr>
            <p:ph type="body" idx="1"/>
          </p:nvPr>
        </p:nvSpPr>
        <p:spPr/>
        <p:txBody>
          <a:bodyPr/>
          <a:lstStyle/>
          <a:p>
            <a:r>
              <a:rPr lang="en-US" dirty="0" smtClean="0"/>
              <a:t>The teacher gave us this:</a:t>
            </a:r>
            <a:endParaRPr lang="en-US" dirty="0"/>
          </a:p>
        </p:txBody>
      </p:sp>
      <p:sp>
        <p:nvSpPr>
          <p:cNvPr id="4" name="Content Placeholder 3"/>
          <p:cNvSpPr>
            <a:spLocks noGrp="1"/>
          </p:cNvSpPr>
          <p:nvPr>
            <p:ph sz="half" idx="2"/>
          </p:nvPr>
        </p:nvSpPr>
        <p:spPr>
          <a:xfrm>
            <a:off x="2208213" y="2383602"/>
            <a:ext cx="4572000" cy="1525795"/>
          </a:xfrm>
        </p:spPr>
        <p:txBody>
          <a:bodyPr/>
          <a:lstStyle/>
          <a:p>
            <a:r>
              <a:rPr lang="en-US" dirty="0" smtClean="0"/>
              <a:t>Polar region</a:t>
            </a:r>
          </a:p>
          <a:p>
            <a:r>
              <a:rPr lang="en-US" dirty="0" smtClean="0"/>
              <a:t>Demonstrate a knowledge of the text</a:t>
            </a:r>
            <a:endParaRPr lang="en-US" dirty="0"/>
          </a:p>
        </p:txBody>
      </p:sp>
      <p:sp>
        <p:nvSpPr>
          <p:cNvPr id="5" name="Text Placeholder 4"/>
          <p:cNvSpPr>
            <a:spLocks noGrp="1"/>
          </p:cNvSpPr>
          <p:nvPr>
            <p:ph type="body" sz="quarter" idx="3"/>
          </p:nvPr>
        </p:nvSpPr>
        <p:spPr/>
        <p:txBody>
          <a:bodyPr/>
          <a:lstStyle/>
          <a:p>
            <a:r>
              <a:rPr lang="en-US" dirty="0" smtClean="0"/>
              <a:t>STEM Lesson Ideas:</a:t>
            </a:r>
            <a:endParaRPr lang="en-US" dirty="0"/>
          </a:p>
        </p:txBody>
      </p:sp>
      <p:sp>
        <p:nvSpPr>
          <p:cNvPr id="6" name="Content Placeholder 5"/>
          <p:cNvSpPr>
            <a:spLocks noGrp="1"/>
          </p:cNvSpPr>
          <p:nvPr>
            <p:ph sz="quarter" idx="4"/>
          </p:nvPr>
        </p:nvSpPr>
        <p:spPr/>
        <p:txBody>
          <a:bodyPr/>
          <a:lstStyle/>
          <a:p>
            <a:r>
              <a:rPr lang="en-US" dirty="0" smtClean="0"/>
              <a:t>Determine what needs must be met in order to survive the environment</a:t>
            </a:r>
          </a:p>
          <a:p>
            <a:r>
              <a:rPr lang="en-US" dirty="0" smtClean="0"/>
              <a:t>Design a survival apparatus to meet this need.  This could be one for the whole class or each group could have a different assignment (Examples:  food, water, heat, shelter, etc.)</a:t>
            </a:r>
            <a:endParaRPr lang="en-US" dirty="0"/>
          </a:p>
        </p:txBody>
      </p:sp>
      <p:sp>
        <p:nvSpPr>
          <p:cNvPr id="7" name="Text Placeholder 2"/>
          <p:cNvSpPr txBox="1">
            <a:spLocks/>
          </p:cNvSpPr>
          <p:nvPr/>
        </p:nvSpPr>
        <p:spPr>
          <a:xfrm>
            <a:off x="2206011" y="3409050"/>
            <a:ext cx="4572000" cy="823912"/>
          </a:xfrm>
          <a:prstGeom prst="rect">
            <a:avLst/>
          </a:prstGeom>
        </p:spPr>
        <p:txBody>
          <a:bodyPr vert="horz" lIns="91440" tIns="45720" rIns="91440" bIns="45720" rtlCol="0" anchor="ctr">
            <a:noAutofit/>
          </a:bodyPr>
          <a:lstStyle>
            <a:lvl1pPr marL="0" indent="0" algn="l" defTabSz="914400" rtl="0" eaLnBrk="1" latinLnBrk="0" hangingPunct="1">
              <a:lnSpc>
                <a:spcPct val="90000"/>
              </a:lnSpc>
              <a:spcBef>
                <a:spcPts val="0"/>
              </a:spcBef>
              <a:buSzPct val="80000"/>
              <a:buFont typeface="Wingdings" panose="05000000000000000000" pitchFamily="2" charset="2"/>
              <a:buNone/>
              <a:defRPr sz="2100" b="0" kern="1200">
                <a:solidFill>
                  <a:schemeClr val="accent2"/>
                </a:solidFill>
                <a:latin typeface="+mn-lt"/>
                <a:ea typeface="+mn-ea"/>
                <a:cs typeface="+mn-cs"/>
              </a:defRPr>
            </a:lvl1pPr>
            <a:lvl2pPr marL="457200" indent="0" algn="l" defTabSz="914400" rtl="0" eaLnBrk="1" latinLnBrk="0" hangingPunct="1">
              <a:lnSpc>
                <a:spcPct val="90000"/>
              </a:lnSpc>
              <a:spcBef>
                <a:spcPts val="1000"/>
              </a:spcBef>
              <a:buSzPct val="80000"/>
              <a:buFont typeface="Wingdings" panose="05000000000000000000" pitchFamily="2" charset="2"/>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800"/>
              </a:spcBef>
              <a:buSzPct val="80000"/>
              <a:buFont typeface="Wingdings" panose="05000000000000000000" pitchFamily="2" charset="2"/>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9pPr>
          </a:lstStyle>
          <a:p>
            <a:r>
              <a:rPr lang="en-US" dirty="0" smtClean="0"/>
              <a:t>Our big ideas:</a:t>
            </a:r>
            <a:endParaRPr lang="en-US" dirty="0"/>
          </a:p>
        </p:txBody>
      </p:sp>
      <p:sp>
        <p:nvSpPr>
          <p:cNvPr id="8" name="Content Placeholder 3"/>
          <p:cNvSpPr txBox="1">
            <a:spLocks/>
          </p:cNvSpPr>
          <p:nvPr/>
        </p:nvSpPr>
        <p:spPr>
          <a:xfrm>
            <a:off x="2217054" y="4070979"/>
            <a:ext cx="4572000" cy="2378412"/>
          </a:xfrm>
          <a:prstGeom prst="rect">
            <a:avLst/>
          </a:prstGeom>
        </p:spPr>
        <p:txBody>
          <a:bodyPr vert="horz" lIns="91440" tIns="45720" rIns="91440" bIns="45720" rtlCol="0">
            <a:normAutofit lnSpcReduction="10000"/>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r>
              <a:rPr lang="en-US" dirty="0" smtClean="0"/>
              <a:t>Earth systems (display of typical weather conditions)</a:t>
            </a:r>
          </a:p>
          <a:p>
            <a:r>
              <a:rPr lang="en-US" dirty="0" smtClean="0"/>
              <a:t>Climates</a:t>
            </a:r>
          </a:p>
          <a:p>
            <a:r>
              <a:rPr lang="en-US" dirty="0" smtClean="0"/>
              <a:t>Reducing the impact of a weather hazard</a:t>
            </a:r>
          </a:p>
          <a:p>
            <a:r>
              <a:rPr lang="en-US" dirty="0" smtClean="0"/>
              <a:t>Scaled graphs</a:t>
            </a:r>
            <a:endParaRPr lang="en-US" dirty="0"/>
          </a:p>
        </p:txBody>
      </p:sp>
    </p:spTree>
    <p:extLst>
      <p:ext uri="{BB962C8B-B14F-4D97-AF65-F5344CB8AC3E}">
        <p14:creationId xmlns:p14="http://schemas.microsoft.com/office/powerpoint/2010/main" val="35910202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6011" y="81623"/>
            <a:ext cx="9372600" cy="1200416"/>
          </a:xfrm>
        </p:spPr>
        <p:txBody>
          <a:bodyPr/>
          <a:lstStyle/>
          <a:p>
            <a:r>
              <a:rPr lang="en-US" dirty="0" smtClean="0"/>
              <a:t>Grade 4 Lesson Plan: What came first, the frog or the egg?</a:t>
            </a:r>
            <a:endParaRPr lang="en-US" dirty="0"/>
          </a:p>
        </p:txBody>
      </p:sp>
      <p:sp>
        <p:nvSpPr>
          <p:cNvPr id="3" name="Text Placeholder 2"/>
          <p:cNvSpPr>
            <a:spLocks noGrp="1"/>
          </p:cNvSpPr>
          <p:nvPr>
            <p:ph type="body" idx="1"/>
          </p:nvPr>
        </p:nvSpPr>
        <p:spPr/>
        <p:txBody>
          <a:bodyPr/>
          <a:lstStyle/>
          <a:p>
            <a:r>
              <a:rPr lang="en-US" dirty="0" smtClean="0"/>
              <a:t>The teacher gave us this:</a:t>
            </a:r>
            <a:endParaRPr lang="en-US" dirty="0"/>
          </a:p>
        </p:txBody>
      </p:sp>
      <p:sp>
        <p:nvSpPr>
          <p:cNvPr id="4" name="Content Placeholder 3"/>
          <p:cNvSpPr>
            <a:spLocks noGrp="1"/>
          </p:cNvSpPr>
          <p:nvPr>
            <p:ph sz="half" idx="2"/>
          </p:nvPr>
        </p:nvSpPr>
        <p:spPr>
          <a:xfrm>
            <a:off x="2208213" y="2350473"/>
            <a:ext cx="4572000" cy="1249708"/>
          </a:xfrm>
        </p:spPr>
        <p:txBody>
          <a:bodyPr/>
          <a:lstStyle/>
          <a:p>
            <a:r>
              <a:rPr lang="en-US" dirty="0" smtClean="0"/>
              <a:t>Life cycles</a:t>
            </a:r>
            <a:endParaRPr lang="en-US" dirty="0"/>
          </a:p>
        </p:txBody>
      </p:sp>
      <p:sp>
        <p:nvSpPr>
          <p:cNvPr id="5" name="Text Placeholder 4"/>
          <p:cNvSpPr>
            <a:spLocks noGrp="1"/>
          </p:cNvSpPr>
          <p:nvPr>
            <p:ph type="body" sz="quarter" idx="3"/>
          </p:nvPr>
        </p:nvSpPr>
        <p:spPr/>
        <p:txBody>
          <a:bodyPr/>
          <a:lstStyle/>
          <a:p>
            <a:r>
              <a:rPr lang="en-US" dirty="0" smtClean="0"/>
              <a:t>STEM Lesson Ideas: </a:t>
            </a:r>
            <a:endParaRPr lang="en-US" dirty="0"/>
          </a:p>
        </p:txBody>
      </p:sp>
      <p:sp>
        <p:nvSpPr>
          <p:cNvPr id="6" name="Content Placeholder 5"/>
          <p:cNvSpPr>
            <a:spLocks noGrp="1"/>
          </p:cNvSpPr>
          <p:nvPr>
            <p:ph sz="quarter" idx="4"/>
          </p:nvPr>
        </p:nvSpPr>
        <p:spPr/>
        <p:txBody>
          <a:bodyPr/>
          <a:lstStyle/>
          <a:p>
            <a:r>
              <a:rPr lang="en-US" dirty="0" smtClean="0"/>
              <a:t>Design and build a tadpole habitat to be used to house the tadpoles.  Design must allow for easy and accurate observation of the growing tadpoles</a:t>
            </a:r>
          </a:p>
          <a:p>
            <a:r>
              <a:rPr lang="en-US" dirty="0" smtClean="0"/>
              <a:t>Could also use butterflies and develop a habitat for each stage of metamorphosis</a:t>
            </a:r>
          </a:p>
          <a:p>
            <a:pPr marL="45720" indent="0">
              <a:buNone/>
            </a:pPr>
            <a:endParaRPr lang="en-US" dirty="0"/>
          </a:p>
        </p:txBody>
      </p:sp>
      <p:sp>
        <p:nvSpPr>
          <p:cNvPr id="8" name="Text Placeholder 2"/>
          <p:cNvSpPr txBox="1">
            <a:spLocks/>
          </p:cNvSpPr>
          <p:nvPr/>
        </p:nvSpPr>
        <p:spPr>
          <a:xfrm>
            <a:off x="2206011" y="2691255"/>
            <a:ext cx="4572000" cy="823912"/>
          </a:xfrm>
          <a:prstGeom prst="rect">
            <a:avLst/>
          </a:prstGeom>
        </p:spPr>
        <p:txBody>
          <a:bodyPr vert="horz" lIns="91440" tIns="45720" rIns="91440" bIns="45720" rtlCol="0" anchor="ctr">
            <a:noAutofit/>
          </a:bodyPr>
          <a:lstStyle>
            <a:lvl1pPr marL="0" indent="0" algn="l" defTabSz="914400" rtl="0" eaLnBrk="1" latinLnBrk="0" hangingPunct="1">
              <a:lnSpc>
                <a:spcPct val="90000"/>
              </a:lnSpc>
              <a:spcBef>
                <a:spcPts val="0"/>
              </a:spcBef>
              <a:buSzPct val="80000"/>
              <a:buFont typeface="Wingdings" panose="05000000000000000000" pitchFamily="2" charset="2"/>
              <a:buNone/>
              <a:defRPr sz="2100" b="0" kern="1200">
                <a:solidFill>
                  <a:schemeClr val="accent2"/>
                </a:solidFill>
                <a:latin typeface="+mn-lt"/>
                <a:ea typeface="+mn-ea"/>
                <a:cs typeface="+mn-cs"/>
              </a:defRPr>
            </a:lvl1pPr>
            <a:lvl2pPr marL="457200" indent="0" algn="l" defTabSz="914400" rtl="0" eaLnBrk="1" latinLnBrk="0" hangingPunct="1">
              <a:lnSpc>
                <a:spcPct val="90000"/>
              </a:lnSpc>
              <a:spcBef>
                <a:spcPts val="1000"/>
              </a:spcBef>
              <a:buSzPct val="80000"/>
              <a:buFont typeface="Wingdings" panose="05000000000000000000" pitchFamily="2" charset="2"/>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800"/>
              </a:spcBef>
              <a:buSzPct val="80000"/>
              <a:buFont typeface="Wingdings" panose="05000000000000000000" pitchFamily="2" charset="2"/>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9pPr>
          </a:lstStyle>
          <a:p>
            <a:r>
              <a:rPr lang="en-US" dirty="0" smtClean="0"/>
              <a:t>Our big ideas:</a:t>
            </a:r>
            <a:endParaRPr lang="en-US" dirty="0"/>
          </a:p>
        </p:txBody>
      </p:sp>
      <p:sp>
        <p:nvSpPr>
          <p:cNvPr id="9" name="Content Placeholder 3"/>
          <p:cNvSpPr txBox="1">
            <a:spLocks/>
          </p:cNvSpPr>
          <p:nvPr/>
        </p:nvSpPr>
        <p:spPr>
          <a:xfrm>
            <a:off x="2217054" y="3286925"/>
            <a:ext cx="4572000" cy="2444639"/>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r>
              <a:rPr lang="en-US" dirty="0" smtClean="0"/>
              <a:t>Engineering design</a:t>
            </a:r>
          </a:p>
          <a:p>
            <a:r>
              <a:rPr lang="en-US" dirty="0" smtClean="0"/>
              <a:t>Using designs generated following design loop, identify points, lines, rays, angles, perpendicular, and parallel lines</a:t>
            </a:r>
            <a:endParaRPr lang="en-US" dirty="0"/>
          </a:p>
        </p:txBody>
      </p:sp>
    </p:spTree>
    <p:extLst>
      <p:ext uri="{BB962C8B-B14F-4D97-AF65-F5344CB8AC3E}">
        <p14:creationId xmlns:p14="http://schemas.microsoft.com/office/powerpoint/2010/main" val="19550257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8213" y="304800"/>
            <a:ext cx="9372600" cy="770238"/>
          </a:xfrm>
        </p:spPr>
        <p:txBody>
          <a:bodyPr/>
          <a:lstStyle/>
          <a:p>
            <a:r>
              <a:rPr lang="en-US" dirty="0" smtClean="0"/>
              <a:t>Grade 4 Lesson Plan: Fossil Detectives</a:t>
            </a:r>
            <a:endParaRPr lang="en-US" dirty="0"/>
          </a:p>
        </p:txBody>
      </p:sp>
      <p:sp>
        <p:nvSpPr>
          <p:cNvPr id="3" name="Text Placeholder 2"/>
          <p:cNvSpPr>
            <a:spLocks noGrp="1"/>
          </p:cNvSpPr>
          <p:nvPr>
            <p:ph type="body" idx="1"/>
          </p:nvPr>
        </p:nvSpPr>
        <p:spPr/>
        <p:txBody>
          <a:bodyPr/>
          <a:lstStyle/>
          <a:p>
            <a:r>
              <a:rPr lang="en-US" dirty="0" smtClean="0"/>
              <a:t>The teacher gave us this:</a:t>
            </a:r>
            <a:endParaRPr lang="en-US" dirty="0"/>
          </a:p>
        </p:txBody>
      </p:sp>
      <p:sp>
        <p:nvSpPr>
          <p:cNvPr id="4" name="Content Placeholder 3"/>
          <p:cNvSpPr>
            <a:spLocks noGrp="1"/>
          </p:cNvSpPr>
          <p:nvPr>
            <p:ph sz="half" idx="2"/>
          </p:nvPr>
        </p:nvSpPr>
        <p:spPr>
          <a:xfrm>
            <a:off x="2208213" y="2350473"/>
            <a:ext cx="4572000" cy="1956490"/>
          </a:xfrm>
        </p:spPr>
        <p:txBody>
          <a:bodyPr/>
          <a:lstStyle/>
          <a:p>
            <a:r>
              <a:rPr lang="en-US" dirty="0" smtClean="0"/>
              <a:t>Identify rock patterns and fossils in rocks</a:t>
            </a:r>
          </a:p>
          <a:p>
            <a:r>
              <a:rPr lang="en-US" dirty="0" smtClean="0"/>
              <a:t>Transfer of thermal energy between the atmosphere and the land or oceans influences climate patterns </a:t>
            </a:r>
            <a:endParaRPr lang="en-US" dirty="0"/>
          </a:p>
        </p:txBody>
      </p:sp>
      <p:sp>
        <p:nvSpPr>
          <p:cNvPr id="5" name="Text Placeholder 4"/>
          <p:cNvSpPr>
            <a:spLocks noGrp="1"/>
          </p:cNvSpPr>
          <p:nvPr>
            <p:ph type="body" sz="quarter" idx="3"/>
          </p:nvPr>
        </p:nvSpPr>
        <p:spPr>
          <a:xfrm>
            <a:off x="7008813" y="1600204"/>
            <a:ext cx="4572000" cy="823912"/>
          </a:xfrm>
        </p:spPr>
        <p:txBody>
          <a:bodyPr/>
          <a:lstStyle/>
          <a:p>
            <a:r>
              <a:rPr lang="en-US" dirty="0" smtClean="0"/>
              <a:t>STEM Lesson Ideas:</a:t>
            </a:r>
            <a:endParaRPr lang="en-US" dirty="0"/>
          </a:p>
        </p:txBody>
      </p:sp>
      <p:sp>
        <p:nvSpPr>
          <p:cNvPr id="6" name="Content Placeholder 5"/>
          <p:cNvSpPr>
            <a:spLocks noGrp="1"/>
          </p:cNvSpPr>
          <p:nvPr>
            <p:ph sz="quarter" idx="4"/>
          </p:nvPr>
        </p:nvSpPr>
        <p:spPr>
          <a:xfrm>
            <a:off x="7008813" y="2274959"/>
            <a:ext cx="4572000" cy="4273826"/>
          </a:xfrm>
        </p:spPr>
        <p:txBody>
          <a:bodyPr>
            <a:noAutofit/>
          </a:bodyPr>
          <a:lstStyle/>
          <a:p>
            <a:r>
              <a:rPr lang="en-US" dirty="0" smtClean="0"/>
              <a:t>Add in a discussion of extinct animals and what caused their extinction (include pictures of fossil evidence of these animals)</a:t>
            </a:r>
          </a:p>
          <a:p>
            <a:r>
              <a:rPr lang="en-US" dirty="0" smtClean="0"/>
              <a:t>What could we do to protect them if they were alive today?</a:t>
            </a:r>
          </a:p>
          <a:p>
            <a:r>
              <a:rPr lang="en-US" dirty="0" smtClean="0"/>
              <a:t>Pick an animal and “find” one last living specimen.  Design and build a trap to protect this specimen from its predators</a:t>
            </a:r>
          </a:p>
          <a:p>
            <a:r>
              <a:rPr lang="en-US" dirty="0" smtClean="0"/>
              <a:t>Create your own fossils</a:t>
            </a:r>
          </a:p>
          <a:p>
            <a:r>
              <a:rPr lang="en-US" dirty="0" smtClean="0"/>
              <a:t>Fossil “dig”</a:t>
            </a:r>
          </a:p>
        </p:txBody>
      </p:sp>
      <p:sp>
        <p:nvSpPr>
          <p:cNvPr id="7" name="Text Placeholder 2"/>
          <p:cNvSpPr txBox="1">
            <a:spLocks/>
          </p:cNvSpPr>
          <p:nvPr/>
        </p:nvSpPr>
        <p:spPr>
          <a:xfrm>
            <a:off x="2206011" y="3883899"/>
            <a:ext cx="4572000" cy="823912"/>
          </a:xfrm>
          <a:prstGeom prst="rect">
            <a:avLst/>
          </a:prstGeom>
        </p:spPr>
        <p:txBody>
          <a:bodyPr vert="horz" lIns="91440" tIns="45720" rIns="91440" bIns="45720" rtlCol="0" anchor="ctr">
            <a:noAutofit/>
          </a:bodyPr>
          <a:lstStyle>
            <a:lvl1pPr marL="0" indent="0" algn="l" defTabSz="914400" rtl="0" eaLnBrk="1" latinLnBrk="0" hangingPunct="1">
              <a:lnSpc>
                <a:spcPct val="90000"/>
              </a:lnSpc>
              <a:spcBef>
                <a:spcPts val="0"/>
              </a:spcBef>
              <a:buSzPct val="80000"/>
              <a:buFont typeface="Wingdings" panose="05000000000000000000" pitchFamily="2" charset="2"/>
              <a:buNone/>
              <a:defRPr sz="2100" b="0" kern="1200">
                <a:solidFill>
                  <a:schemeClr val="accent2"/>
                </a:solidFill>
                <a:latin typeface="+mn-lt"/>
                <a:ea typeface="+mn-ea"/>
                <a:cs typeface="+mn-cs"/>
              </a:defRPr>
            </a:lvl1pPr>
            <a:lvl2pPr marL="457200" indent="0" algn="l" defTabSz="914400" rtl="0" eaLnBrk="1" latinLnBrk="0" hangingPunct="1">
              <a:lnSpc>
                <a:spcPct val="90000"/>
              </a:lnSpc>
              <a:spcBef>
                <a:spcPts val="1000"/>
              </a:spcBef>
              <a:buSzPct val="80000"/>
              <a:buFont typeface="Wingdings" panose="05000000000000000000" pitchFamily="2" charset="2"/>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800"/>
              </a:spcBef>
              <a:buSzPct val="80000"/>
              <a:buFont typeface="Wingdings" panose="05000000000000000000" pitchFamily="2" charset="2"/>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9pPr>
          </a:lstStyle>
          <a:p>
            <a:r>
              <a:rPr lang="en-US" dirty="0" smtClean="0"/>
              <a:t>Our big </a:t>
            </a:r>
            <a:r>
              <a:rPr lang="en-US" dirty="0"/>
              <a:t>i</a:t>
            </a:r>
            <a:r>
              <a:rPr lang="en-US" dirty="0" smtClean="0"/>
              <a:t>deas:</a:t>
            </a:r>
            <a:endParaRPr lang="en-US" dirty="0"/>
          </a:p>
        </p:txBody>
      </p:sp>
      <p:sp>
        <p:nvSpPr>
          <p:cNvPr id="8" name="Content Placeholder 3"/>
          <p:cNvSpPr txBox="1">
            <a:spLocks/>
          </p:cNvSpPr>
          <p:nvPr/>
        </p:nvSpPr>
        <p:spPr>
          <a:xfrm>
            <a:off x="2206011" y="4512699"/>
            <a:ext cx="4572000" cy="1956490"/>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r>
              <a:rPr lang="en-US" dirty="0" smtClean="0"/>
              <a:t>Literacy tie-in- </a:t>
            </a:r>
            <a:r>
              <a:rPr lang="en-US" i="1" dirty="0" smtClean="0"/>
              <a:t>How to Dig a Hole to the Other Side of the World</a:t>
            </a:r>
          </a:p>
          <a:p>
            <a:r>
              <a:rPr lang="en-US" dirty="0" smtClean="0"/>
              <a:t>Identify lines of symmetry</a:t>
            </a:r>
            <a:endParaRPr lang="en-US" dirty="0"/>
          </a:p>
        </p:txBody>
      </p:sp>
    </p:spTree>
    <p:extLst>
      <p:ext uri="{BB962C8B-B14F-4D97-AF65-F5344CB8AC3E}">
        <p14:creationId xmlns:p14="http://schemas.microsoft.com/office/powerpoint/2010/main" val="9180635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Grade 5 Lesson Plan:</a:t>
            </a:r>
            <a:br>
              <a:rPr lang="en-US" dirty="0" smtClean="0"/>
            </a:br>
            <a:r>
              <a:rPr lang="en-US" dirty="0" smtClean="0"/>
              <a:t>Who Polluted the Watershed?</a:t>
            </a:r>
            <a:endParaRPr lang="en-US" dirty="0"/>
          </a:p>
        </p:txBody>
      </p:sp>
      <p:sp>
        <p:nvSpPr>
          <p:cNvPr id="3" name="Text Placeholder 2"/>
          <p:cNvSpPr>
            <a:spLocks noGrp="1"/>
          </p:cNvSpPr>
          <p:nvPr>
            <p:ph type="body" idx="1"/>
          </p:nvPr>
        </p:nvSpPr>
        <p:spPr/>
        <p:txBody>
          <a:bodyPr/>
          <a:lstStyle/>
          <a:p>
            <a:r>
              <a:rPr lang="en-US" dirty="0" smtClean="0"/>
              <a:t>The teacher gave us this:</a:t>
            </a:r>
            <a:endParaRPr lang="en-US" dirty="0"/>
          </a:p>
        </p:txBody>
      </p:sp>
      <p:sp>
        <p:nvSpPr>
          <p:cNvPr id="4" name="Content Placeholder 3"/>
          <p:cNvSpPr>
            <a:spLocks noGrp="1"/>
          </p:cNvSpPr>
          <p:nvPr>
            <p:ph sz="half" idx="2"/>
          </p:nvPr>
        </p:nvSpPr>
        <p:spPr>
          <a:xfrm>
            <a:off x="2208213" y="2328387"/>
            <a:ext cx="4572000" cy="1945447"/>
          </a:xfrm>
        </p:spPr>
        <p:txBody>
          <a:bodyPr/>
          <a:lstStyle/>
          <a:p>
            <a:r>
              <a:rPr lang="en-US" dirty="0" smtClean="0"/>
              <a:t>Renewable and nonrenewable resources</a:t>
            </a:r>
          </a:p>
          <a:p>
            <a:r>
              <a:rPr lang="en-US" dirty="0" smtClean="0"/>
              <a:t>Environmental responsibility</a:t>
            </a:r>
          </a:p>
          <a:p>
            <a:r>
              <a:rPr lang="en-US" dirty="0" smtClean="0"/>
              <a:t>Maryland’s natural resources</a:t>
            </a:r>
            <a:endParaRPr lang="en-US" dirty="0"/>
          </a:p>
        </p:txBody>
      </p:sp>
      <p:sp>
        <p:nvSpPr>
          <p:cNvPr id="5" name="Text Placeholder 4"/>
          <p:cNvSpPr>
            <a:spLocks noGrp="1"/>
          </p:cNvSpPr>
          <p:nvPr>
            <p:ph type="body" sz="quarter" idx="3"/>
          </p:nvPr>
        </p:nvSpPr>
        <p:spPr/>
        <p:txBody>
          <a:bodyPr/>
          <a:lstStyle/>
          <a:p>
            <a:r>
              <a:rPr lang="en-US" dirty="0" smtClean="0"/>
              <a:t>STEM Lesson Ideas:</a:t>
            </a:r>
            <a:endParaRPr lang="en-US" dirty="0"/>
          </a:p>
        </p:txBody>
      </p:sp>
      <p:sp>
        <p:nvSpPr>
          <p:cNvPr id="6" name="Content Placeholder 5"/>
          <p:cNvSpPr>
            <a:spLocks noGrp="1"/>
          </p:cNvSpPr>
          <p:nvPr>
            <p:ph sz="quarter" idx="4"/>
          </p:nvPr>
        </p:nvSpPr>
        <p:spPr/>
        <p:txBody>
          <a:bodyPr/>
          <a:lstStyle/>
          <a:p>
            <a:r>
              <a:rPr lang="en-US" dirty="0" smtClean="0">
                <a:hlinkClick r:id="rId2"/>
              </a:rPr>
              <a:t>Crumpled Watershed Activity</a:t>
            </a:r>
            <a:r>
              <a:rPr lang="en-US" dirty="0" smtClean="0"/>
              <a:t> </a:t>
            </a:r>
          </a:p>
          <a:p>
            <a:r>
              <a:rPr lang="en-US" dirty="0" smtClean="0"/>
              <a:t>Solar </a:t>
            </a:r>
            <a:r>
              <a:rPr lang="en-US" dirty="0" err="1" smtClean="0"/>
              <a:t>Smore’s</a:t>
            </a:r>
            <a:r>
              <a:rPr lang="en-US" dirty="0" smtClean="0"/>
              <a:t> Ovens</a:t>
            </a:r>
          </a:p>
          <a:p>
            <a:r>
              <a:rPr lang="en-US" dirty="0" smtClean="0">
                <a:hlinkClick r:id="rId3"/>
              </a:rPr>
              <a:t>Water filters </a:t>
            </a:r>
            <a:r>
              <a:rPr lang="en-US" dirty="0" smtClean="0"/>
              <a:t>to use after the watershed has been polluted</a:t>
            </a:r>
          </a:p>
        </p:txBody>
      </p:sp>
      <p:sp>
        <p:nvSpPr>
          <p:cNvPr id="7" name="Text Placeholder 2"/>
          <p:cNvSpPr txBox="1">
            <a:spLocks/>
          </p:cNvSpPr>
          <p:nvPr/>
        </p:nvSpPr>
        <p:spPr>
          <a:xfrm>
            <a:off x="2206015" y="3795575"/>
            <a:ext cx="4572000" cy="823912"/>
          </a:xfrm>
          <a:prstGeom prst="rect">
            <a:avLst/>
          </a:prstGeom>
        </p:spPr>
        <p:txBody>
          <a:bodyPr vert="horz" lIns="91440" tIns="45720" rIns="91440" bIns="45720" rtlCol="0" anchor="ctr">
            <a:noAutofit/>
          </a:bodyPr>
          <a:lstStyle>
            <a:lvl1pPr marL="0" indent="0" algn="l" defTabSz="914400" rtl="0" eaLnBrk="1" latinLnBrk="0" hangingPunct="1">
              <a:lnSpc>
                <a:spcPct val="90000"/>
              </a:lnSpc>
              <a:spcBef>
                <a:spcPts val="0"/>
              </a:spcBef>
              <a:buSzPct val="80000"/>
              <a:buFont typeface="Wingdings" panose="05000000000000000000" pitchFamily="2" charset="2"/>
              <a:buNone/>
              <a:defRPr sz="2100" b="0" kern="1200">
                <a:solidFill>
                  <a:schemeClr val="accent2"/>
                </a:solidFill>
                <a:latin typeface="+mn-lt"/>
                <a:ea typeface="+mn-ea"/>
                <a:cs typeface="+mn-cs"/>
              </a:defRPr>
            </a:lvl1pPr>
            <a:lvl2pPr marL="457200" indent="0" algn="l" defTabSz="914400" rtl="0" eaLnBrk="1" latinLnBrk="0" hangingPunct="1">
              <a:lnSpc>
                <a:spcPct val="90000"/>
              </a:lnSpc>
              <a:spcBef>
                <a:spcPts val="1000"/>
              </a:spcBef>
              <a:buSzPct val="80000"/>
              <a:buFont typeface="Wingdings" panose="05000000000000000000" pitchFamily="2" charset="2"/>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800"/>
              </a:spcBef>
              <a:buSzPct val="80000"/>
              <a:buFont typeface="Wingdings" panose="05000000000000000000" pitchFamily="2" charset="2"/>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800"/>
              </a:spcBef>
              <a:buSzPct val="80000"/>
              <a:buFont typeface="Wingdings" panose="05000000000000000000" pitchFamily="2" charset="2"/>
              <a:buNone/>
              <a:defRPr sz="1600" b="1" kern="1200">
                <a:solidFill>
                  <a:schemeClr val="tx1"/>
                </a:solidFill>
                <a:latin typeface="+mn-lt"/>
                <a:ea typeface="+mn-ea"/>
                <a:cs typeface="+mn-cs"/>
              </a:defRPr>
            </a:lvl9pPr>
          </a:lstStyle>
          <a:p>
            <a:r>
              <a:rPr lang="en-US" dirty="0" smtClean="0"/>
              <a:t>Our big </a:t>
            </a:r>
            <a:r>
              <a:rPr lang="en-US" dirty="0"/>
              <a:t>i</a:t>
            </a:r>
            <a:r>
              <a:rPr lang="en-US" dirty="0" smtClean="0"/>
              <a:t>deas:</a:t>
            </a:r>
            <a:endParaRPr lang="en-US" dirty="0"/>
          </a:p>
        </p:txBody>
      </p:sp>
      <p:sp>
        <p:nvSpPr>
          <p:cNvPr id="8" name="Content Placeholder 3"/>
          <p:cNvSpPr txBox="1">
            <a:spLocks/>
          </p:cNvSpPr>
          <p:nvPr/>
        </p:nvSpPr>
        <p:spPr>
          <a:xfrm>
            <a:off x="2217054" y="4402269"/>
            <a:ext cx="4572000" cy="1945447"/>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r>
              <a:rPr lang="en-US" dirty="0" smtClean="0"/>
              <a:t>Literacy tie-in- </a:t>
            </a:r>
            <a:r>
              <a:rPr lang="en-US" i="1" dirty="0" smtClean="0"/>
              <a:t>Energy Makes Things Happen</a:t>
            </a:r>
          </a:p>
          <a:p>
            <a:r>
              <a:rPr lang="en-US" dirty="0" smtClean="0"/>
              <a:t>Quadrilaterals (identify all quadrilaterals in your solar oven)</a:t>
            </a:r>
          </a:p>
          <a:p>
            <a:r>
              <a:rPr lang="en-US" dirty="0" smtClean="0"/>
              <a:t>Engineering design</a:t>
            </a:r>
            <a:endParaRPr lang="en-US" dirty="0"/>
          </a:p>
        </p:txBody>
      </p:sp>
    </p:spTree>
    <p:extLst>
      <p:ext uri="{BB962C8B-B14F-4D97-AF65-F5344CB8AC3E}">
        <p14:creationId xmlns:p14="http://schemas.microsoft.com/office/powerpoint/2010/main" val="1757168494"/>
      </p:ext>
    </p:extLst>
  </p:cSld>
  <p:clrMapOvr>
    <a:masterClrMapping/>
  </p:clrMapOvr>
  <p:timing>
    <p:tnLst>
      <p:par>
        <p:cTn id="1" dur="indefinite" restart="never" nodeType="tmRoot"/>
      </p:par>
    </p:tnLst>
  </p:timing>
</p:sld>
</file>

<file path=ppt/theme/theme1.xml><?xml version="1.0" encoding="utf-8"?>
<a:theme xmlns:a="http://schemas.openxmlformats.org/drawingml/2006/main" name="School Kids Rock">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7909083B-3485-49E7-BBE7-EFD488C62F99}" vid="{B57F6697-5DA8-422E-86BF-20B69A74A1E0}"/>
    </a:ext>
  </a:extLst>
</a:theme>
</file>

<file path=ppt/theme/theme2.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22224F2-88E2-4E19-8BE2-5AB2030F71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1038</Words>
  <Application>Microsoft Office PowerPoint</Application>
  <PresentationFormat>Widescreen</PresentationFormat>
  <Paragraphs>128</Paragraphs>
  <Slides>13</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7" baseType="lpstr">
      <vt:lpstr>Euphemia</vt:lpstr>
      <vt:lpstr>Wingdings</vt:lpstr>
      <vt:lpstr>School Kids Rock</vt:lpstr>
      <vt:lpstr>Document</vt:lpstr>
      <vt:lpstr>STEM Conversions </vt:lpstr>
      <vt:lpstr>Where to Start? </vt:lpstr>
      <vt:lpstr>Grade 1 Lesson Plan:  Sound Introduction</vt:lpstr>
      <vt:lpstr>Grade 2 Lesson Plan: Slip-Sliding Away</vt:lpstr>
      <vt:lpstr>Grade 3 Lesson Plan: Charlotte’s Web</vt:lpstr>
      <vt:lpstr>Grade 3 Lesson Plan: Trapped by the Ice!</vt:lpstr>
      <vt:lpstr>Grade 4 Lesson Plan: What came first, the frog or the egg?</vt:lpstr>
      <vt:lpstr>Grade 4 Lesson Plan: Fossil Detectives</vt:lpstr>
      <vt:lpstr>Grade 5 Lesson Plan: Who Polluted the Watershed?</vt:lpstr>
      <vt:lpstr>Lesson Plan: Survival Acts</vt:lpstr>
      <vt:lpstr>Lesson Plans: Fractional Relationships </vt:lpstr>
      <vt:lpstr>Lesson Plan: Area and Perimeter of Rectangles</vt:lpstr>
      <vt:lpstr>Steps to Success with STEM</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2014-07-16T16:21:13Z</dcterms:created>
  <dcterms:modified xsi:type="dcterms:W3CDTF">2014-10-07T19:59:56Z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TC034618839991</vt:lpwstr>
  </property>
</Properties>
</file>