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68" r:id="rId5"/>
    <p:sldId id="275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6" r:id="rId14"/>
    <p:sldId id="277" r:id="rId15"/>
    <p:sldId id="278" r:id="rId16"/>
    <p:sldId id="279" r:id="rId17"/>
    <p:sldId id="280" r:id="rId18"/>
    <p:sldId id="28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50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23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9/16/2014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9/16/2014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9" name="Instructional Text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sz="1200" b="1" i="1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sz="1200" i="1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9/16/2014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/>
              <a:pPr/>
              <a:t>9/16/2014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90550" y="2711194"/>
            <a:ext cx="5734050" cy="2219691"/>
          </a:xfrm>
        </p:spPr>
        <p:txBody>
          <a:bodyPr anchor="ctr"/>
          <a:lstStyle/>
          <a:p>
            <a:pPr algn="ctr"/>
            <a:r>
              <a:rPr lang="en-US" dirty="0" smtClean="0"/>
              <a:t>Standards within Curriculum</a:t>
            </a:r>
            <a:endParaRPr lang="en-US" dirty="0"/>
          </a:p>
        </p:txBody>
      </p:sp>
      <p:pic>
        <p:nvPicPr>
          <p:cNvPr id="4" name="Picture Placeholder 3" descr="Open book on table, blurred shelves of books in background" title="Sample Picture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Skills of a Technologically Literate Person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Evaluate technological information</a:t>
            </a:r>
          </a:p>
          <a:p>
            <a:r>
              <a:rPr lang="en-US" sz="2400" dirty="0"/>
              <a:t>Form opinions about technology</a:t>
            </a:r>
          </a:p>
          <a:p>
            <a:r>
              <a:rPr lang="en-US" sz="2400" dirty="0"/>
              <a:t>Assess technological value (or the lack of value)</a:t>
            </a:r>
          </a:p>
          <a:p>
            <a:r>
              <a:rPr lang="en-US" sz="2400" dirty="0"/>
              <a:t>Exhibit a level of comfort with technology</a:t>
            </a:r>
          </a:p>
          <a:p>
            <a:pPr lvl="1"/>
            <a:r>
              <a:rPr lang="en-US" sz="2400" dirty="0"/>
              <a:t>Neither afraid, nor infatuated</a:t>
            </a:r>
          </a:p>
          <a:p>
            <a:r>
              <a:rPr lang="en-US" sz="2400" dirty="0"/>
              <a:t>Understand how technology is created</a:t>
            </a:r>
          </a:p>
          <a:p>
            <a:r>
              <a:rPr lang="en-US" sz="2400" dirty="0"/>
              <a:t>Understand how technology shapes society and is shaped by society</a:t>
            </a:r>
          </a:p>
        </p:txBody>
      </p:sp>
    </p:spTree>
    <p:extLst>
      <p:ext uri="{BB962C8B-B14F-4D97-AF65-F5344CB8AC3E}">
        <p14:creationId xmlns:p14="http://schemas.microsoft.com/office/powerpoint/2010/main" val="3213254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STL’s</a:t>
            </a:r>
            <a:endParaRPr lang="en-US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4900" y="1428749"/>
            <a:ext cx="9980682" cy="526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9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2324100"/>
          </a:xfrm>
        </p:spPr>
        <p:txBody>
          <a:bodyPr/>
          <a:lstStyle/>
          <a:p>
            <a:r>
              <a:rPr lang="en-US" dirty="0" smtClean="0"/>
              <a:t>Primary Concepts of Engineering Design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Engineering design is delivered using technological problem solving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6300" y="3162300"/>
            <a:ext cx="4914900" cy="3248025"/>
          </a:xfrm>
        </p:spPr>
        <p:txBody>
          <a:bodyPr>
            <a:normAutofit/>
          </a:bodyPr>
          <a:lstStyle/>
          <a:p>
            <a:r>
              <a:rPr lang="en-US" sz="2800" dirty="0"/>
              <a:t>Design Principles</a:t>
            </a:r>
          </a:p>
          <a:p>
            <a:r>
              <a:rPr lang="en-US" sz="2800" dirty="0"/>
              <a:t>The Design Loop</a:t>
            </a:r>
          </a:p>
          <a:p>
            <a:r>
              <a:rPr lang="en-US" sz="2800" dirty="0"/>
              <a:t>The Attributes of Design</a:t>
            </a:r>
          </a:p>
          <a:p>
            <a:r>
              <a:rPr lang="en-US" sz="2800" dirty="0"/>
              <a:t>Criteria/Constraints</a:t>
            </a:r>
          </a:p>
          <a:p>
            <a:r>
              <a:rPr lang="en-US" sz="2800" dirty="0"/>
              <a:t>Risk/Benefit Analysis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2933699"/>
            <a:ext cx="4914900" cy="3705225"/>
          </a:xfrm>
        </p:spPr>
        <p:txBody>
          <a:bodyPr>
            <a:normAutofit/>
          </a:bodyPr>
          <a:lstStyle/>
          <a:p>
            <a:r>
              <a:rPr lang="en-US" sz="2800" dirty="0"/>
              <a:t>Optimization</a:t>
            </a:r>
          </a:p>
          <a:p>
            <a:r>
              <a:rPr lang="en-US" sz="2800" dirty="0"/>
              <a:t>Quality Control</a:t>
            </a:r>
          </a:p>
          <a:p>
            <a:r>
              <a:rPr lang="en-US" sz="2800" dirty="0"/>
              <a:t>Iterative Processes</a:t>
            </a:r>
          </a:p>
          <a:p>
            <a:r>
              <a:rPr lang="en-US" sz="2800" dirty="0"/>
              <a:t>Environmental Concerns</a:t>
            </a:r>
          </a:p>
          <a:p>
            <a:r>
              <a:rPr lang="en-US" sz="2800" dirty="0"/>
              <a:t>Ethical Considerations</a:t>
            </a:r>
          </a:p>
          <a:p>
            <a:r>
              <a:rPr lang="en-US" sz="2800" dirty="0"/>
              <a:t>Market Analysis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50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Design Attributes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Working as a Team</a:t>
            </a:r>
          </a:p>
          <a:p>
            <a:r>
              <a:rPr lang="en-US" dirty="0"/>
              <a:t>Defining the problem</a:t>
            </a:r>
          </a:p>
          <a:p>
            <a:r>
              <a:rPr lang="en-US" dirty="0"/>
              <a:t>Brainstorming</a:t>
            </a:r>
          </a:p>
          <a:p>
            <a:r>
              <a:rPr lang="en-US" dirty="0"/>
              <a:t>Conducting Researching</a:t>
            </a:r>
          </a:p>
          <a:p>
            <a:r>
              <a:rPr lang="en-US" dirty="0"/>
              <a:t>Generating Ideas</a:t>
            </a:r>
          </a:p>
          <a:p>
            <a:r>
              <a:rPr lang="en-US" dirty="0"/>
              <a:t>Identifying Criteria</a:t>
            </a:r>
          </a:p>
          <a:p>
            <a:r>
              <a:rPr lang="en-US" dirty="0"/>
              <a:t>Specifying constraints</a:t>
            </a:r>
          </a:p>
          <a:p>
            <a:r>
              <a:rPr lang="en-US" dirty="0"/>
              <a:t>Exploring </a:t>
            </a:r>
            <a:r>
              <a:rPr lang="en-US" dirty="0" smtClean="0"/>
              <a:t>possibilities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Developing Proposals</a:t>
            </a:r>
          </a:p>
          <a:p>
            <a:r>
              <a:rPr lang="en-US" dirty="0"/>
              <a:t>Making a Model/prototype</a:t>
            </a:r>
          </a:p>
          <a:p>
            <a:r>
              <a:rPr lang="en-US" dirty="0"/>
              <a:t>Evaluating a design using specifications</a:t>
            </a:r>
          </a:p>
          <a:p>
            <a:r>
              <a:rPr lang="en-US" dirty="0"/>
              <a:t>Assessing a Solution</a:t>
            </a:r>
          </a:p>
          <a:p>
            <a:r>
              <a:rPr lang="en-US" dirty="0"/>
              <a:t>Refining a design</a:t>
            </a:r>
          </a:p>
          <a:p>
            <a:r>
              <a:rPr lang="en-US" dirty="0"/>
              <a:t>Creating or making products</a:t>
            </a:r>
          </a:p>
          <a:p>
            <a:r>
              <a:rPr lang="en-US" dirty="0"/>
              <a:t>Communicating </a:t>
            </a:r>
            <a:r>
              <a:rPr lang="en-US" dirty="0" smtClean="0"/>
              <a:t>results</a:t>
            </a:r>
          </a:p>
          <a:p>
            <a:r>
              <a:rPr lang="en-US" dirty="0"/>
              <a:t>Selecting Approaches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27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Embedding the standards within your STEM 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Have a general idea about the topic to be taught</a:t>
            </a:r>
          </a:p>
          <a:p>
            <a:r>
              <a:rPr lang="en-US" sz="2800" dirty="0"/>
              <a:t>Review standards to determine what needs to be delivered</a:t>
            </a:r>
          </a:p>
          <a:p>
            <a:r>
              <a:rPr lang="en-US" sz="2800" dirty="0"/>
              <a:t>Assessment: Determine how you will measure achievement</a:t>
            </a:r>
          </a:p>
          <a:p>
            <a:r>
              <a:rPr lang="en-US" sz="2800" dirty="0"/>
              <a:t>Determine what students must know &amp; be able to do</a:t>
            </a:r>
          </a:p>
          <a:p>
            <a:r>
              <a:rPr lang="en-US" sz="2800" dirty="0"/>
              <a:t>Plan the lesson</a:t>
            </a:r>
          </a:p>
          <a:p>
            <a:r>
              <a:rPr lang="en-US" sz="2800" dirty="0"/>
              <a:t>Assess the students/determine if additional instruction is needed </a:t>
            </a:r>
          </a:p>
        </p:txBody>
      </p:sp>
    </p:spTree>
    <p:extLst>
      <p:ext uri="{BB962C8B-B14F-4D97-AF65-F5344CB8AC3E}">
        <p14:creationId xmlns:p14="http://schemas.microsoft.com/office/powerpoint/2010/main" val="81794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Standards-based Doesn’t Require Abandoning Current Projects/Lessons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But, must be aligned with standards</a:t>
            </a:r>
          </a:p>
          <a:p>
            <a:r>
              <a:rPr lang="en-US" sz="2400" dirty="0"/>
              <a:t>Brushing past vs. delivering standards</a:t>
            </a:r>
          </a:p>
          <a:p>
            <a:r>
              <a:rPr lang="en-US" sz="2400" dirty="0"/>
              <a:t>Emphasis on knowing that content is learned</a:t>
            </a:r>
          </a:p>
          <a:p>
            <a:r>
              <a:rPr lang="en-US" sz="2400" dirty="0"/>
              <a:t>Takes time, practice, professional judgment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9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76199"/>
            <a:ext cx="9980682" cy="1785937"/>
          </a:xfrm>
        </p:spPr>
        <p:txBody>
          <a:bodyPr/>
          <a:lstStyle/>
          <a:p>
            <a:r>
              <a:rPr lang="en-US" dirty="0" smtClean="0"/>
              <a:t>Scenario: Have an idea for topic to be taught, what to do . . .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Select and analyze standard to be met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175769" y="2012156"/>
            <a:ext cx="4919472" cy="823912"/>
          </a:xfrm>
        </p:spPr>
        <p:txBody>
          <a:bodyPr/>
          <a:lstStyle/>
          <a:p>
            <a:r>
              <a:rPr lang="en-US" u="sng" dirty="0" smtClean="0"/>
              <a:t>Essential </a:t>
            </a:r>
            <a:r>
              <a:rPr lang="en-US" u="sng" dirty="0"/>
              <a:t>for all </a:t>
            </a:r>
            <a:r>
              <a:rPr lang="en-US" u="sng" dirty="0" smtClean="0"/>
              <a:t>lessons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175769" y="2986087"/>
            <a:ext cx="4919472" cy="3748088"/>
          </a:xfrm>
        </p:spPr>
        <p:txBody>
          <a:bodyPr>
            <a:normAutofit/>
          </a:bodyPr>
          <a:lstStyle/>
          <a:p>
            <a:pPr marL="246888" lvl="1" indent="0">
              <a:buNone/>
            </a:pPr>
            <a:endParaRPr lang="en-US" dirty="0" smtClean="0"/>
          </a:p>
          <a:p>
            <a:pPr marL="704088" lvl="1" indent="-457200">
              <a:buFont typeface="+mj-lt"/>
              <a:buAutoNum type="arabicPeriod"/>
            </a:pPr>
            <a:r>
              <a:rPr lang="en-US" sz="2400" dirty="0" smtClean="0"/>
              <a:t>Has </a:t>
            </a:r>
            <a:r>
              <a:rPr lang="en-US" sz="2400" dirty="0"/>
              <a:t>real-life application</a:t>
            </a:r>
          </a:p>
          <a:p>
            <a:pPr marL="704088" lvl="1" indent="-457200">
              <a:buFont typeface="+mj-lt"/>
              <a:buAutoNum type="arabicPeriod"/>
            </a:pPr>
            <a:r>
              <a:rPr lang="en-US" sz="2400" dirty="0"/>
              <a:t>Fundamental step in a larger process</a:t>
            </a:r>
          </a:p>
          <a:p>
            <a:pPr marL="704088" lvl="1" indent="-457200">
              <a:buFont typeface="+mj-lt"/>
              <a:buAutoNum type="arabicPeriod"/>
            </a:pPr>
            <a:r>
              <a:rPr lang="en-US" sz="2400" dirty="0"/>
              <a:t>Based in the present</a:t>
            </a:r>
          </a:p>
          <a:p>
            <a:pPr marL="704088" lvl="1" indent="-457200">
              <a:buFont typeface="+mj-lt"/>
              <a:buAutoNum type="arabicPeriod"/>
            </a:pPr>
            <a:r>
              <a:rPr lang="en-US" sz="2400" dirty="0"/>
              <a:t>Helps student function</a:t>
            </a:r>
          </a:p>
          <a:p>
            <a:pPr marL="704088" lvl="1" indent="-457200">
              <a:buFont typeface="+mj-lt"/>
              <a:buAutoNum type="arabicPeriod"/>
            </a:pPr>
            <a:r>
              <a:rPr lang="en-US" sz="2400" dirty="0"/>
              <a:t>Vital concept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2012156"/>
            <a:ext cx="4919472" cy="823912"/>
          </a:xfrm>
        </p:spPr>
        <p:txBody>
          <a:bodyPr>
            <a:normAutofit/>
          </a:bodyPr>
          <a:lstStyle/>
          <a:p>
            <a:pPr marL="0" lvl="2" algn="ctr">
              <a:spcBef>
                <a:spcPts val="0"/>
              </a:spcBef>
            </a:pPr>
            <a:r>
              <a:rPr lang="en-US" sz="2400" u="sng" dirty="0" smtClean="0"/>
              <a:t>Supportive</a:t>
            </a:r>
            <a:endParaRPr lang="en-US" sz="2400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986087"/>
            <a:ext cx="4919472" cy="3748088"/>
          </a:xfrm>
        </p:spPr>
        <p:txBody>
          <a:bodyPr/>
          <a:lstStyle/>
          <a:p>
            <a:pPr marL="914400" lvl="2" indent="0">
              <a:buNone/>
            </a:pPr>
            <a:endParaRPr lang="en-US" u="sng" dirty="0"/>
          </a:p>
          <a:p>
            <a:pPr marL="704088" lvl="1" indent="-457200">
              <a:buFont typeface="+mj-lt"/>
              <a:buAutoNum type="arabicPeriod"/>
            </a:pPr>
            <a:r>
              <a:rPr lang="en-US" sz="2400" dirty="0"/>
              <a:t>Linked to a curriculum objective</a:t>
            </a:r>
          </a:p>
          <a:p>
            <a:pPr marL="704088" lvl="1" indent="-457200">
              <a:buFont typeface="+mj-lt"/>
              <a:buAutoNum type="arabicPeriod"/>
            </a:pPr>
            <a:r>
              <a:rPr lang="en-US" sz="2400" dirty="0"/>
              <a:t>Promotes independent study</a:t>
            </a:r>
          </a:p>
          <a:p>
            <a:pPr marL="704088" lvl="1" indent="-457200">
              <a:buFont typeface="+mj-lt"/>
              <a:buAutoNum type="arabicPeriod"/>
            </a:pPr>
            <a:r>
              <a:rPr lang="en-US" sz="2400" dirty="0"/>
              <a:t>Can be more fully developed in another subject area</a:t>
            </a:r>
          </a:p>
          <a:p>
            <a:pPr marL="704088" lvl="1" indent="-457200">
              <a:buFont typeface="+mj-lt"/>
              <a:buAutoNum type="arabicPeriod"/>
            </a:pPr>
            <a:r>
              <a:rPr lang="en-US" sz="2400" dirty="0"/>
              <a:t>Provokes student interest</a:t>
            </a:r>
          </a:p>
          <a:p>
            <a:pPr marL="704088" lvl="1" indent="-457200">
              <a:buFont typeface="+mj-lt"/>
              <a:buAutoNum type="arabicPeriod"/>
            </a:pPr>
            <a:r>
              <a:rPr lang="en-US" sz="2400" dirty="0"/>
              <a:t>Provides opportunities for student to expand knowledge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849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smtClean="0"/>
              <a:t>the Standards </a:t>
            </a:r>
            <a:r>
              <a:rPr lang="en-US" dirty="0"/>
              <a:t>to Develop Assessments &amp; Drive Lesson Development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will we know that they have achieved the knowledge and abilities specified in the standards?</a:t>
            </a:r>
          </a:p>
          <a:p>
            <a:r>
              <a:rPr lang="en-US" sz="2800" dirty="0"/>
              <a:t>What essential questions would prove attainment?</a:t>
            </a:r>
          </a:p>
          <a:p>
            <a:r>
              <a:rPr lang="en-US" sz="2800" dirty="0"/>
              <a:t>What learning experiences would deliver the goods?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54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 Standards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Science:</a:t>
            </a:r>
          </a:p>
          <a:p>
            <a:pPr lvl="1"/>
            <a:r>
              <a:rPr lang="en-US" sz="2000" dirty="0" smtClean="0"/>
              <a:t>Next Generation Science Standards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Technology and Engineering:</a:t>
            </a:r>
          </a:p>
          <a:p>
            <a:pPr lvl="1"/>
            <a:r>
              <a:rPr lang="en-US" sz="2000" dirty="0" smtClean="0"/>
              <a:t>Standards for Technological Literacy (STL’s)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Math:</a:t>
            </a:r>
          </a:p>
          <a:p>
            <a:pPr lvl="1"/>
            <a:r>
              <a:rPr lang="en-US" sz="2000" dirty="0" smtClean="0"/>
              <a:t>Common Core</a:t>
            </a:r>
          </a:p>
          <a:p>
            <a:pPr marL="0" indent="0">
              <a:buNone/>
            </a:pPr>
            <a:r>
              <a:rPr lang="en-US" sz="2400" dirty="0" smtClean="0"/>
              <a:t>Each STEM lesson should have at least one standard from each discipline. This makes it an integrated lesson.</a:t>
            </a:r>
          </a:p>
          <a:p>
            <a:pPr marL="0" indent="0">
              <a:buNone/>
            </a:pPr>
            <a:r>
              <a:rPr lang="en-US" sz="2400" dirty="0" smtClean="0"/>
              <a:t>Your lessons may have more standards such as English Language Arts (Common Core), Economics, Art, etc.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Standards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Need for Science standards</a:t>
            </a:r>
          </a:p>
          <a:p>
            <a:r>
              <a:rPr lang="en-US" dirty="0"/>
              <a:t>Reduction of the United States' competitive economic edge </a:t>
            </a:r>
          </a:p>
          <a:p>
            <a:pPr lvl="1"/>
            <a:r>
              <a:rPr lang="en-US" dirty="0"/>
              <a:t>Shrinking share of patents: Foreign competitors filed over half of U.S. technology patent applications in </a:t>
            </a:r>
            <a:r>
              <a:rPr lang="en-US" dirty="0" smtClean="0"/>
              <a:t>2010.</a:t>
            </a:r>
            <a:endParaRPr lang="en-US" dirty="0"/>
          </a:p>
          <a:p>
            <a:pPr lvl="1"/>
            <a:r>
              <a:rPr lang="en-US" dirty="0"/>
              <a:t>Diminishing share of high-tech exports: Our share of high-tech exports in on the decline, while China has become the single largest exporting country for high-tech products. Correspondingly, the United States' high-tech trade deficit continues to </a:t>
            </a:r>
            <a:r>
              <a:rPr lang="en-US" dirty="0" smtClean="0"/>
              <a:t>grow.</a:t>
            </a:r>
            <a:endParaRPr lang="en-US" dirty="0"/>
          </a:p>
          <a:p>
            <a:r>
              <a:rPr lang="en-US" dirty="0"/>
              <a:t>Lagging achievement of U.S. students </a:t>
            </a:r>
          </a:p>
          <a:p>
            <a:pPr lvl="1"/>
            <a:r>
              <a:rPr lang="en-US" dirty="0" smtClean="0"/>
              <a:t>United </a:t>
            </a:r>
            <a:r>
              <a:rPr lang="en-US" dirty="0"/>
              <a:t>States </a:t>
            </a:r>
            <a:r>
              <a:rPr lang="en-US" dirty="0" smtClean="0"/>
              <a:t>is </a:t>
            </a:r>
            <a:r>
              <a:rPr lang="en-US" dirty="0"/>
              <a:t>23rd in Science, 30th in Math, and 20th in Reading Literacy out of 65 </a:t>
            </a:r>
            <a:r>
              <a:rPr lang="en-US" dirty="0" smtClean="0"/>
              <a:t>international education systems. </a:t>
            </a:r>
            <a:endParaRPr lang="en-US" dirty="0"/>
          </a:p>
          <a:p>
            <a:pPr lvl="1"/>
            <a:r>
              <a:rPr lang="en-US" dirty="0"/>
              <a:t>In 2011, the United States ranked 23rd in high school graduation </a:t>
            </a:r>
            <a:r>
              <a:rPr lang="en-US" dirty="0" smtClean="0"/>
              <a:t>rate</a:t>
            </a:r>
            <a:endParaRPr lang="en-US" dirty="0"/>
          </a:p>
          <a:p>
            <a:pPr lvl="1"/>
            <a:r>
              <a:rPr lang="en-US" dirty="0"/>
              <a:t>Over a third of eighth-graders scored below basic on the 2011 NAEP Science </a:t>
            </a:r>
            <a:r>
              <a:rPr lang="en-US" dirty="0" smtClean="0"/>
              <a:t>assessment.</a:t>
            </a:r>
            <a:endParaRPr lang="en-US" dirty="0"/>
          </a:p>
          <a:p>
            <a:pPr lvl="1"/>
            <a:r>
              <a:rPr lang="en-US" dirty="0"/>
              <a:t>In 2012, 54% of high school graduates did not meet the ACT's college readiness benchmark levels in math, and 69% of graduates failed to meet the readiness benchmark levels in </a:t>
            </a:r>
            <a:r>
              <a:rPr lang="en-US" dirty="0" smtClean="0"/>
              <a:t>science.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86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Standards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Need for Science standards</a:t>
            </a:r>
          </a:p>
          <a:p>
            <a:r>
              <a:rPr lang="en-US" dirty="0"/>
              <a:t>Essential preparation for all careers in the modern </a:t>
            </a:r>
            <a:r>
              <a:rPr lang="en-US" dirty="0" smtClean="0"/>
              <a:t>workforce</a:t>
            </a:r>
          </a:p>
          <a:p>
            <a:pPr lvl="1"/>
            <a:r>
              <a:rPr lang="en-US" dirty="0" smtClean="0"/>
              <a:t>Preparation of 21</a:t>
            </a:r>
            <a:r>
              <a:rPr lang="en-US" baseline="30000" dirty="0" smtClean="0"/>
              <a:t>st</a:t>
            </a:r>
            <a:r>
              <a:rPr lang="en-US" dirty="0" smtClean="0"/>
              <a:t> century skills for all jobs not just those in STEM fields</a:t>
            </a:r>
          </a:p>
          <a:p>
            <a:pPr lvl="1"/>
            <a:r>
              <a:rPr lang="en-US" dirty="0" smtClean="0"/>
              <a:t>Fastest growing occupations are those that emphasize science and math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/>
              <a:t>Scientific and technological literacy for an </a:t>
            </a:r>
            <a:r>
              <a:rPr lang="en-US" dirty="0" smtClean="0"/>
              <a:t>educated society</a:t>
            </a:r>
          </a:p>
          <a:p>
            <a:pPr lvl="1"/>
            <a:r>
              <a:rPr lang="en-US" dirty="0" smtClean="0"/>
              <a:t>Preparation for the quickly changing society and dilemmas that occur</a:t>
            </a:r>
          </a:p>
          <a:p>
            <a:pPr lvl="2"/>
            <a:r>
              <a:rPr lang="en-US" dirty="0" smtClean="0"/>
              <a:t>Energy sources, sustainability, communication, nuclear impacts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39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Generation Science Standards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Creation and Purpose</a:t>
            </a:r>
          </a:p>
          <a:p>
            <a:r>
              <a:rPr lang="en-US" dirty="0" smtClean="0"/>
              <a:t>Created </a:t>
            </a:r>
            <a:r>
              <a:rPr lang="en-US" dirty="0"/>
              <a:t>by 18 individuals who are nationally and internationally known as experts within science fields and education</a:t>
            </a:r>
          </a:p>
          <a:p>
            <a:r>
              <a:rPr lang="en-US" dirty="0" smtClean="0"/>
              <a:t>Developed to incorporate the most current research on science and science learning</a:t>
            </a:r>
          </a:p>
          <a:p>
            <a:r>
              <a:rPr lang="en-US" dirty="0" smtClean="0"/>
              <a:t>Provide </a:t>
            </a:r>
            <a:r>
              <a:rPr lang="en-US" dirty="0"/>
              <a:t>all students an internationally-benchmarked science </a:t>
            </a:r>
            <a:r>
              <a:rPr lang="en-US" dirty="0" smtClean="0"/>
              <a:t>education</a:t>
            </a:r>
          </a:p>
          <a:p>
            <a:r>
              <a:rPr lang="en-US" dirty="0" smtClean="0"/>
              <a:t>Aimed to prepare students for college and careers</a:t>
            </a:r>
          </a:p>
          <a:p>
            <a:pPr marL="0" indent="0">
              <a:buNone/>
            </a:pPr>
            <a:r>
              <a:rPr lang="en-US" dirty="0" smtClean="0"/>
              <a:t>Arrangement</a:t>
            </a:r>
          </a:p>
          <a:p>
            <a:r>
              <a:rPr lang="en-US" dirty="0" smtClean="0"/>
              <a:t>Practices, Crosscutting Concepts, Disciplinary Core Ideas</a:t>
            </a:r>
          </a:p>
          <a:p>
            <a:r>
              <a:rPr lang="en-US" dirty="0" smtClean="0"/>
              <a:t>Listed by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222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Standards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Need for Math Standards</a:t>
            </a:r>
          </a:p>
          <a:p>
            <a:r>
              <a:rPr lang="en-US" dirty="0" smtClean="0"/>
              <a:t>Students are preparing to enter a career world that is more demanding </a:t>
            </a:r>
          </a:p>
          <a:p>
            <a:r>
              <a:rPr lang="en-US" dirty="0" smtClean="0"/>
              <a:t>Alignment with college and work expectations, to ensure students success after high school graduation</a:t>
            </a:r>
          </a:p>
          <a:p>
            <a:r>
              <a:rPr lang="en-US" dirty="0" smtClean="0"/>
              <a:t>Reinforcement of 21</a:t>
            </a:r>
            <a:r>
              <a:rPr lang="en-US" baseline="30000" dirty="0" smtClean="0"/>
              <a:t>st</a:t>
            </a:r>
            <a:r>
              <a:rPr lang="en-US" dirty="0" smtClean="0"/>
              <a:t> century skills</a:t>
            </a:r>
          </a:p>
          <a:p>
            <a:pPr marL="0" indent="0">
              <a:buNone/>
            </a:pPr>
            <a:r>
              <a:rPr lang="en-US" dirty="0" smtClean="0"/>
              <a:t>Development of Math core standards</a:t>
            </a:r>
          </a:p>
          <a:p>
            <a:r>
              <a:rPr lang="en-US" dirty="0" smtClean="0"/>
              <a:t>Developed from quality math standards used by states across the country</a:t>
            </a:r>
          </a:p>
          <a:p>
            <a:r>
              <a:rPr lang="en-US" dirty="0" smtClean="0"/>
              <a:t>Incorporate skills found successful in current research</a:t>
            </a:r>
          </a:p>
          <a:p>
            <a:r>
              <a:rPr lang="en-US" dirty="0" smtClean="0"/>
              <a:t>Input was gathered from State departments, scholars, assessments, educators, parents, students, organizations, and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9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Core Math Standards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Intended to set forward thinking goals</a:t>
            </a:r>
          </a:p>
          <a:p>
            <a:r>
              <a:rPr lang="en-US" dirty="0" smtClean="0"/>
              <a:t>Should be essential</a:t>
            </a:r>
            <a:r>
              <a:rPr lang="en-US" dirty="0"/>
              <a:t>, rigorous, clear and specific, coherent, and internationally </a:t>
            </a:r>
            <a:r>
              <a:rPr lang="en-US" dirty="0" smtClean="0"/>
              <a:t>benchmarked</a:t>
            </a:r>
            <a:endParaRPr lang="en-US" dirty="0"/>
          </a:p>
          <a:p>
            <a:r>
              <a:rPr lang="en-US" dirty="0" smtClean="0"/>
              <a:t>Crucial to solving real-world problems</a:t>
            </a:r>
          </a:p>
          <a:p>
            <a:r>
              <a:rPr lang="en-US" dirty="0" smtClean="0"/>
              <a:t>Provide a way for teachers to measure student progress throughout the year</a:t>
            </a:r>
          </a:p>
          <a:p>
            <a:r>
              <a:rPr lang="en-US" dirty="0" smtClean="0"/>
              <a:t>Helps to identify struggles and ensure a set pathway to success throughout the years</a:t>
            </a:r>
          </a:p>
          <a:p>
            <a:r>
              <a:rPr lang="en-US" dirty="0" smtClean="0"/>
              <a:t>Provide a clear set of skills and knowledge for students regarding mathematics </a:t>
            </a:r>
          </a:p>
          <a:p>
            <a:pPr marL="0" indent="0">
              <a:buNone/>
            </a:pPr>
            <a:r>
              <a:rPr lang="en-US" dirty="0" smtClean="0"/>
              <a:t>Adopted by 43 states including Arkansas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0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and Engineering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Need for Technology and Engineering standards</a:t>
            </a:r>
          </a:p>
          <a:p>
            <a:pPr>
              <a:defRPr/>
            </a:pPr>
            <a:r>
              <a:rPr lang="en-US" sz="2400" dirty="0" smtClean="0"/>
              <a:t>Escalating </a:t>
            </a:r>
            <a:r>
              <a:rPr lang="en-US" sz="2400" dirty="0"/>
              <a:t>rate </a:t>
            </a:r>
            <a:r>
              <a:rPr lang="en-US" sz="2400" dirty="0" smtClean="0"/>
              <a:t>of change</a:t>
            </a:r>
          </a:p>
          <a:p>
            <a:pPr>
              <a:defRPr/>
            </a:pPr>
            <a:r>
              <a:rPr lang="en-US" sz="2400" dirty="0" smtClean="0"/>
              <a:t>Global competition</a:t>
            </a:r>
          </a:p>
          <a:p>
            <a:pPr>
              <a:defRPr/>
            </a:pPr>
            <a:r>
              <a:rPr lang="en-US" sz="2400" dirty="0" smtClean="0"/>
              <a:t>High-stakes testing</a:t>
            </a:r>
          </a:p>
          <a:p>
            <a:pPr>
              <a:defRPr/>
            </a:pPr>
            <a:r>
              <a:rPr lang="en-US" sz="2400" dirty="0"/>
              <a:t>Graduating technologically illiterate students</a:t>
            </a:r>
          </a:p>
          <a:p>
            <a:pPr marL="0" indent="0">
              <a:buNone/>
              <a:defRPr/>
            </a:pPr>
            <a:endParaRPr lang="en-US" sz="2400" dirty="0" smtClean="0"/>
          </a:p>
          <a:p>
            <a:pPr marL="0" indent="0">
              <a:buNone/>
              <a:defRPr/>
            </a:pPr>
            <a:r>
              <a:rPr lang="en-US" sz="2400" dirty="0" smtClean="0"/>
              <a:t>What is Technology and Technological literacy?</a:t>
            </a:r>
            <a:endParaRPr lang="en-US" sz="2400" dirty="0"/>
          </a:p>
          <a:p>
            <a:endParaRPr lang="en-US" dirty="0">
              <a:latin typeface="Arial Black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23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and Engineering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Technology is the modification of the natural environment in order to satisfy perceived human needs and wants.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Technological </a:t>
            </a:r>
            <a:r>
              <a:rPr lang="en-US" sz="2800" dirty="0"/>
              <a:t>literacy is the ability to use, manage, assess, and understand technology.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Is Technological Literacy Possible?</a:t>
            </a:r>
          </a:p>
        </p:txBody>
      </p:sp>
    </p:spTree>
    <p:extLst>
      <p:ext uri="{BB962C8B-B14F-4D97-AF65-F5344CB8AC3E}">
        <p14:creationId xmlns:p14="http://schemas.microsoft.com/office/powerpoint/2010/main" val="332874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0</TotalTime>
  <Words>911</Words>
  <Application>Microsoft Office PowerPoint</Application>
  <PresentationFormat>Widescreen</PresentationFormat>
  <Paragraphs>138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Euphemia</vt:lpstr>
      <vt:lpstr>Plantagenet Cherokee</vt:lpstr>
      <vt:lpstr>Wingdings</vt:lpstr>
      <vt:lpstr>Academic Literature 16x9</vt:lpstr>
      <vt:lpstr>Standards within Curriculum</vt:lpstr>
      <vt:lpstr>STEM Standards</vt:lpstr>
      <vt:lpstr>Science Standards </vt:lpstr>
      <vt:lpstr>Science Standards </vt:lpstr>
      <vt:lpstr>Next Generation Science Standards</vt:lpstr>
      <vt:lpstr>Math Standards</vt:lpstr>
      <vt:lpstr>Common Core Math Standards</vt:lpstr>
      <vt:lpstr>Technology and Engineering</vt:lpstr>
      <vt:lpstr>Technology and Engineering</vt:lpstr>
      <vt:lpstr>Skills of a Technologically Literate Person</vt:lpstr>
      <vt:lpstr>STL’s</vt:lpstr>
      <vt:lpstr>Primary Concepts of Engineering Design   Engineering design is delivered using technological problem solving</vt:lpstr>
      <vt:lpstr>Engineering Design Attributes</vt:lpstr>
      <vt:lpstr>Embedding the standards within your STEM lessons</vt:lpstr>
      <vt:lpstr>Standards-based Doesn’t Require Abandoning Current Projects/Lessons</vt:lpstr>
      <vt:lpstr>Scenario: Have an idea for topic to be taught, what to do . . .   Select and analyze standard to be met</vt:lpstr>
      <vt:lpstr>Use the Standards to Develop Assessments &amp; Drive Lesson Development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2014-09-16T15:47:12Z</dcterms:created>
  <dcterms:modified xsi:type="dcterms:W3CDTF">2014-09-16T18:25:29Z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TC034313809991</vt:lpwstr>
  </property>
</Properties>
</file>