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handoutMasterIdLst>
    <p:handoutMasterId r:id="rId12"/>
  </p:handoutMasterIdLst>
  <p:sldIdLst>
    <p:sldId id="256" r:id="rId2"/>
    <p:sldId id="257" r:id="rId3"/>
    <p:sldId id="258" r:id="rId4"/>
    <p:sldId id="259" r:id="rId5"/>
    <p:sldId id="260" r:id="rId6"/>
    <p:sldId id="265" r:id="rId7"/>
    <p:sldId id="262" r:id="rId8"/>
    <p:sldId id="263" r:id="rId9"/>
    <p:sldId id="264" r:id="rId10"/>
    <p:sldId id="268" r:id="rId11"/>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148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1"/>
            <a:ext cx="4028440" cy="351737"/>
          </a:xfrm>
          <a:prstGeom prst="rect">
            <a:avLst/>
          </a:prstGeom>
        </p:spPr>
        <p:txBody>
          <a:bodyPr vert="horz" lIns="93177" tIns="46589" rIns="93177" bIns="46589" rtlCol="0"/>
          <a:lstStyle>
            <a:lvl1pPr algn="r">
              <a:defRPr sz="1200"/>
            </a:lvl1pPr>
          </a:lstStyle>
          <a:p>
            <a:fld id="{3BCEAFD5-6A73-4EE8-A3A9-6A89F70E312D}" type="datetimeFigureOut">
              <a:rPr lang="en-US" smtClean="0"/>
              <a:t>9/19/2017</a:t>
            </a:fld>
            <a:endParaRPr lang="en-US"/>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78694BA7-95D5-4A92-9232-ED9C910DF824}" type="slidenum">
              <a:rPr lang="en-US" smtClean="0"/>
              <a:t>‹#›</a:t>
            </a:fld>
            <a:endParaRPr lang="en-US"/>
          </a:p>
        </p:txBody>
      </p:sp>
    </p:spTree>
    <p:extLst>
      <p:ext uri="{BB962C8B-B14F-4D97-AF65-F5344CB8AC3E}">
        <p14:creationId xmlns:p14="http://schemas.microsoft.com/office/powerpoint/2010/main" val="40262702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F978F99-EE0D-408C-A085-749FCD27E0E6}" type="datetimeFigureOut">
              <a:rPr lang="en-US" smtClean="0"/>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433196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F978F99-EE0D-408C-A085-749FCD27E0E6}" type="datetimeFigureOut">
              <a:rPr lang="en-US" smtClean="0"/>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2592531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F978F99-EE0D-408C-A085-749FCD27E0E6}" type="datetimeFigureOut">
              <a:rPr lang="en-US" smtClean="0"/>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278023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F978F99-EE0D-408C-A085-749FCD27E0E6}" type="datetimeFigureOut">
              <a:rPr lang="en-US" smtClean="0"/>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68795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78F99-EE0D-408C-A085-749FCD27E0E6}" type="datetimeFigureOut">
              <a:rPr lang="en-US" smtClean="0"/>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577813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F978F99-EE0D-408C-A085-749FCD27E0E6}" type="datetimeFigureOut">
              <a:rPr lang="en-US" smtClean="0"/>
              <a:t>9/19/2017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41053166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F978F99-EE0D-408C-A085-749FCD27E0E6}" type="datetimeFigureOut">
              <a:rPr lang="en-US" smtClean="0"/>
              <a:t>9/19/2017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355873503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F978F99-EE0D-408C-A085-749FCD27E0E6}" type="datetimeFigureOut">
              <a:rPr lang="en-US" smtClean="0"/>
              <a:t>9/19/2017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87381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978F99-EE0D-408C-A085-749FCD27E0E6}" type="datetimeFigureOut">
              <a:rPr lang="en-US" smtClean="0"/>
              <a:t>9/19/2017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3659710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78F99-EE0D-408C-A085-749FCD27E0E6}" type="datetimeFigureOut">
              <a:rPr lang="en-US" smtClean="0"/>
              <a:t>9/19/2017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280840919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78F99-EE0D-408C-A085-749FCD27E0E6}" type="datetimeFigureOut">
              <a:rPr lang="en-US" smtClean="0"/>
              <a:t>9/19/2017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3632179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78F99-EE0D-408C-A085-749FCD27E0E6}" type="datetimeFigureOut">
              <a:rPr lang="en-US" smtClean="0"/>
              <a:t>9/19/2017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12C2BE-F65E-4F99-9D45-CD410E7E0D5D}" type="slidenum">
              <a:rPr lang="en-US" smtClean="0"/>
              <a:t>‹#›</a:t>
            </a:fld>
            <a:endParaRPr lang="en-US"/>
          </a:p>
        </p:txBody>
      </p:sp>
    </p:spTree>
    <p:extLst>
      <p:ext uri="{BB962C8B-B14F-4D97-AF65-F5344CB8AC3E}">
        <p14:creationId xmlns:p14="http://schemas.microsoft.com/office/powerpoint/2010/main" val="174942568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Image result for space debr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95784" cy="539578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25620" y="5510697"/>
            <a:ext cx="8935999" cy="1240822"/>
          </a:xfrm>
        </p:spPr>
        <p:txBody>
          <a:bodyPr>
            <a:noAutofit/>
          </a:bodyPr>
          <a:lstStyle/>
          <a:p>
            <a:pPr algn="l"/>
            <a:r>
              <a:rPr lang="en-US" sz="4000" b="1" dirty="0" smtClean="0">
                <a:effectLst>
                  <a:outerShdw blurRad="38100" dist="38100" dir="2700000" algn="tl">
                    <a:srgbClr val="000000">
                      <a:alpha val="43137"/>
                    </a:srgbClr>
                  </a:outerShdw>
                </a:effectLst>
              </a:rPr>
              <a:t>Using Scientific Inquiry </a:t>
            </a:r>
            <a:br>
              <a:rPr lang="en-US" sz="4000" b="1" dirty="0" smtClean="0">
                <a:effectLst>
                  <a:outerShdw blurRad="38100" dist="38100" dir="2700000" algn="tl">
                    <a:srgbClr val="000000">
                      <a:alpha val="43137"/>
                    </a:srgbClr>
                  </a:outerShdw>
                </a:effectLst>
              </a:rPr>
            </a:br>
            <a:r>
              <a:rPr lang="en-US" sz="4000" b="1" dirty="0" smtClean="0">
                <a:effectLst>
                  <a:outerShdw blurRad="38100" dist="38100" dir="2700000" algn="tl">
                    <a:srgbClr val="000000">
                      <a:alpha val="43137"/>
                    </a:srgbClr>
                  </a:outerShdw>
                </a:effectLst>
              </a:rPr>
              <a:t>to Drive Engineering Design</a:t>
            </a:r>
            <a:endParaRPr lang="en-US" sz="4000" b="1" dirty="0">
              <a:effectLst>
                <a:outerShdw blurRad="38100" dist="38100" dir="2700000" algn="tl">
                  <a:srgbClr val="000000">
                    <a:alpha val="43137"/>
                  </a:srgbClr>
                </a:outerShdw>
              </a:effectLst>
            </a:endParaRPr>
          </a:p>
        </p:txBody>
      </p:sp>
      <p:pic>
        <p:nvPicPr>
          <p:cNvPr id="10" name="Picture 9" descr="Image result"/>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785" y="1960605"/>
            <a:ext cx="3748215" cy="3435179"/>
          </a:xfrm>
          <a:prstGeom prst="rect">
            <a:avLst/>
          </a:prstGeom>
          <a:noFill/>
          <a:ln>
            <a:noFill/>
          </a:ln>
        </p:spPr>
      </p:pic>
    </p:spTree>
    <p:extLst>
      <p:ext uri="{BB962C8B-B14F-4D97-AF65-F5344CB8AC3E}">
        <p14:creationId xmlns:p14="http://schemas.microsoft.com/office/powerpoint/2010/main" val="3477326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It’s a Minefield up </a:t>
            </a:r>
            <a:r>
              <a:rPr lang="en-US" b="1" dirty="0" smtClean="0"/>
              <a:t>Here</a:t>
            </a:r>
            <a:endParaRPr lang="en-US" dirty="0"/>
          </a:p>
        </p:txBody>
      </p:sp>
      <p:sp>
        <p:nvSpPr>
          <p:cNvPr id="3" name="Content Placeholder 2"/>
          <p:cNvSpPr>
            <a:spLocks noGrp="1"/>
          </p:cNvSpPr>
          <p:nvPr>
            <p:ph idx="1"/>
          </p:nvPr>
        </p:nvSpPr>
        <p:spPr>
          <a:xfrm>
            <a:off x="628650" y="2206292"/>
            <a:ext cx="7886700" cy="4351338"/>
          </a:xfrm>
        </p:spPr>
        <p:txBody>
          <a:bodyPr>
            <a:normAutofit fontScale="92500" lnSpcReduction="20000"/>
          </a:bodyPr>
          <a:lstStyle/>
          <a:p>
            <a:pPr marL="0" indent="0">
              <a:buNone/>
            </a:pPr>
            <a:r>
              <a:rPr lang="en-US" b="1" dirty="0"/>
              <a:t>Big Ideas: </a:t>
            </a:r>
            <a:endParaRPr lang="en-US" dirty="0"/>
          </a:p>
          <a:p>
            <a:r>
              <a:rPr lang="en-US" dirty="0"/>
              <a:t>Understanding types of energy and energy transfers </a:t>
            </a:r>
          </a:p>
          <a:p>
            <a:r>
              <a:rPr lang="en-US" dirty="0"/>
              <a:t>Understanding Newton’s 1</a:t>
            </a:r>
            <a:r>
              <a:rPr lang="en-US" baseline="30000" dirty="0"/>
              <a:t>st</a:t>
            </a:r>
            <a:r>
              <a:rPr lang="en-US" dirty="0"/>
              <a:t> law of physics</a:t>
            </a:r>
          </a:p>
          <a:p>
            <a:r>
              <a:rPr lang="en-US" dirty="0"/>
              <a:t>Understanding how weight affects velocity</a:t>
            </a:r>
          </a:p>
          <a:p>
            <a:r>
              <a:rPr lang="en-US" dirty="0"/>
              <a:t>Use scientific inquiry to adapt potential solutions for differing circumstances </a:t>
            </a:r>
          </a:p>
          <a:p>
            <a:r>
              <a:rPr lang="en-US" dirty="0"/>
              <a:t>Use engineering design to solve technological problems </a:t>
            </a:r>
          </a:p>
          <a:p>
            <a:pPr marL="0" indent="0">
              <a:buNone/>
            </a:pPr>
            <a:r>
              <a:rPr lang="en-US" b="1" dirty="0"/>
              <a:t> </a:t>
            </a:r>
            <a:endParaRPr lang="en-US" dirty="0"/>
          </a:p>
          <a:p>
            <a:pPr marL="0" indent="0">
              <a:buNone/>
            </a:pPr>
            <a:r>
              <a:rPr lang="en-US" b="1" dirty="0"/>
              <a:t>Essential Question:  </a:t>
            </a:r>
            <a:r>
              <a:rPr lang="en-US" dirty="0"/>
              <a:t>How can you build a </a:t>
            </a:r>
            <a:r>
              <a:rPr lang="en-US" i="1" dirty="0"/>
              <a:t>space debris capture device</a:t>
            </a:r>
            <a:r>
              <a:rPr lang="en-US" dirty="0"/>
              <a:t> that can be adapted to easily grasp space debris and then launch that debris on a trajectory to burn up in some planet’s atmosphere? </a:t>
            </a:r>
          </a:p>
          <a:p>
            <a:endParaRPr lang="en-US" dirty="0"/>
          </a:p>
        </p:txBody>
      </p:sp>
      <p:pic>
        <p:nvPicPr>
          <p:cNvPr id="4" name="Picture 3" descr="Image result"/>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06210" y="365126"/>
            <a:ext cx="2009140" cy="2015490"/>
          </a:xfrm>
          <a:prstGeom prst="rect">
            <a:avLst/>
          </a:prstGeom>
          <a:noFill/>
          <a:ln>
            <a:noFill/>
          </a:ln>
        </p:spPr>
      </p:pic>
    </p:spTree>
    <p:extLst>
      <p:ext uri="{BB962C8B-B14F-4D97-AF65-F5344CB8AC3E}">
        <p14:creationId xmlns:p14="http://schemas.microsoft.com/office/powerpoint/2010/main" val="1545126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365126"/>
            <a:ext cx="8207853" cy="1325563"/>
          </a:xfrm>
        </p:spPr>
        <p:txBody>
          <a:bodyPr>
            <a:normAutofit/>
          </a:bodyPr>
          <a:lstStyle/>
          <a:p>
            <a:r>
              <a:rPr lang="en-US" b="1" dirty="0"/>
              <a:t>Scientific Inquiry </a:t>
            </a:r>
            <a:r>
              <a:rPr lang="en-US" b="1" dirty="0" smtClean="0"/>
              <a:t>in STEM Education</a:t>
            </a:r>
            <a:endParaRPr lang="en-US" b="1" dirty="0"/>
          </a:p>
        </p:txBody>
      </p:sp>
      <p:sp>
        <p:nvSpPr>
          <p:cNvPr id="3" name="Content Placeholder 2"/>
          <p:cNvSpPr>
            <a:spLocks noGrp="1"/>
          </p:cNvSpPr>
          <p:nvPr>
            <p:ph idx="1"/>
          </p:nvPr>
        </p:nvSpPr>
        <p:spPr/>
        <p:txBody>
          <a:bodyPr/>
          <a:lstStyle/>
          <a:p>
            <a:r>
              <a:rPr lang="en-US" dirty="0"/>
              <a:t>Engineering design is a cornerstone of integrated STEM education and is closely related to scientific inquiry. </a:t>
            </a:r>
            <a:endParaRPr lang="en-US" dirty="0" smtClean="0"/>
          </a:p>
          <a:p>
            <a:r>
              <a:rPr lang="en-US" dirty="0" smtClean="0"/>
              <a:t>Unfortunately</a:t>
            </a:r>
            <a:r>
              <a:rPr lang="en-US" dirty="0"/>
              <a:t>, an inquiry-approach to teaching is not the norm in most schools—even in science classes it is often omitted for more traditional content delivery methods.</a:t>
            </a:r>
          </a:p>
        </p:txBody>
      </p:sp>
      <p:pic>
        <p:nvPicPr>
          <p:cNvPr id="2050" name="Picture 2" descr="Image result for buell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888" y="4819135"/>
            <a:ext cx="474345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boring scienc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41896" y="4380470"/>
            <a:ext cx="1520656" cy="23436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3776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328" y="1330267"/>
            <a:ext cx="8621726" cy="5327151"/>
          </a:xfrm>
        </p:spPr>
        <p:txBody>
          <a:bodyPr>
            <a:normAutofit fontScale="92500"/>
          </a:bodyPr>
          <a:lstStyle/>
          <a:p>
            <a:pPr marL="0" indent="0">
              <a:buNone/>
            </a:pPr>
            <a:r>
              <a:rPr lang="en-US" sz="4400" u="sng" dirty="0"/>
              <a:t>The 5 </a:t>
            </a:r>
            <a:r>
              <a:rPr lang="en-US" sz="4400" u="sng" dirty="0" smtClean="0"/>
              <a:t>Features </a:t>
            </a:r>
            <a:r>
              <a:rPr lang="en-US" sz="4400" u="sng" dirty="0"/>
              <a:t>of S</a:t>
            </a:r>
            <a:r>
              <a:rPr lang="en-US" sz="4400" u="sng" dirty="0" smtClean="0"/>
              <a:t>cientific Inquiry</a:t>
            </a:r>
            <a:endParaRPr lang="en-US" sz="2000" b="1" dirty="0"/>
          </a:p>
          <a:p>
            <a:pPr marL="514350" lvl="0" indent="-514350">
              <a:buFont typeface="+mj-lt"/>
              <a:buAutoNum type="arabicPeriod"/>
            </a:pPr>
            <a:r>
              <a:rPr lang="en-US" sz="3200" dirty="0"/>
              <a:t>Learner Engages in Scientifically Oriented Questions</a:t>
            </a:r>
          </a:p>
          <a:p>
            <a:pPr marL="514350" lvl="0" indent="-514350">
              <a:buFont typeface="+mj-lt"/>
              <a:buAutoNum type="arabicPeriod"/>
            </a:pPr>
            <a:r>
              <a:rPr lang="en-US" sz="3200" dirty="0"/>
              <a:t>Learner Gives Priority to </a:t>
            </a:r>
            <a:r>
              <a:rPr lang="en-US" sz="3200" b="1" dirty="0"/>
              <a:t>Evidence</a:t>
            </a:r>
            <a:r>
              <a:rPr lang="en-US" sz="3200" dirty="0"/>
              <a:t> in Responding to Questions</a:t>
            </a:r>
          </a:p>
          <a:p>
            <a:pPr marL="514350" lvl="0" indent="-514350">
              <a:buFont typeface="+mj-lt"/>
              <a:buAutoNum type="arabicPeriod"/>
            </a:pPr>
            <a:r>
              <a:rPr lang="en-US" sz="3200" dirty="0"/>
              <a:t>Learner Formulates </a:t>
            </a:r>
            <a:r>
              <a:rPr lang="en-US" sz="3200" b="1" dirty="0"/>
              <a:t>Explanations</a:t>
            </a:r>
            <a:r>
              <a:rPr lang="en-US" sz="3200" dirty="0"/>
              <a:t> from </a:t>
            </a:r>
            <a:r>
              <a:rPr lang="en-US" sz="3200" b="1" dirty="0"/>
              <a:t>Evidence </a:t>
            </a:r>
          </a:p>
          <a:p>
            <a:pPr marL="514350" lvl="0" indent="-514350">
              <a:buFont typeface="+mj-lt"/>
              <a:buAutoNum type="arabicPeriod"/>
            </a:pPr>
            <a:r>
              <a:rPr lang="en-US" sz="3200" dirty="0"/>
              <a:t>Learner Connects </a:t>
            </a:r>
            <a:r>
              <a:rPr lang="en-US" sz="3200" b="1" dirty="0"/>
              <a:t>Explanations</a:t>
            </a:r>
            <a:r>
              <a:rPr lang="en-US" sz="3200" dirty="0"/>
              <a:t> to Scientific Knowledge</a:t>
            </a:r>
          </a:p>
          <a:p>
            <a:pPr marL="514350" lvl="0" indent="-514350">
              <a:buFont typeface="+mj-lt"/>
              <a:buAutoNum type="arabicPeriod"/>
            </a:pPr>
            <a:r>
              <a:rPr lang="en-US" sz="3200" dirty="0"/>
              <a:t>Learner Communicates and Justifies </a:t>
            </a:r>
            <a:r>
              <a:rPr lang="en-US" sz="3200" b="1" dirty="0"/>
              <a:t>Explanations </a:t>
            </a:r>
            <a:endParaRPr lang="en-US" sz="3200" b="1" dirty="0" smtClean="0"/>
          </a:p>
          <a:p>
            <a:pPr marL="0" indent="0" algn="r">
              <a:buNone/>
            </a:pPr>
            <a:r>
              <a:rPr lang="en-US" sz="2400" dirty="0"/>
              <a:t>(National Research </a:t>
            </a:r>
            <a:r>
              <a:rPr lang="en-US" sz="2400" dirty="0" smtClean="0"/>
              <a:t>Council, 2000) </a:t>
            </a:r>
            <a:endParaRPr lang="en-US" sz="2400" dirty="0"/>
          </a:p>
          <a:p>
            <a:pPr marL="0" lvl="0" indent="0">
              <a:buNone/>
            </a:pPr>
            <a:endParaRPr lang="en-US" sz="2400" dirty="0"/>
          </a:p>
        </p:txBody>
      </p:sp>
      <p:sp>
        <p:nvSpPr>
          <p:cNvPr id="4" name="Title 3"/>
          <p:cNvSpPr>
            <a:spLocks noGrp="1"/>
          </p:cNvSpPr>
          <p:nvPr>
            <p:ph type="title"/>
          </p:nvPr>
        </p:nvSpPr>
        <p:spPr>
          <a:xfrm>
            <a:off x="234668" y="120033"/>
            <a:ext cx="8280681" cy="1325563"/>
          </a:xfrm>
        </p:spPr>
        <p:txBody>
          <a:bodyPr>
            <a:normAutofit/>
          </a:bodyPr>
          <a:lstStyle/>
          <a:p>
            <a:r>
              <a:rPr lang="en-US" sz="4800" b="1" dirty="0"/>
              <a:t>A good starting </a:t>
            </a:r>
            <a:r>
              <a:rPr lang="en-US" sz="4800" b="1" dirty="0" smtClean="0"/>
              <a:t>point - </a:t>
            </a:r>
            <a:endParaRPr lang="en-US" sz="4800" dirty="0"/>
          </a:p>
        </p:txBody>
      </p:sp>
    </p:spTree>
    <p:extLst>
      <p:ext uri="{BB962C8B-B14F-4D97-AF65-F5344CB8AC3E}">
        <p14:creationId xmlns:p14="http://schemas.microsoft.com/office/powerpoint/2010/main" val="1671556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Scientific inquiry provides evidence </a:t>
            </a:r>
            <a:r>
              <a:rPr lang="en-US" b="1" dirty="0"/>
              <a:t>to create explanations or </a:t>
            </a:r>
            <a:r>
              <a:rPr lang="en-US" b="1" dirty="0" smtClean="0"/>
              <a:t>answers - </a:t>
            </a:r>
            <a:endParaRPr lang="en-US" b="1" dirty="0"/>
          </a:p>
        </p:txBody>
      </p:sp>
      <p:sp>
        <p:nvSpPr>
          <p:cNvPr id="5" name="Content Placeholder 4"/>
          <p:cNvSpPr>
            <a:spLocks noGrp="1"/>
          </p:cNvSpPr>
          <p:nvPr>
            <p:ph idx="1"/>
          </p:nvPr>
        </p:nvSpPr>
        <p:spPr>
          <a:xfrm>
            <a:off x="376109" y="1954300"/>
            <a:ext cx="8391782" cy="4731694"/>
          </a:xfrm>
        </p:spPr>
        <p:txBody>
          <a:bodyPr>
            <a:normAutofit fontScale="92500" lnSpcReduction="10000"/>
          </a:bodyPr>
          <a:lstStyle/>
          <a:p>
            <a:pPr marL="0" indent="0">
              <a:buNone/>
            </a:pPr>
            <a:r>
              <a:rPr lang="en-US" dirty="0" smtClean="0"/>
              <a:t>Helping </a:t>
            </a:r>
            <a:r>
              <a:rPr lang="en-US" u="sng" dirty="0"/>
              <a:t>students use evidence to create explanations or answers</a:t>
            </a:r>
            <a:r>
              <a:rPr lang="en-US" dirty="0"/>
              <a:t> for natural phenomena is central to science </a:t>
            </a:r>
            <a:r>
              <a:rPr lang="en-US" dirty="0" smtClean="0"/>
              <a:t>inquiry.</a:t>
            </a:r>
          </a:p>
          <a:p>
            <a:pPr marL="0" indent="0">
              <a:buNone/>
            </a:pPr>
            <a:r>
              <a:rPr lang="en-US" dirty="0" smtClean="0"/>
              <a:t>Inquiry </a:t>
            </a:r>
            <a:r>
              <a:rPr lang="en-US" dirty="0"/>
              <a:t>means that students are handling science; they are manipulating it, working it into new shapes and formats, integrating it into every corner of their world, and playing with it in unknown ways. </a:t>
            </a:r>
            <a:endParaRPr lang="en-US" dirty="0" smtClean="0"/>
          </a:p>
          <a:p>
            <a:pPr marL="0" indent="0">
              <a:buNone/>
            </a:pPr>
            <a:r>
              <a:rPr lang="en-US" dirty="0" smtClean="0"/>
              <a:t>Inquiry </a:t>
            </a:r>
            <a:r>
              <a:rPr lang="en-US" dirty="0"/>
              <a:t>implies that students are in control of an important part of their own learning where they can manipulate ideas to increase understanding. </a:t>
            </a:r>
            <a:endParaRPr lang="en-US" dirty="0" smtClean="0"/>
          </a:p>
          <a:p>
            <a:pPr marL="0" indent="0">
              <a:buNone/>
            </a:pPr>
            <a:r>
              <a:rPr lang="en-US" dirty="0" smtClean="0"/>
              <a:t>As </a:t>
            </a:r>
            <a:r>
              <a:rPr lang="en-US" dirty="0"/>
              <a:t>students learn to think through the designs and developments of their own inquiry, they also develop a sense of self-responsibility that transcends all subject areas. </a:t>
            </a:r>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22768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5612" y="76802"/>
            <a:ext cx="8828388" cy="1325563"/>
          </a:xfrm>
        </p:spPr>
        <p:txBody>
          <a:bodyPr/>
          <a:lstStyle/>
          <a:p>
            <a:r>
              <a:rPr lang="en-US" b="1" dirty="0" smtClean="0"/>
              <a:t>Personalizing the Learning Experience</a:t>
            </a:r>
            <a:endParaRPr lang="en-US" b="1" dirty="0"/>
          </a:p>
        </p:txBody>
      </p:sp>
      <p:sp>
        <p:nvSpPr>
          <p:cNvPr id="5" name="Content Placeholder 4"/>
          <p:cNvSpPr>
            <a:spLocks noGrp="1"/>
          </p:cNvSpPr>
          <p:nvPr>
            <p:ph idx="1"/>
          </p:nvPr>
        </p:nvSpPr>
        <p:spPr>
          <a:xfrm>
            <a:off x="430942" y="1311749"/>
            <a:ext cx="8400020" cy="5130240"/>
          </a:xfrm>
        </p:spPr>
        <p:txBody>
          <a:bodyPr>
            <a:normAutofit fontScale="92500"/>
          </a:bodyPr>
          <a:lstStyle/>
          <a:p>
            <a:pPr marL="0" indent="0">
              <a:buNone/>
            </a:pPr>
            <a:r>
              <a:rPr lang="en-US" dirty="0"/>
              <a:t>Many science textbooks portray science as a collection of facts or a body of knowledge for students to learn. Unfortunately, this sometimes results in students doing nothing more than memorizing facts and mastering theories. </a:t>
            </a:r>
            <a:endParaRPr lang="en-US" dirty="0" smtClean="0"/>
          </a:p>
          <a:p>
            <a:pPr marL="0" indent="0">
              <a:buNone/>
            </a:pPr>
            <a:r>
              <a:rPr lang="en-US" dirty="0" smtClean="0"/>
              <a:t>On </a:t>
            </a:r>
            <a:r>
              <a:rPr lang="en-US" dirty="0"/>
              <a:t>the contrary, there is much room in science for intuitive, hypothetical, playful, and imaginative forms of learning. In other words, there is room for inquiry. </a:t>
            </a:r>
            <a:endParaRPr lang="en-US" dirty="0" smtClean="0"/>
          </a:p>
          <a:p>
            <a:pPr marL="0" indent="0">
              <a:buNone/>
            </a:pPr>
            <a:r>
              <a:rPr lang="en-US" dirty="0" smtClean="0"/>
              <a:t>"</a:t>
            </a:r>
            <a:r>
              <a:rPr lang="en-US" dirty="0"/>
              <a:t>Scientific inquiry refers to the diverse ways in which scientists study the natural world and propose explanations based on the evidence derived from their work. Inquiry also refers to the activities of students in which they develop knowledge and understanding of scientific ideas, as well as an understanding of how scientists study the natural world."</a:t>
            </a: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09452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5612" y="199563"/>
            <a:ext cx="8828388" cy="1325563"/>
          </a:xfrm>
        </p:spPr>
        <p:txBody>
          <a:bodyPr/>
          <a:lstStyle/>
          <a:p>
            <a:r>
              <a:rPr lang="en-US" b="1" dirty="0" smtClean="0"/>
              <a:t>Personalizing the Learning Experience</a:t>
            </a:r>
            <a:endParaRPr lang="en-US" b="1" dirty="0"/>
          </a:p>
        </p:txBody>
      </p:sp>
      <p:sp>
        <p:nvSpPr>
          <p:cNvPr id="6" name="Content Placeholder 4"/>
          <p:cNvSpPr txBox="1">
            <a:spLocks/>
          </p:cNvSpPr>
          <p:nvPr/>
        </p:nvSpPr>
        <p:spPr>
          <a:xfrm>
            <a:off x="315612" y="1748674"/>
            <a:ext cx="464356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n-US" sz="2400" dirty="0" smtClean="0"/>
              <a:t>Describe objects and events. </a:t>
            </a:r>
          </a:p>
          <a:p>
            <a:pPr>
              <a:buFont typeface="Wingdings" panose="05000000000000000000" pitchFamily="2" charset="2"/>
              <a:buChar char="ü"/>
            </a:pPr>
            <a:r>
              <a:rPr lang="en-US" sz="2400" dirty="0" smtClean="0"/>
              <a:t>Ask questions.</a:t>
            </a:r>
          </a:p>
          <a:p>
            <a:pPr>
              <a:buFont typeface="Wingdings" panose="05000000000000000000" pitchFamily="2" charset="2"/>
              <a:buChar char="ü"/>
            </a:pPr>
            <a:r>
              <a:rPr lang="en-US" sz="2400" dirty="0" smtClean="0"/>
              <a:t>Construct explanations. </a:t>
            </a:r>
          </a:p>
          <a:p>
            <a:pPr>
              <a:buFont typeface="Wingdings" panose="05000000000000000000" pitchFamily="2" charset="2"/>
              <a:buChar char="ü"/>
            </a:pPr>
            <a:r>
              <a:rPr lang="en-US" sz="2400" dirty="0" smtClean="0"/>
              <a:t>Test explanations against current               scientific knowledge.</a:t>
            </a:r>
          </a:p>
          <a:p>
            <a:pPr>
              <a:buFont typeface="Wingdings" panose="05000000000000000000" pitchFamily="2" charset="2"/>
              <a:buChar char="ü"/>
            </a:pPr>
            <a:r>
              <a:rPr lang="en-US" sz="2400" dirty="0" smtClean="0"/>
              <a:t>Communicate their ideas to others.</a:t>
            </a:r>
          </a:p>
          <a:p>
            <a:pPr>
              <a:buFont typeface="Wingdings" panose="05000000000000000000" pitchFamily="2" charset="2"/>
              <a:buChar char="ü"/>
            </a:pPr>
            <a:r>
              <a:rPr lang="en-US" sz="2400" dirty="0" smtClean="0"/>
              <a:t>Identify their assumptions.</a:t>
            </a:r>
          </a:p>
          <a:p>
            <a:pPr>
              <a:buFont typeface="Wingdings" panose="05000000000000000000" pitchFamily="2" charset="2"/>
              <a:buChar char="ü"/>
            </a:pPr>
            <a:r>
              <a:rPr lang="en-US" sz="2400" dirty="0" smtClean="0"/>
              <a:t>Use critical and logical thinking.</a:t>
            </a:r>
          </a:p>
          <a:p>
            <a:pPr>
              <a:buFont typeface="Wingdings" panose="05000000000000000000" pitchFamily="2" charset="2"/>
              <a:buChar char="ü"/>
            </a:pPr>
            <a:r>
              <a:rPr lang="en-US" sz="2400" dirty="0" smtClean="0"/>
              <a:t>Consider alternative explanations. </a:t>
            </a:r>
          </a:p>
          <a:p>
            <a:pPr marL="0" indent="0">
              <a:buFont typeface="Arial" panose="020B0604020202020204" pitchFamily="34" charset="0"/>
              <a:buNone/>
            </a:pPr>
            <a:endParaRPr lang="en-US" dirty="0" smtClean="0"/>
          </a:p>
          <a:p>
            <a:pPr marL="0" indent="0">
              <a:buFont typeface="Arial" panose="020B0604020202020204" pitchFamily="34" charset="0"/>
              <a:buNone/>
            </a:pP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61919" y="1525126"/>
            <a:ext cx="3297756" cy="4972623"/>
          </a:xfrm>
          <a:prstGeom prst="rect">
            <a:avLst/>
          </a:prstGeom>
        </p:spPr>
      </p:pic>
    </p:spTree>
    <p:extLst>
      <p:ext uri="{BB962C8B-B14F-4D97-AF65-F5344CB8AC3E}">
        <p14:creationId xmlns:p14="http://schemas.microsoft.com/office/powerpoint/2010/main" val="2027583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277" y="348649"/>
            <a:ext cx="5360258" cy="1325563"/>
          </a:xfrm>
        </p:spPr>
        <p:txBody>
          <a:bodyPr/>
          <a:lstStyle/>
          <a:p>
            <a:r>
              <a:rPr lang="en-US" b="1" dirty="0"/>
              <a:t>Approaches to Inquiry </a:t>
            </a:r>
          </a:p>
        </p:txBody>
      </p:sp>
      <p:sp>
        <p:nvSpPr>
          <p:cNvPr id="3" name="Content Placeholder 2"/>
          <p:cNvSpPr>
            <a:spLocks noGrp="1"/>
          </p:cNvSpPr>
          <p:nvPr>
            <p:ph idx="1"/>
          </p:nvPr>
        </p:nvSpPr>
        <p:spPr>
          <a:xfrm>
            <a:off x="321277" y="1836782"/>
            <a:ext cx="8567350" cy="5023149"/>
          </a:xfrm>
        </p:spPr>
        <p:txBody>
          <a:bodyPr>
            <a:normAutofit fontScale="62500" lnSpcReduction="20000"/>
          </a:bodyPr>
          <a:lstStyle/>
          <a:p>
            <a:pPr marL="0" lvl="0" indent="0">
              <a:buNone/>
            </a:pPr>
            <a:r>
              <a:rPr lang="en-US" dirty="0" smtClean="0"/>
              <a:t>Inquiry </a:t>
            </a:r>
            <a:r>
              <a:rPr lang="en-US" dirty="0"/>
              <a:t>i</a:t>
            </a:r>
            <a:r>
              <a:rPr lang="en-US" dirty="0" smtClean="0"/>
              <a:t>s </a:t>
            </a:r>
            <a:r>
              <a:rPr lang="en-US" dirty="0"/>
              <a:t>"the creation of a classroom where student are engaged in essentially open-ended, student-centered, hands-on activities." </a:t>
            </a:r>
            <a:r>
              <a:rPr lang="en-US" dirty="0" smtClean="0"/>
              <a:t>The inquiry-based </a:t>
            </a:r>
            <a:r>
              <a:rPr lang="en-US" dirty="0"/>
              <a:t>classroom encompasses several approaches to inquiry-based </a:t>
            </a:r>
            <a:r>
              <a:rPr lang="en-US" dirty="0" smtClean="0"/>
              <a:t>instruction including:</a:t>
            </a:r>
          </a:p>
          <a:p>
            <a:pPr marL="0" lvl="0" indent="0">
              <a:buNone/>
            </a:pPr>
            <a:r>
              <a:rPr lang="en-US" b="1" dirty="0" smtClean="0"/>
              <a:t>Structured </a:t>
            </a:r>
            <a:r>
              <a:rPr lang="en-US" b="1" dirty="0"/>
              <a:t>Inquiry</a:t>
            </a:r>
            <a:r>
              <a:rPr lang="en-US" dirty="0"/>
              <a:t> </a:t>
            </a:r>
            <a:br>
              <a:rPr lang="en-US" dirty="0"/>
            </a:br>
            <a:r>
              <a:rPr lang="en-US" dirty="0"/>
              <a:t>The teacher establishes parameters and procedures for inquiry. Students are provided with a hands-on problem to investigate as well as the procedures and materials necessary to complete the investigation. Students discover relationships between variables or generalize from data collected, which in essence leads to the discovery of expected outcomes. </a:t>
            </a:r>
          </a:p>
          <a:p>
            <a:pPr marL="0" lvl="0" indent="0">
              <a:buNone/>
            </a:pPr>
            <a:r>
              <a:rPr lang="en-US" b="1" dirty="0"/>
              <a:t>Guided Inquiry</a:t>
            </a:r>
            <a:r>
              <a:rPr lang="en-US" dirty="0"/>
              <a:t> </a:t>
            </a:r>
            <a:br>
              <a:rPr lang="en-US" dirty="0"/>
            </a:br>
            <a:r>
              <a:rPr lang="en-US" dirty="0"/>
              <a:t>The teacher provides the problem for investigation as well as the necessary materials. Students are expected to devise their own procedure to solve the problem. </a:t>
            </a:r>
          </a:p>
          <a:p>
            <a:pPr marL="0" lvl="0" indent="0">
              <a:buNone/>
            </a:pPr>
            <a:r>
              <a:rPr lang="en-US" b="1" dirty="0" smtClean="0"/>
              <a:t>Open </a:t>
            </a:r>
            <a:r>
              <a:rPr lang="en-US" b="1" dirty="0"/>
              <a:t>Inquiry</a:t>
            </a:r>
            <a:r>
              <a:rPr lang="en-US" dirty="0"/>
              <a:t> </a:t>
            </a:r>
            <a:br>
              <a:rPr lang="en-US" dirty="0"/>
            </a:br>
            <a:r>
              <a:rPr lang="en-US" dirty="0"/>
              <a:t>Open Inquiry has been defined as student-driven. Similar to Guided Inquiry, students formulate their own problem to solve as well as the procedure. Open Inquiry is analogous to doing science. Science fair projects are often examples of Open Inquiry. </a:t>
            </a:r>
          </a:p>
          <a:p>
            <a:pPr marL="0" lvl="0" indent="0">
              <a:buNone/>
            </a:pPr>
            <a:r>
              <a:rPr lang="en-US" b="1" dirty="0" smtClean="0"/>
              <a:t>Learning </a:t>
            </a:r>
            <a:r>
              <a:rPr lang="en-US" b="1" dirty="0"/>
              <a:t>Cycle</a:t>
            </a:r>
            <a:r>
              <a:rPr lang="en-US" dirty="0"/>
              <a:t> </a:t>
            </a:r>
          </a:p>
          <a:p>
            <a:pPr marL="0" indent="0">
              <a:buNone/>
            </a:pPr>
            <a:r>
              <a:rPr lang="en-US" dirty="0"/>
              <a:t>Students are involved in an activity that introduces a new concept. Afterwards, the teacher informs the students of the formal name of the concept. Students transfer knowledge of the concept through application in a different context. </a:t>
            </a:r>
            <a:endParaRPr lang="en-US" dirty="0" smtClean="0"/>
          </a:p>
          <a:p>
            <a:pPr marL="0" indent="0" algn="r">
              <a:buNone/>
            </a:pPr>
            <a:r>
              <a:rPr lang="en-US" dirty="0" smtClean="0"/>
              <a:t>(Colburn, 2000)</a:t>
            </a:r>
            <a:endParaRPr lang="en-US" dirty="0"/>
          </a:p>
          <a:p>
            <a:endParaRPr lang="en-US" dirty="0"/>
          </a:p>
        </p:txBody>
      </p:sp>
      <p:pic>
        <p:nvPicPr>
          <p:cNvPr id="4098" name="Picture 2" descr="Image result for science carto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474" y="196565"/>
            <a:ext cx="2648591" cy="1558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0572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039" y="117991"/>
            <a:ext cx="7886700" cy="1325563"/>
          </a:xfrm>
        </p:spPr>
        <p:txBody>
          <a:bodyPr/>
          <a:lstStyle/>
          <a:p>
            <a:r>
              <a:rPr lang="en-US" b="1" dirty="0" smtClean="0"/>
              <a:t>Inquiry-based STEM Learning</a:t>
            </a:r>
            <a:endParaRPr lang="en-US" b="1" dirty="0"/>
          </a:p>
        </p:txBody>
      </p:sp>
      <p:sp>
        <p:nvSpPr>
          <p:cNvPr id="3" name="Content Placeholder 2"/>
          <p:cNvSpPr>
            <a:spLocks noGrp="1"/>
          </p:cNvSpPr>
          <p:nvPr>
            <p:ph idx="1"/>
          </p:nvPr>
        </p:nvSpPr>
        <p:spPr>
          <a:xfrm>
            <a:off x="365039" y="1385889"/>
            <a:ext cx="8441210" cy="5039625"/>
          </a:xfrm>
        </p:spPr>
        <p:txBody>
          <a:bodyPr>
            <a:normAutofit fontScale="77500" lnSpcReduction="20000"/>
          </a:bodyPr>
          <a:lstStyle/>
          <a:p>
            <a:pPr marL="0" indent="0">
              <a:buNone/>
            </a:pPr>
            <a:r>
              <a:rPr lang="en-US" dirty="0" smtClean="0"/>
              <a:t>As teachers we should:</a:t>
            </a:r>
          </a:p>
          <a:p>
            <a:r>
              <a:rPr lang="en-US" dirty="0" smtClean="0"/>
              <a:t>Develop STEM </a:t>
            </a:r>
            <a:r>
              <a:rPr lang="en-US" dirty="0"/>
              <a:t>activities </a:t>
            </a:r>
            <a:r>
              <a:rPr lang="en-US" dirty="0" smtClean="0"/>
              <a:t>that are more inquiry-based </a:t>
            </a:r>
            <a:r>
              <a:rPr lang="en-US" dirty="0"/>
              <a:t>so students can develop practical skills and an understanding of the ambiguity and complexity associated with empirical work in science. </a:t>
            </a:r>
            <a:endParaRPr lang="en-US" dirty="0" smtClean="0"/>
          </a:p>
          <a:p>
            <a:r>
              <a:rPr lang="en-US" dirty="0" smtClean="0"/>
              <a:t>Provide opportunities for students to </a:t>
            </a:r>
            <a:r>
              <a:rPr lang="en-US" dirty="0"/>
              <a:t>read, write, and engage in critical discussions as they work. </a:t>
            </a:r>
            <a:endParaRPr lang="en-US" dirty="0" smtClean="0"/>
          </a:p>
          <a:p>
            <a:r>
              <a:rPr lang="en-US" dirty="0" smtClean="0"/>
              <a:t>Encourage </a:t>
            </a:r>
            <a:r>
              <a:rPr lang="en-US" dirty="0"/>
              <a:t>students to construct or critique arguments (i.e., an explanation supported by one or more reasons) and to embed diagnostic, formative, or educative assessment into the instruction sequence."</a:t>
            </a:r>
          </a:p>
          <a:p>
            <a:r>
              <a:rPr lang="en-US" dirty="0" smtClean="0"/>
              <a:t>Look for ways to reinforce </a:t>
            </a:r>
            <a:r>
              <a:rPr lang="en-US" dirty="0"/>
              <a:t>the creation and critiquing of arguments in the classroom. "How do you know?" should be one of the most frequently asked questions in your classroom. </a:t>
            </a:r>
            <a:endParaRPr lang="en-US" dirty="0" smtClean="0"/>
          </a:p>
          <a:p>
            <a:r>
              <a:rPr lang="en-US" dirty="0" smtClean="0"/>
              <a:t>Expect </a:t>
            </a:r>
            <a:r>
              <a:rPr lang="en-US" dirty="0"/>
              <a:t>that student answers (verbal or written) should include evidence. </a:t>
            </a:r>
            <a:endParaRPr lang="en-US" dirty="0" smtClean="0"/>
          </a:p>
          <a:p>
            <a:r>
              <a:rPr lang="en-US" dirty="0" smtClean="0"/>
              <a:t>Look </a:t>
            </a:r>
            <a:r>
              <a:rPr lang="en-US" dirty="0"/>
              <a:t>for opportunities for students to critique the use of evidence in science news, reports and other media.</a:t>
            </a:r>
          </a:p>
          <a:p>
            <a:endParaRPr lang="en-US" dirty="0"/>
          </a:p>
        </p:txBody>
      </p:sp>
    </p:spTree>
    <p:extLst>
      <p:ext uri="{BB962C8B-B14F-4D97-AF65-F5344CB8AC3E}">
        <p14:creationId xmlns:p14="http://schemas.microsoft.com/office/powerpoint/2010/main" val="3731629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25" y="365124"/>
            <a:ext cx="7886700" cy="1325563"/>
          </a:xfrm>
        </p:spPr>
        <p:txBody>
          <a:bodyPr/>
          <a:lstStyle/>
          <a:p>
            <a:r>
              <a:rPr lang="en-US" b="1" dirty="0"/>
              <a:t>It’s a Minefield up </a:t>
            </a:r>
            <a:r>
              <a:rPr lang="en-US" b="1" dirty="0" smtClean="0"/>
              <a:t>Here</a:t>
            </a:r>
            <a:endParaRPr lang="en-US" dirty="0"/>
          </a:p>
        </p:txBody>
      </p:sp>
      <p:sp>
        <p:nvSpPr>
          <p:cNvPr id="5" name="Content Placeholder 4"/>
          <p:cNvSpPr>
            <a:spLocks noGrp="1"/>
          </p:cNvSpPr>
          <p:nvPr>
            <p:ph idx="1"/>
          </p:nvPr>
        </p:nvSpPr>
        <p:spPr>
          <a:xfrm>
            <a:off x="442625" y="2173452"/>
            <a:ext cx="8258749" cy="4622765"/>
          </a:xfrm>
        </p:spPr>
        <p:txBody>
          <a:bodyPr>
            <a:normAutofit/>
          </a:bodyPr>
          <a:lstStyle/>
          <a:p>
            <a:pPr marL="0" indent="0">
              <a:buNone/>
            </a:pPr>
            <a:r>
              <a:rPr lang="en-US" dirty="0"/>
              <a:t>During a routine mining mission to an asteroid in the year 2052, your team of astronauts encounters a pesky piece of space junk. Your team will be making several trips through this sector and you’d like to remove this dangerous obstacle by capturing it and then thrusting it toward a nearby planet to burn up in that planet’s atmosphere. You only have one problem: You don’t know the exact mass, size or shape of the space debris. </a:t>
            </a:r>
            <a:endParaRPr lang="en-US" dirty="0" smtClean="0"/>
          </a:p>
          <a:p>
            <a:pPr marL="0" indent="0">
              <a:buNone/>
            </a:pPr>
            <a:r>
              <a:rPr lang="en-US" dirty="0" smtClean="0"/>
              <a:t>Build </a:t>
            </a:r>
            <a:r>
              <a:rPr lang="en-US" dirty="0"/>
              <a:t>a </a:t>
            </a:r>
            <a:r>
              <a:rPr lang="en-US" i="1" dirty="0"/>
              <a:t>space debris capture device</a:t>
            </a:r>
            <a:r>
              <a:rPr lang="en-US" dirty="0"/>
              <a:t> that can be used to capture most any space junk so that it can be removed safely from your path.  </a:t>
            </a:r>
          </a:p>
          <a:p>
            <a:pPr marL="0" indent="0">
              <a:buNone/>
            </a:pPr>
            <a:endParaRPr lang="en-US" dirty="0"/>
          </a:p>
        </p:txBody>
      </p:sp>
      <p:pic>
        <p:nvPicPr>
          <p:cNvPr id="6" name="Picture 5" descr="Earth from space, surrounded by small white dots"/>
          <p:cNvPicPr/>
          <p:nvPr/>
        </p:nvPicPr>
        <p:blipFill>
          <a:blip r:embed="rId2">
            <a:extLst>
              <a:ext uri="{28A0092B-C50C-407E-A947-70E740481C1C}">
                <a14:useLocalDpi xmlns:a14="http://schemas.microsoft.com/office/drawing/2010/main" val="0"/>
              </a:ext>
            </a:extLst>
          </a:blip>
          <a:srcRect/>
          <a:stretch>
            <a:fillRect/>
          </a:stretch>
        </p:blipFill>
        <p:spPr bwMode="auto">
          <a:xfrm>
            <a:off x="6524369" y="173435"/>
            <a:ext cx="2412458" cy="1925876"/>
          </a:xfrm>
          <a:prstGeom prst="rect">
            <a:avLst/>
          </a:prstGeom>
          <a:noFill/>
          <a:ln>
            <a:noFill/>
          </a:ln>
        </p:spPr>
      </p:pic>
    </p:spTree>
    <p:extLst>
      <p:ext uri="{BB962C8B-B14F-4D97-AF65-F5344CB8AC3E}">
        <p14:creationId xmlns:p14="http://schemas.microsoft.com/office/powerpoint/2010/main" val="17700496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TotalTime>
  <Words>744</Words>
  <Application>Microsoft Office PowerPoint</Application>
  <PresentationFormat>On-screen Show (4:3)</PresentationFormat>
  <Paragraphs>59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Using Scientific Inquiry  to Drive Engineering Design</vt:lpstr>
      <vt:lpstr>Scientific Inquiry in STEM Education</vt:lpstr>
      <vt:lpstr>A good starting point - </vt:lpstr>
      <vt:lpstr>Scientific inquiry provides evidence to create explanations or answers - </vt:lpstr>
      <vt:lpstr>Personalizing the Learning Experience</vt:lpstr>
      <vt:lpstr>Personalizing the Learning Experience</vt:lpstr>
      <vt:lpstr>Approaches to Inquiry </vt:lpstr>
      <vt:lpstr>Inquiry-based STEM Learning</vt:lpstr>
      <vt:lpstr>It’s a Minefield up Here</vt:lpstr>
      <vt:lpstr>It’s a Minefield up Here</vt:lpstr>
    </vt:vector>
  </TitlesOfParts>
  <Company>College of Education and Health Professions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Scientific Inquiry to Drive Engineering Design</dc:title>
  <dc:creator>Vinson R. Carter</dc:creator>
  <cp:lastModifiedBy>Vinson R. Carter</cp:lastModifiedBy>
  <cp:revision>13</cp:revision>
  <cp:lastPrinted>2017-03-14T15:11:43Z</cp:lastPrinted>
  <dcterms:created xsi:type="dcterms:W3CDTF">2017-03-10T16:43:45Z</dcterms:created>
  <dcterms:modified xsi:type="dcterms:W3CDTF">2017-09-19T12:59:21Z</dcterms:modified>
</cp:coreProperties>
</file>