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3" r:id="rId3"/>
  </p:sldMasterIdLst>
  <p:notesMasterIdLst>
    <p:notesMasterId r:id="rId44"/>
  </p:notesMasterIdLst>
  <p:handoutMasterIdLst>
    <p:handoutMasterId r:id="rId45"/>
  </p:handoutMasterIdLst>
  <p:sldIdLst>
    <p:sldId id="257" r:id="rId4"/>
    <p:sldId id="263" r:id="rId5"/>
    <p:sldId id="264" r:id="rId6"/>
    <p:sldId id="305" r:id="rId7"/>
    <p:sldId id="306" r:id="rId8"/>
    <p:sldId id="307" r:id="rId9"/>
    <p:sldId id="308" r:id="rId10"/>
    <p:sldId id="258" r:id="rId11"/>
    <p:sldId id="309" r:id="rId12"/>
    <p:sldId id="289" r:id="rId13"/>
    <p:sldId id="310" r:id="rId14"/>
    <p:sldId id="311" r:id="rId15"/>
    <p:sldId id="274" r:id="rId16"/>
    <p:sldId id="290" r:id="rId17"/>
    <p:sldId id="279" r:id="rId18"/>
    <p:sldId id="320" r:id="rId19"/>
    <p:sldId id="280" r:id="rId20"/>
    <p:sldId id="281" r:id="rId21"/>
    <p:sldId id="282" r:id="rId22"/>
    <p:sldId id="288" r:id="rId23"/>
    <p:sldId id="275" r:id="rId24"/>
    <p:sldId id="287" r:id="rId25"/>
    <p:sldId id="286" r:id="rId26"/>
    <p:sldId id="285" r:id="rId27"/>
    <p:sldId id="312" r:id="rId28"/>
    <p:sldId id="313" r:id="rId29"/>
    <p:sldId id="314" r:id="rId30"/>
    <p:sldId id="315" r:id="rId31"/>
    <p:sldId id="317" r:id="rId32"/>
    <p:sldId id="291" r:id="rId33"/>
    <p:sldId id="292" r:id="rId34"/>
    <p:sldId id="297" r:id="rId35"/>
    <p:sldId id="316" r:id="rId36"/>
    <p:sldId id="318" r:id="rId37"/>
    <p:sldId id="298" r:id="rId38"/>
    <p:sldId id="299" r:id="rId39"/>
    <p:sldId id="300" r:id="rId40"/>
    <p:sldId id="303" r:id="rId41"/>
    <p:sldId id="304" r:id="rId42"/>
    <p:sldId id="31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DB30A2-C3A6-4184-8B60-FD90FAE00F1A}">
          <p14:sldIdLst>
            <p14:sldId id="257"/>
            <p14:sldId id="263"/>
            <p14:sldId id="264"/>
            <p14:sldId id="305"/>
            <p14:sldId id="306"/>
            <p14:sldId id="307"/>
            <p14:sldId id="308"/>
            <p14:sldId id="258"/>
            <p14:sldId id="309"/>
            <p14:sldId id="289"/>
            <p14:sldId id="310"/>
            <p14:sldId id="311"/>
            <p14:sldId id="274"/>
          </p14:sldIdLst>
        </p14:section>
        <p14:section name="Untitled Section" id="{06EBA475-B3CB-4BA5-BB7C-C36B0ED24A1A}">
          <p14:sldIdLst>
            <p14:sldId id="290"/>
            <p14:sldId id="279"/>
            <p14:sldId id="320"/>
            <p14:sldId id="280"/>
            <p14:sldId id="281"/>
            <p14:sldId id="282"/>
            <p14:sldId id="288"/>
            <p14:sldId id="275"/>
            <p14:sldId id="287"/>
            <p14:sldId id="286"/>
            <p14:sldId id="285"/>
            <p14:sldId id="312"/>
            <p14:sldId id="313"/>
            <p14:sldId id="314"/>
            <p14:sldId id="315"/>
            <p14:sldId id="317"/>
            <p14:sldId id="291"/>
            <p14:sldId id="292"/>
            <p14:sldId id="297"/>
            <p14:sldId id="316"/>
            <p14:sldId id="318"/>
            <p14:sldId id="298"/>
            <p14:sldId id="299"/>
            <p14:sldId id="300"/>
            <p14:sldId id="303"/>
            <p14:sldId id="304"/>
            <p14:sldId id="319"/>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p:cViewPr>
        <p:scale>
          <a:sx n="70" d="100"/>
          <a:sy n="70" d="100"/>
        </p:scale>
        <p:origin x="-402" y="-18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3/1/2013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3/1/2013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3/1/2013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3/1/2013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3/1/2013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3/1/2013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3/1/2013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8EEB60-B660-4DBB-878F-F5112309508F}" type="datetimeFigureOut">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FBE22-221F-4E0A-A555-BFD4D99ADB23}" type="slidenum">
              <a:rPr lang="en-US" smtClean="0"/>
              <a:t>‹#›</a:t>
            </a:fld>
            <a:endParaRPr lang="en-US"/>
          </a:p>
        </p:txBody>
      </p:sp>
    </p:spTree>
    <p:extLst>
      <p:ext uri="{BB962C8B-B14F-4D97-AF65-F5344CB8AC3E}">
        <p14:creationId xmlns:p14="http://schemas.microsoft.com/office/powerpoint/2010/main" val="97433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99945-0A15-4715-AB6C-F5E56CF20F70}" type="datetimeFigureOut">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387517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EEB60-B660-4DBB-878F-F5112309508F}" type="datetimeFigureOut">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FBE22-221F-4E0A-A555-BFD4D99ADB23}" type="slidenum">
              <a:rPr lang="en-US" smtClean="0"/>
              <a:t>‹#›</a:t>
            </a:fld>
            <a:endParaRPr lang="en-US"/>
          </a:p>
        </p:txBody>
      </p:sp>
    </p:spTree>
    <p:extLst>
      <p:ext uri="{BB962C8B-B14F-4D97-AF65-F5344CB8AC3E}">
        <p14:creationId xmlns:p14="http://schemas.microsoft.com/office/powerpoint/2010/main" val="17126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F99945-0A15-4715-AB6C-F5E56CF20F70}" type="datetimeFigureOut">
              <a:rPr lang="en-US" smtClean="0"/>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98524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F99945-0A15-4715-AB6C-F5E56CF20F70}" type="datetimeFigureOut">
              <a:rPr lang="en-US" smtClean="0"/>
              <a:t>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137090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3/1/2013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F99945-0A15-4715-AB6C-F5E56CF20F70}" type="datetimeFigureOut">
              <a:rPr lang="en-US" smtClean="0"/>
              <a:t>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244919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smtClean="0"/>
              <a:t>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161407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141513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172065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99945-0A15-4715-AB6C-F5E56CF20F70}" type="datetimeFigureOut">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254581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5"/>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5"/>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99945-0A15-4715-AB6C-F5E56CF20F70}" type="datetimeFigureOut">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198477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3/1/2013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3/1/2013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3/1/2013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3/1/2013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3/1/2013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3/1/2013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3/1/2013</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99945-0A15-4715-AB6C-F5E56CF20F70}" type="datetimeFigureOut">
              <a:rPr lang="en-US" smtClean="0"/>
              <a:pPr/>
              <a:t>3/1/2013</a:t>
            </a:fld>
            <a:endParaRPr lang="en-US"/>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B156B-59AE-415F-B24B-8756D48BB977}" type="slidenum">
              <a:rPr lang="en-US" smtClean="0"/>
              <a:pPr/>
              <a:t>‹#›</a:t>
            </a:fld>
            <a:endParaRPr lang="en-US"/>
          </a:p>
        </p:txBody>
      </p:sp>
    </p:spTree>
    <p:extLst>
      <p:ext uri="{BB962C8B-B14F-4D97-AF65-F5344CB8AC3E}">
        <p14:creationId xmlns:p14="http://schemas.microsoft.com/office/powerpoint/2010/main" val="226630963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1.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 Id="rId5" Type="http://schemas.openxmlformats.org/officeDocument/2006/relationships/image" Target="../media/image25.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jpeg"/><Relationship Id="rId1" Type="http://schemas.openxmlformats.org/officeDocument/2006/relationships/slideLayout" Target="../slideLayouts/slideLayout1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9.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21.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3224374" y="1703092"/>
            <a:ext cx="7100760" cy="22860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kern="1200">
                <a:solidFill>
                  <a:schemeClr val="accent1"/>
                </a:solidFill>
                <a:latin typeface="+mj-lt"/>
                <a:ea typeface="+mj-ea"/>
                <a:cs typeface="+mj-cs"/>
              </a:defRPr>
            </a:lvl1pPr>
          </a:lstStyle>
          <a:p>
            <a:r>
              <a:rPr lang="en-US" sz="13000" cap="small" dirty="0" smtClean="0">
                <a:effectLst>
                  <a:outerShdw blurRad="38100" dist="38100" dir="2700000" algn="tl">
                    <a:srgbClr val="000000">
                      <a:alpha val="43137"/>
                    </a:srgbClr>
                  </a:outerShdw>
                </a:effectLst>
                <a:latin typeface="Haettenschweiler" pitchFamily="34" charset="0"/>
              </a:rPr>
              <a:t>integrated</a:t>
            </a:r>
            <a:r>
              <a:rPr lang="en-US" sz="12000" cap="small" dirty="0" smtClean="0">
                <a:effectLst>
                  <a:outerShdw blurRad="38100" dist="38100" dir="2700000" algn="tl">
                    <a:srgbClr val="000000">
                      <a:alpha val="43137"/>
                    </a:srgbClr>
                  </a:outerShdw>
                </a:effectLst>
                <a:latin typeface="Haettenschweiler" pitchFamily="34" charset="0"/>
              </a:rPr>
              <a:t/>
            </a:r>
            <a:br>
              <a:rPr lang="en-US" sz="12000" cap="small" dirty="0" smtClean="0">
                <a:effectLst>
                  <a:outerShdw blurRad="38100" dist="38100" dir="2700000" algn="tl">
                    <a:srgbClr val="000000">
                      <a:alpha val="43137"/>
                    </a:srgbClr>
                  </a:outerShdw>
                </a:effectLst>
                <a:latin typeface="Haettenschweiler" pitchFamily="34" charset="0"/>
              </a:rPr>
            </a:br>
            <a:endParaRPr lang="en-US" sz="12000" cap="small" dirty="0">
              <a:effectLst>
                <a:outerShdw blurRad="38100" dist="38100" dir="2700000" algn="tl">
                  <a:srgbClr val="000000">
                    <a:alpha val="43137"/>
                  </a:srgbClr>
                </a:outerShdw>
              </a:effectLst>
              <a:latin typeface="Haettenschweiler" pitchFamily="34" charset="0"/>
            </a:endParaRPr>
          </a:p>
        </p:txBody>
      </p:sp>
      <p:sp>
        <p:nvSpPr>
          <p:cNvPr id="6" name="Subtitle 2"/>
          <p:cNvSpPr>
            <a:spLocks noGrp="1"/>
          </p:cNvSpPr>
          <p:nvPr/>
        </p:nvSpPr>
        <p:spPr>
          <a:xfrm>
            <a:off x="5904377" y="4006217"/>
            <a:ext cx="5712055" cy="381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600"/>
              </a:spcBef>
              <a:buSzPct val="80000"/>
              <a:buFont typeface="Corbe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orbe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Corbel" pitchFamily="34" charset="0"/>
              <a:buNone/>
              <a:defRPr sz="1800" kern="1200" baseline="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SzPct val="80000"/>
              <a:buFont typeface="Arial" pitchFamily="34" charset="0"/>
              <a:buNone/>
              <a:defRPr sz="1800" kern="1200" baseline="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Corbel"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SzPct val="80000"/>
              <a:buFont typeface="Arial" pitchFamily="34" charset="0"/>
              <a:buNone/>
              <a:defRPr sz="1800" kern="1200">
                <a:solidFill>
                  <a:schemeClr val="tx1">
                    <a:tint val="75000"/>
                  </a:schemeClr>
                </a:solidFill>
                <a:latin typeface="+mn-lt"/>
                <a:ea typeface="+mn-ea"/>
                <a:cs typeface="+mn-cs"/>
              </a:defRPr>
            </a:lvl9pPr>
          </a:lstStyle>
          <a:p>
            <a:r>
              <a:rPr lang="en-US" sz="4400" u="sng" dirty="0" smtClean="0">
                <a:solidFill>
                  <a:schemeClr val="accent6">
                    <a:lumMod val="50000"/>
                  </a:schemeClr>
                </a:solidFill>
                <a:effectLst>
                  <a:outerShdw blurRad="38100" dist="38100" dir="2700000" algn="tl">
                    <a:srgbClr val="000000">
                      <a:alpha val="43137"/>
                    </a:srgbClr>
                  </a:outerShdw>
                </a:effectLst>
                <a:latin typeface="Haettenschweiler" pitchFamily="34" charset="0"/>
              </a:rPr>
              <a:t>IN THE ELEMENTARY CLASSROOM</a:t>
            </a:r>
            <a:endParaRPr lang="en-US" sz="4400" u="sng" dirty="0">
              <a:solidFill>
                <a:schemeClr val="accent6">
                  <a:lumMod val="50000"/>
                </a:schemeClr>
              </a:solidFill>
              <a:effectLst>
                <a:outerShdw blurRad="38100" dist="38100" dir="2700000" algn="tl">
                  <a:srgbClr val="000000">
                    <a:alpha val="43137"/>
                  </a:srgbClr>
                </a:outerShdw>
              </a:effectLst>
              <a:latin typeface="Haettenschweiler" pitchFamily="34" charset="0"/>
            </a:endParaRPr>
          </a:p>
        </p:txBody>
      </p:sp>
      <p:sp>
        <p:nvSpPr>
          <p:cNvPr id="7" name="Rectangle 6"/>
          <p:cNvSpPr/>
          <p:nvPr/>
        </p:nvSpPr>
        <p:spPr>
          <a:xfrm>
            <a:off x="3224391" y="1583822"/>
            <a:ext cx="8392041" cy="2785378"/>
          </a:xfrm>
          <a:prstGeom prst="rect">
            <a:avLst/>
          </a:prstGeom>
        </p:spPr>
        <p:txBody>
          <a:bodyPr wrap="none">
            <a:spAutoFit/>
          </a:bodyPr>
          <a:lstStyle/>
          <a:p>
            <a:r>
              <a:rPr lang="en-US" sz="17500" cap="small" dirty="0">
                <a:solidFill>
                  <a:schemeClr val="accent1"/>
                </a:solidFill>
                <a:effectLst>
                  <a:outerShdw blurRad="38100" dist="38100" dir="2700000" algn="tl">
                    <a:srgbClr val="000000">
                      <a:alpha val="43137"/>
                    </a:srgbClr>
                  </a:outerShdw>
                </a:effectLst>
                <a:latin typeface="Haettenschweiler" pitchFamily="34" charset="0"/>
              </a:rPr>
              <a:t>STEM</a:t>
            </a:r>
            <a:r>
              <a:rPr lang="en-US" sz="9600" cap="small" dirty="0">
                <a:solidFill>
                  <a:schemeClr val="accent1"/>
                </a:solidFill>
                <a:effectLst>
                  <a:outerShdw blurRad="38100" dist="38100" dir="2700000" algn="tl">
                    <a:srgbClr val="000000">
                      <a:alpha val="43137"/>
                    </a:srgbClr>
                  </a:outerShdw>
                </a:effectLst>
                <a:latin typeface="Haettenschweiler" pitchFamily="34" charset="0"/>
              </a:rPr>
              <a:t> </a:t>
            </a:r>
            <a:r>
              <a:rPr lang="en-US" sz="13000" cap="small" dirty="0">
                <a:solidFill>
                  <a:schemeClr val="accent1"/>
                </a:solidFill>
                <a:effectLst>
                  <a:outerShdw blurRad="38100" dist="38100" dir="2700000" algn="tl">
                    <a:srgbClr val="000000">
                      <a:alpha val="43137"/>
                    </a:srgbClr>
                  </a:outerShdw>
                </a:effectLst>
                <a:latin typeface="Haettenschweiler" pitchFamily="34" charset="0"/>
              </a:rPr>
              <a:t>education</a:t>
            </a:r>
          </a:p>
        </p:txBody>
      </p:sp>
      <p:sp>
        <p:nvSpPr>
          <p:cNvPr id="2" name="Rectangle 1"/>
          <p:cNvSpPr/>
          <p:nvPr/>
        </p:nvSpPr>
        <p:spPr>
          <a:xfrm>
            <a:off x="5404514" y="4704640"/>
            <a:ext cx="6469116" cy="584775"/>
          </a:xfrm>
          <a:prstGeom prst="rect">
            <a:avLst/>
          </a:prstGeom>
        </p:spPr>
        <p:txBody>
          <a:bodyPr wrap="square">
            <a:spAutoFit/>
          </a:bodyPr>
          <a:lstStyle/>
          <a:p>
            <a:pPr algn="ctr"/>
            <a:r>
              <a:rPr lang="en-US" sz="1600" b="1" dirty="0" smtClean="0">
                <a:solidFill>
                  <a:schemeClr val="tx2"/>
                </a:solidFill>
                <a:latin typeface="+mj-lt"/>
              </a:rPr>
              <a:t>Michael Daugherty&amp; Vinson Carter</a:t>
            </a:r>
          </a:p>
          <a:p>
            <a:pPr algn="ctr"/>
            <a:r>
              <a:rPr lang="en-US" sz="1600" b="1" dirty="0" smtClean="0">
                <a:solidFill>
                  <a:schemeClr val="tx2"/>
                </a:solidFill>
                <a:latin typeface="+mj-lt"/>
              </a:rPr>
              <a:t>University of Arkansas</a:t>
            </a:r>
            <a:endParaRPr lang="en-US" sz="1600" b="1" dirty="0">
              <a:solidFill>
                <a:schemeClr val="tx2"/>
              </a:solidFill>
              <a:latin typeface="+mj-lt"/>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0986" y="192822"/>
            <a:ext cx="11726214" cy="1200329"/>
          </a:xfrm>
          <a:prstGeom prst="rect">
            <a:avLst/>
          </a:prstGeom>
        </p:spPr>
        <p:txBody>
          <a:bodyPr wrap="square">
            <a:spAutoFit/>
          </a:bodyPr>
          <a:lstStyle/>
          <a:p>
            <a:r>
              <a:rPr lang="en-US" sz="7200" cap="small" dirty="0" smtClean="0">
                <a:solidFill>
                  <a:schemeClr val="accent1"/>
                </a:solidFill>
                <a:effectLst>
                  <a:outerShdw blurRad="38100" dist="38100" dir="2700000" algn="tl">
                    <a:srgbClr val="000000">
                      <a:alpha val="43137"/>
                    </a:srgbClr>
                  </a:outerShdw>
                </a:effectLst>
                <a:latin typeface="Haettenschweiler" pitchFamily="34" charset="0"/>
              </a:rPr>
              <a:t>What is  PROJECT-BASED LEARNING </a:t>
            </a:r>
            <a:r>
              <a:rPr lang="en-US" sz="7200" cap="small" dirty="0" smtClean="0">
                <a:solidFill>
                  <a:schemeClr val="accent1"/>
                </a:solidFill>
                <a:effectLst>
                  <a:outerShdw blurRad="38100" dist="38100" dir="2700000" algn="tl">
                    <a:srgbClr val="000000">
                      <a:alpha val="43137"/>
                    </a:srgbClr>
                  </a:outerShdw>
                </a:effectLst>
                <a:latin typeface="Arial Narrow" pitchFamily="34" charset="0"/>
              </a:rPr>
              <a:t>(</a:t>
            </a:r>
            <a:r>
              <a:rPr lang="en-US" sz="7200" cap="small" dirty="0" smtClean="0">
                <a:solidFill>
                  <a:schemeClr val="accent1"/>
                </a:solidFill>
                <a:effectLst>
                  <a:outerShdw blurRad="38100" dist="38100" dir="2700000" algn="tl">
                    <a:srgbClr val="000000">
                      <a:alpha val="43137"/>
                    </a:srgbClr>
                  </a:outerShdw>
                </a:effectLst>
                <a:latin typeface="Haettenschweiler" pitchFamily="34" charset="0"/>
              </a:rPr>
              <a:t>PBL</a:t>
            </a:r>
            <a:r>
              <a:rPr lang="en-US" sz="7200" cap="small" dirty="0" smtClean="0">
                <a:solidFill>
                  <a:schemeClr val="accent1"/>
                </a:solidFill>
                <a:effectLst>
                  <a:outerShdw blurRad="38100" dist="38100" dir="2700000" algn="tl">
                    <a:srgbClr val="000000">
                      <a:alpha val="43137"/>
                    </a:srgbClr>
                  </a:outerShdw>
                </a:effectLst>
                <a:latin typeface="Arial Narrow" pitchFamily="34" charset="0"/>
              </a:rPr>
              <a:t>)</a:t>
            </a:r>
            <a:r>
              <a:rPr lang="en-US" sz="7200" cap="small" dirty="0" smtClean="0">
                <a:solidFill>
                  <a:schemeClr val="accent1"/>
                </a:solidFill>
                <a:effectLst>
                  <a:outerShdw blurRad="38100" dist="38100" dir="2700000" algn="tl">
                    <a:srgbClr val="000000">
                      <a:alpha val="43137"/>
                    </a:srgbClr>
                  </a:outerShdw>
                </a:effectLst>
                <a:latin typeface="Haettenschweiler" pitchFamily="34" charset="0"/>
              </a:rPr>
              <a:t>?</a:t>
            </a:r>
            <a:endParaRPr lang="en-US" sz="7200" cap="small" dirty="0">
              <a:solidFill>
                <a:schemeClr val="accent1"/>
              </a:solidFill>
              <a:effectLst>
                <a:outerShdw blurRad="38100" dist="38100" dir="2700000" algn="tl">
                  <a:srgbClr val="000000">
                    <a:alpha val="43137"/>
                  </a:srgbClr>
                </a:outerShdw>
              </a:effectLst>
              <a:latin typeface="Haettenschweiler" pitchFamily="34" charset="0"/>
            </a:endParaRPr>
          </a:p>
        </p:txBody>
      </p:sp>
      <p:sp>
        <p:nvSpPr>
          <p:cNvPr id="4" name="Rectangle 3"/>
          <p:cNvSpPr/>
          <p:nvPr/>
        </p:nvSpPr>
        <p:spPr>
          <a:xfrm>
            <a:off x="659846" y="1658755"/>
            <a:ext cx="10940748" cy="3970318"/>
          </a:xfrm>
          <a:prstGeom prst="rect">
            <a:avLst/>
          </a:prstGeom>
        </p:spPr>
        <p:txBody>
          <a:bodyPr wrap="square">
            <a:spAutoFit/>
          </a:bodyPr>
          <a:lstStyle/>
          <a:p>
            <a:pPr marL="571500" indent="-457200">
              <a:buFont typeface="Arial" pitchFamily="34" charset="0"/>
              <a:buChar char="•"/>
            </a:pPr>
            <a:r>
              <a:rPr lang="en-US" sz="2800" dirty="0" smtClean="0"/>
              <a:t>Using ill-structured problems to increase personal responsibility </a:t>
            </a:r>
            <a:r>
              <a:rPr lang="en-US" sz="2800" dirty="0"/>
              <a:t>for </a:t>
            </a:r>
            <a:r>
              <a:rPr lang="en-US" sz="2800" dirty="0" smtClean="0"/>
              <a:t>learning</a:t>
            </a:r>
          </a:p>
          <a:p>
            <a:pPr marL="571500" indent="-457200">
              <a:buFont typeface="Arial" pitchFamily="34" charset="0"/>
              <a:buChar char="•"/>
            </a:pPr>
            <a:r>
              <a:rPr lang="en-US" sz="2800" dirty="0" smtClean="0"/>
              <a:t>Engaging students in math, science, engineering at an early age.</a:t>
            </a:r>
          </a:p>
          <a:p>
            <a:pPr marL="571500" indent="-457200">
              <a:buFont typeface="Arial" pitchFamily="34" charset="0"/>
              <a:buChar char="•"/>
            </a:pPr>
            <a:r>
              <a:rPr lang="en-US" sz="2800" dirty="0" smtClean="0"/>
              <a:t>Causing students to gather information, </a:t>
            </a:r>
            <a:r>
              <a:rPr lang="en-US" sz="2800" dirty="0"/>
              <a:t>assess its </a:t>
            </a:r>
            <a:r>
              <a:rPr lang="en-US" sz="2800" dirty="0" smtClean="0"/>
              <a:t>validity, provide evidence </a:t>
            </a:r>
            <a:r>
              <a:rPr lang="en-US" sz="2800" dirty="0"/>
              <a:t>to support decisions. </a:t>
            </a:r>
            <a:endParaRPr lang="en-US" sz="2800" dirty="0" smtClean="0"/>
          </a:p>
          <a:p>
            <a:pPr marL="571500" indent="-457200">
              <a:buFont typeface="Arial" pitchFamily="34" charset="0"/>
              <a:buChar char="•"/>
            </a:pPr>
            <a:r>
              <a:rPr lang="en-US" sz="2800" dirty="0" smtClean="0"/>
              <a:t>Encouraging learning transfer</a:t>
            </a:r>
          </a:p>
          <a:p>
            <a:pPr marL="571500" indent="-457200">
              <a:buFont typeface="Arial" pitchFamily="34" charset="0"/>
              <a:buChar char="•"/>
            </a:pPr>
            <a:r>
              <a:rPr lang="en-US" sz="2800" dirty="0" smtClean="0"/>
              <a:t>Treating teamwork as an important outcome</a:t>
            </a:r>
          </a:p>
          <a:p>
            <a:pPr marL="571500" indent="-457200">
              <a:buFont typeface="Arial" pitchFamily="34" charset="0"/>
              <a:buChar char="•"/>
            </a:pPr>
            <a:r>
              <a:rPr lang="en-US" sz="2800" dirty="0" smtClean="0"/>
              <a:t>Teaching students how to learn and transfer knowledge </a:t>
            </a:r>
            <a:endParaRPr lang="en-US" sz="2800" dirty="0"/>
          </a:p>
        </p:txBody>
      </p:sp>
    </p:spTree>
    <p:extLst>
      <p:ext uri="{BB962C8B-B14F-4D97-AF65-F5344CB8AC3E}">
        <p14:creationId xmlns:p14="http://schemas.microsoft.com/office/powerpoint/2010/main" val="2811651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64" y="263856"/>
            <a:ext cx="6932376" cy="1219200"/>
          </a:xfrm>
        </p:spPr>
        <p:txBody>
          <a:bodyPr>
            <a:noAutofit/>
          </a:bodyPr>
          <a:lstStyle/>
          <a:p>
            <a:pPr algn="ctr"/>
            <a:r>
              <a:rPr lang="en-US" sz="9600" dirty="0">
                <a:solidFill>
                  <a:schemeClr val="accent1"/>
                </a:solidFill>
                <a:effectLst>
                  <a:outerShdw blurRad="38100" dist="38100" dir="2700000" algn="tl">
                    <a:srgbClr val="000000">
                      <a:alpha val="43137"/>
                    </a:srgbClr>
                  </a:outerShdw>
                </a:effectLst>
                <a:latin typeface="Haettenschweiler" pitchFamily="34" charset="0"/>
              </a:rPr>
              <a:t>Example Projects</a:t>
            </a:r>
            <a:endParaRPr lang="en-US" sz="9600" dirty="0">
              <a:solidFill>
                <a:schemeClr val="accent1"/>
              </a:solidFill>
            </a:endParaRPr>
          </a:p>
        </p:txBody>
      </p:sp>
      <p:sp>
        <p:nvSpPr>
          <p:cNvPr id="4" name="Content Placeholder 2"/>
          <p:cNvSpPr>
            <a:spLocks noGrp="1"/>
          </p:cNvSpPr>
          <p:nvPr>
            <p:ph sz="half" idx="1"/>
          </p:nvPr>
        </p:nvSpPr>
        <p:spPr>
          <a:xfrm>
            <a:off x="291153" y="1666167"/>
            <a:ext cx="4567448" cy="4525963"/>
          </a:xfrm>
        </p:spPr>
        <p:txBody>
          <a:bodyPr>
            <a:normAutofit lnSpcReduction="10000"/>
          </a:bodyPr>
          <a:lstStyle/>
          <a:p>
            <a:r>
              <a:rPr lang="en-US" dirty="0">
                <a:effectLst>
                  <a:outerShdw blurRad="38100" dist="38100" dir="2700000" algn="tl">
                    <a:srgbClr val="000000">
                      <a:alpha val="43137"/>
                    </a:srgbClr>
                  </a:outerShdw>
                </a:effectLst>
                <a:latin typeface="+mj-lt"/>
                <a:ea typeface="Tahoma" pitchFamily="34" charset="0"/>
                <a:cs typeface="Tahoma" pitchFamily="34" charset="0"/>
              </a:rPr>
              <a:t>STEM assessment</a:t>
            </a:r>
          </a:p>
          <a:p>
            <a:r>
              <a:rPr lang="en-US" dirty="0">
                <a:effectLst>
                  <a:outerShdw blurRad="38100" dist="38100" dir="2700000" algn="tl">
                    <a:srgbClr val="000000">
                      <a:alpha val="43137"/>
                    </a:srgbClr>
                  </a:outerShdw>
                </a:effectLst>
                <a:latin typeface="+mj-lt"/>
                <a:ea typeface="Tahoma" pitchFamily="34" charset="0"/>
                <a:cs typeface="Tahoma" pitchFamily="34" charset="0"/>
              </a:rPr>
              <a:t>Flash cards</a:t>
            </a:r>
          </a:p>
          <a:p>
            <a:r>
              <a:rPr lang="en-US" dirty="0">
                <a:effectLst>
                  <a:outerShdw blurRad="38100" dist="38100" dir="2700000" algn="tl">
                    <a:srgbClr val="000000">
                      <a:alpha val="43137"/>
                    </a:srgbClr>
                  </a:outerShdw>
                </a:effectLst>
                <a:latin typeface="+mj-lt"/>
                <a:ea typeface="Tahoma" pitchFamily="34" charset="0"/>
                <a:cs typeface="Tahoma" pitchFamily="34" charset="0"/>
              </a:rPr>
              <a:t>Mobile design</a:t>
            </a:r>
          </a:p>
          <a:p>
            <a:r>
              <a:rPr lang="en-US" dirty="0">
                <a:effectLst>
                  <a:outerShdw blurRad="38100" dist="38100" dir="2700000" algn="tl">
                    <a:srgbClr val="000000">
                      <a:alpha val="43137"/>
                    </a:srgbClr>
                  </a:outerShdw>
                </a:effectLst>
                <a:latin typeface="+mj-lt"/>
                <a:ea typeface="Tahoma" pitchFamily="34" charset="0"/>
                <a:cs typeface="Tahoma" pitchFamily="34" charset="0"/>
              </a:rPr>
              <a:t>Engineering portfolio</a:t>
            </a:r>
          </a:p>
          <a:p>
            <a:r>
              <a:rPr lang="en-US" dirty="0">
                <a:effectLst>
                  <a:outerShdw blurRad="38100" dist="38100" dir="2700000" algn="tl">
                    <a:srgbClr val="000000">
                      <a:alpha val="43137"/>
                    </a:srgbClr>
                  </a:outerShdw>
                </a:effectLst>
                <a:latin typeface="+mj-lt"/>
                <a:ea typeface="Tahoma" pitchFamily="34" charset="0"/>
                <a:cs typeface="Tahoma" pitchFamily="34" charset="0"/>
              </a:rPr>
              <a:t>Resource procurement</a:t>
            </a:r>
          </a:p>
          <a:p>
            <a:r>
              <a:rPr lang="en-US" dirty="0">
                <a:effectLst>
                  <a:outerShdw blurRad="38100" dist="38100" dir="2700000" algn="tl">
                    <a:srgbClr val="000000">
                      <a:alpha val="43137"/>
                    </a:srgbClr>
                  </a:outerShdw>
                </a:effectLst>
                <a:latin typeface="+mj-lt"/>
                <a:ea typeface="Tahoma" pitchFamily="34" charset="0"/>
                <a:cs typeface="Tahoma" pitchFamily="34" charset="0"/>
              </a:rPr>
              <a:t>Electronics project</a:t>
            </a:r>
          </a:p>
          <a:p>
            <a:r>
              <a:rPr lang="en-US" dirty="0">
                <a:effectLst>
                  <a:outerShdw blurRad="38100" dist="38100" dir="2700000" algn="tl">
                    <a:srgbClr val="000000">
                      <a:alpha val="43137"/>
                    </a:srgbClr>
                  </a:outerShdw>
                </a:effectLst>
                <a:latin typeface="+mj-lt"/>
                <a:ea typeface="Tahoma" pitchFamily="34" charset="0"/>
                <a:cs typeface="Tahoma" pitchFamily="34" charset="0"/>
              </a:rPr>
              <a:t>Pop-up book </a:t>
            </a:r>
            <a:r>
              <a:rPr lang="en-US" dirty="0" smtClean="0">
                <a:effectLst>
                  <a:outerShdw blurRad="38100" dist="38100" dir="2700000" algn="tl">
                    <a:srgbClr val="000000">
                      <a:alpha val="43137"/>
                    </a:srgbClr>
                  </a:outerShdw>
                </a:effectLst>
                <a:latin typeface="+mj-lt"/>
                <a:ea typeface="Tahoma" pitchFamily="34" charset="0"/>
                <a:cs typeface="Tahoma" pitchFamily="34" charset="0"/>
              </a:rPr>
              <a:t>activity</a:t>
            </a:r>
          </a:p>
          <a:p>
            <a:r>
              <a:rPr lang="en-US" dirty="0" smtClean="0">
                <a:effectLst>
                  <a:outerShdw blurRad="38100" dist="38100" dir="2700000" algn="tl">
                    <a:srgbClr val="000000">
                      <a:alpha val="43137"/>
                    </a:srgbClr>
                  </a:outerShdw>
                </a:effectLst>
                <a:latin typeface="+mj-lt"/>
                <a:ea typeface="Tahoma" pitchFamily="34" charset="0"/>
                <a:cs typeface="Tahoma" pitchFamily="34" charset="0"/>
              </a:rPr>
              <a:t>Narrative curriculum</a:t>
            </a:r>
            <a:endParaRPr lang="en-US" dirty="0">
              <a:effectLst>
                <a:outerShdw blurRad="38100" dist="38100" dir="2700000" algn="tl">
                  <a:srgbClr val="000000">
                    <a:alpha val="43137"/>
                  </a:srgbClr>
                </a:outerShdw>
              </a:effectLst>
              <a:latin typeface="+mj-lt"/>
              <a:ea typeface="Tahoma" pitchFamily="34" charset="0"/>
              <a:cs typeface="Tahoma" pitchFamily="34" charset="0"/>
            </a:endParaRPr>
          </a:p>
          <a:p>
            <a:endParaRPr lang="en-US" dirty="0"/>
          </a:p>
        </p:txBody>
      </p:sp>
      <p:pic>
        <p:nvPicPr>
          <p:cNvPr id="1027" name="Picture 3" descr="I:\ITEEA Presentation\2013 Pics\IMG_055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59141" y="1006280"/>
            <a:ext cx="2559563" cy="2543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ITEEA Presentation\2013 Pics\IMG_054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775" t="7666" r="22903"/>
          <a:stretch/>
        </p:blipFill>
        <p:spPr bwMode="auto">
          <a:xfrm>
            <a:off x="5201419" y="3586300"/>
            <a:ext cx="2559563" cy="28439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847458" y="3586300"/>
            <a:ext cx="3766782" cy="2413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079690" y="1587927"/>
            <a:ext cx="4803023" cy="196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629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14" y="332101"/>
            <a:ext cx="6782251" cy="1219200"/>
          </a:xfrm>
        </p:spPr>
        <p:txBody>
          <a:bodyPr>
            <a:noAutofit/>
          </a:bodyPr>
          <a:lstStyle/>
          <a:p>
            <a:pPr algn="ctr"/>
            <a:r>
              <a:rPr lang="en-US" sz="9600" dirty="0">
                <a:solidFill>
                  <a:schemeClr val="accent1"/>
                </a:solidFill>
                <a:effectLst>
                  <a:outerShdw blurRad="38100" dist="38100" dir="2700000" algn="tl">
                    <a:srgbClr val="000000">
                      <a:alpha val="43137"/>
                    </a:srgbClr>
                  </a:outerShdw>
                </a:effectLst>
                <a:latin typeface="Haettenschweiler" pitchFamily="34" charset="0"/>
              </a:rPr>
              <a:t>Example Projects</a:t>
            </a:r>
            <a:endParaRPr lang="en-US" sz="9600" dirty="0">
              <a:solidFill>
                <a:schemeClr val="accent1"/>
              </a:solidFill>
            </a:endParaRPr>
          </a:p>
        </p:txBody>
      </p:sp>
      <p:sp>
        <p:nvSpPr>
          <p:cNvPr id="5" name="Content Placeholder 3"/>
          <p:cNvSpPr txBox="1">
            <a:spLocks/>
          </p:cNvSpPr>
          <p:nvPr/>
        </p:nvSpPr>
        <p:spPr>
          <a:xfrm>
            <a:off x="218366" y="1461453"/>
            <a:ext cx="7751918" cy="4525963"/>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en-US" dirty="0" smtClean="0">
                <a:effectLst>
                  <a:outerShdw blurRad="38100" dist="38100" dir="2700000" algn="tl">
                    <a:srgbClr val="000000">
                      <a:alpha val="43137"/>
                    </a:srgbClr>
                  </a:outerShdw>
                </a:effectLst>
                <a:latin typeface="+mj-lt"/>
                <a:ea typeface="Tahoma" pitchFamily="34" charset="0"/>
                <a:cs typeface="Tahoma" pitchFamily="34" charset="0"/>
              </a:rPr>
              <a:t>Programmable control project</a:t>
            </a:r>
          </a:p>
          <a:p>
            <a:r>
              <a:rPr lang="en-US" dirty="0" smtClean="0">
                <a:effectLst>
                  <a:outerShdw blurRad="38100" dist="38100" dir="2700000" algn="tl">
                    <a:srgbClr val="000000">
                      <a:alpha val="43137"/>
                    </a:srgbClr>
                  </a:outerShdw>
                </a:effectLst>
                <a:latin typeface="+mj-lt"/>
                <a:ea typeface="Tahoma" pitchFamily="34" charset="0"/>
                <a:cs typeface="Tahoma" pitchFamily="34" charset="0"/>
              </a:rPr>
              <a:t>NXT Robotics projects</a:t>
            </a:r>
          </a:p>
          <a:p>
            <a:r>
              <a:rPr lang="en-US" dirty="0" smtClean="0">
                <a:effectLst>
                  <a:outerShdw blurRad="38100" dist="38100" dir="2700000" algn="tl">
                    <a:srgbClr val="000000">
                      <a:alpha val="43137"/>
                    </a:srgbClr>
                  </a:outerShdw>
                </a:effectLst>
                <a:latin typeface="+mj-lt"/>
                <a:ea typeface="Tahoma" pitchFamily="34" charset="0"/>
                <a:cs typeface="Tahoma" pitchFamily="34" charset="0"/>
              </a:rPr>
              <a:t>KEVA planks</a:t>
            </a:r>
          </a:p>
          <a:p>
            <a:r>
              <a:rPr lang="en-US" dirty="0" smtClean="0">
                <a:effectLst>
                  <a:outerShdw blurRad="38100" dist="38100" dir="2700000" algn="tl">
                    <a:srgbClr val="000000">
                      <a:alpha val="43137"/>
                    </a:srgbClr>
                  </a:outerShdw>
                </a:effectLst>
                <a:latin typeface="+mj-lt"/>
                <a:ea typeface="Tahoma" pitchFamily="34" charset="0"/>
                <a:cs typeface="Tahoma" pitchFamily="34" charset="0"/>
              </a:rPr>
              <a:t>Creating/solving long-term </a:t>
            </a:r>
          </a:p>
          <a:p>
            <a:pPr marL="0" indent="0">
              <a:buNone/>
            </a:pPr>
            <a:r>
              <a:rPr lang="en-US" dirty="0" smtClean="0">
                <a:effectLst>
                  <a:outerShdw blurRad="38100" dist="38100" dir="2700000" algn="tl">
                    <a:srgbClr val="000000">
                      <a:alpha val="43137"/>
                    </a:srgbClr>
                  </a:outerShdw>
                </a:effectLst>
                <a:latin typeface="+mj-lt"/>
                <a:ea typeface="Tahoma" pitchFamily="34" charset="0"/>
                <a:cs typeface="Tahoma" pitchFamily="34" charset="0"/>
              </a:rPr>
              <a:t>   design challenges:</a:t>
            </a:r>
          </a:p>
          <a:p>
            <a:pPr lvl="1"/>
            <a:r>
              <a:rPr lang="en-US" dirty="0" smtClean="0">
                <a:effectLst>
                  <a:outerShdw blurRad="38100" dist="38100" dir="2700000" algn="tl">
                    <a:srgbClr val="000000">
                      <a:alpha val="43137"/>
                    </a:srgbClr>
                  </a:outerShdw>
                </a:effectLst>
                <a:latin typeface="+mj-lt"/>
                <a:ea typeface="Tahoma" pitchFamily="34" charset="0"/>
                <a:cs typeface="Tahoma" pitchFamily="34" charset="0"/>
              </a:rPr>
              <a:t>Human-power challenge</a:t>
            </a:r>
          </a:p>
          <a:p>
            <a:pPr lvl="1"/>
            <a:r>
              <a:rPr lang="en-US" dirty="0" smtClean="0">
                <a:effectLst>
                  <a:outerShdw blurRad="38100" dist="38100" dir="2700000" algn="tl">
                    <a:srgbClr val="000000">
                      <a:alpha val="43137"/>
                    </a:srgbClr>
                  </a:outerShdw>
                </a:effectLst>
                <a:latin typeface="+mj-lt"/>
                <a:ea typeface="Tahoma" pitchFamily="34" charset="0"/>
                <a:cs typeface="Tahoma" pitchFamily="34" charset="0"/>
              </a:rPr>
              <a:t>Earthquake proof shelter</a:t>
            </a:r>
          </a:p>
          <a:p>
            <a:pPr lvl="1"/>
            <a:r>
              <a:rPr lang="en-US" dirty="0" smtClean="0">
                <a:effectLst>
                  <a:outerShdw blurRad="38100" dist="38100" dir="2700000" algn="tl">
                    <a:srgbClr val="000000">
                      <a:alpha val="43137"/>
                    </a:srgbClr>
                  </a:outerShdw>
                </a:effectLst>
                <a:latin typeface="+mj-lt"/>
                <a:ea typeface="Tahoma" pitchFamily="34" charset="0"/>
                <a:cs typeface="Tahoma" pitchFamily="34" charset="0"/>
              </a:rPr>
              <a:t>Wind-powered vehicle</a:t>
            </a:r>
          </a:p>
          <a:p>
            <a:endParaRPr lang="en-US" dirty="0"/>
          </a:p>
        </p:txBody>
      </p:sp>
      <p:pic>
        <p:nvPicPr>
          <p:cNvPr id="6" name="Picture 8" descr="F:\ISEA\STEM pics\IMG_048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12" t="10572" r="2338"/>
          <a:stretch/>
        </p:blipFill>
        <p:spPr bwMode="auto">
          <a:xfrm rot="5400000">
            <a:off x="5460897" y="1629180"/>
            <a:ext cx="2769086" cy="22496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4060" y="3699662"/>
            <a:ext cx="3050512" cy="228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76030" y="4276454"/>
            <a:ext cx="1894254" cy="226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134060" y="1007573"/>
            <a:ext cx="3607558" cy="253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653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nvSpPr>
        <p:spPr>
          <a:xfrm>
            <a:off x="304803" y="5701127"/>
            <a:ext cx="11622146" cy="1177636"/>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kern="1200">
                <a:solidFill>
                  <a:schemeClr val="accent1"/>
                </a:solidFill>
                <a:latin typeface="+mj-lt"/>
                <a:ea typeface="+mj-ea"/>
                <a:cs typeface="+mj-cs"/>
              </a:defRPr>
            </a:lvl1pPr>
          </a:lstStyle>
          <a:p>
            <a:r>
              <a:rPr lang="en-US" sz="13000" cap="small" dirty="0">
                <a:effectLst>
                  <a:outerShdw blurRad="38100" dist="38100" dir="2700000" algn="tl">
                    <a:srgbClr val="000000">
                      <a:alpha val="43137"/>
                    </a:srgbClr>
                  </a:outerShdw>
                </a:effectLst>
                <a:latin typeface="Haettenschweiler" pitchFamily="34" charset="0"/>
              </a:rPr>
              <a:t>THE DESIGN CHALLENGE</a:t>
            </a:r>
          </a:p>
        </p:txBody>
      </p:sp>
      <p:sp>
        <p:nvSpPr>
          <p:cNvPr id="5" name="Rectangle 4"/>
          <p:cNvSpPr/>
          <p:nvPr/>
        </p:nvSpPr>
        <p:spPr>
          <a:xfrm>
            <a:off x="291547" y="290017"/>
            <a:ext cx="11648661" cy="2369880"/>
          </a:xfrm>
          <a:prstGeom prst="rect">
            <a:avLst/>
          </a:prstGeom>
        </p:spPr>
        <p:txBody>
          <a:bodyPr wrap="square">
            <a:spAutoFit/>
          </a:bodyPr>
          <a:lstStyle/>
          <a:p>
            <a:r>
              <a:rPr lang="en-US" sz="3600" b="1" u="sng" dirty="0">
                <a:latin typeface="+mj-lt"/>
              </a:rPr>
              <a:t>Kinds of problems</a:t>
            </a:r>
          </a:p>
          <a:p>
            <a:pPr marL="457200" indent="-457200">
              <a:buFont typeface="Arial" pitchFamily="34" charset="0"/>
              <a:buChar char="•"/>
            </a:pPr>
            <a:r>
              <a:rPr lang="en-US" sz="2800" dirty="0">
                <a:latin typeface="+mj-lt"/>
              </a:rPr>
              <a:t>Exploring a question, Investigating a historical event, Problem solving situation, Examining controversial issue, Designing an artifact, Create a piece of writing, art, or  multimedia</a:t>
            </a:r>
          </a:p>
        </p:txBody>
      </p:sp>
      <p:sp>
        <p:nvSpPr>
          <p:cNvPr id="6" name="Rectangle 5"/>
          <p:cNvSpPr/>
          <p:nvPr/>
        </p:nvSpPr>
        <p:spPr>
          <a:xfrm>
            <a:off x="304803" y="2593939"/>
            <a:ext cx="11622146" cy="2800767"/>
          </a:xfrm>
          <a:prstGeom prst="rect">
            <a:avLst/>
          </a:prstGeom>
        </p:spPr>
        <p:txBody>
          <a:bodyPr wrap="square">
            <a:spAutoFit/>
          </a:bodyPr>
          <a:lstStyle/>
          <a:p>
            <a:pPr lvl="0"/>
            <a:r>
              <a:rPr lang="en-US" sz="3600" b="1" u="sng" dirty="0">
                <a:latin typeface="+mj-lt"/>
              </a:rPr>
              <a:t>Where to </a:t>
            </a:r>
            <a:r>
              <a:rPr lang="en-US" sz="3600" b="1" u="sng" dirty="0" smtClean="0">
                <a:latin typeface="+mj-lt"/>
              </a:rPr>
              <a:t>state?</a:t>
            </a:r>
          </a:p>
          <a:p>
            <a:pPr marL="457200" lvl="0" indent="-457200">
              <a:buFont typeface="Arial" pitchFamily="34" charset="0"/>
              <a:buChar char="•"/>
            </a:pPr>
            <a:r>
              <a:rPr lang="en-US" sz="2800" dirty="0" smtClean="0">
                <a:latin typeface="+mj-lt"/>
              </a:rPr>
              <a:t>Standards/frameworks</a:t>
            </a:r>
            <a:r>
              <a:rPr lang="en-US" sz="2800" dirty="0">
                <a:latin typeface="+mj-lt"/>
              </a:rPr>
              <a:t>, Your community (recycling, community history, pets), Items relevant to students (cars, toys, etc.), What people do outside school (farmers, construction workers, engineers, dentists),  Colleagues, and On-line resources</a:t>
            </a:r>
          </a:p>
        </p:txBody>
      </p:sp>
    </p:spTree>
    <p:extLst>
      <p:ext uri="{BB962C8B-B14F-4D97-AF65-F5344CB8AC3E}">
        <p14:creationId xmlns:p14="http://schemas.microsoft.com/office/powerpoint/2010/main" val="1396230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nvSpPr>
        <p:spPr>
          <a:xfrm>
            <a:off x="1404730" y="4455439"/>
            <a:ext cx="10840267" cy="1177636"/>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kern="1200">
                <a:solidFill>
                  <a:schemeClr val="accent1"/>
                </a:solidFill>
                <a:latin typeface="+mj-lt"/>
                <a:ea typeface="+mj-ea"/>
                <a:cs typeface="+mj-cs"/>
              </a:defRPr>
            </a:lvl1pPr>
          </a:lstStyle>
          <a:p>
            <a:r>
              <a:rPr lang="en-US" sz="9600" cap="small" dirty="0" smtClean="0">
                <a:effectLst>
                  <a:outerShdw blurRad="38100" dist="38100" dir="2700000" algn="tl">
                    <a:srgbClr val="000000">
                      <a:alpha val="43137"/>
                    </a:srgbClr>
                  </a:outerShdw>
                </a:effectLst>
                <a:latin typeface="Haettenschweiler" pitchFamily="34" charset="0"/>
              </a:rPr>
              <a:t>THE NARRATIVE CURRICULUM</a:t>
            </a:r>
            <a:endParaRPr lang="en-US" sz="9600" cap="small" dirty="0">
              <a:effectLst>
                <a:outerShdw blurRad="38100" dist="38100" dir="2700000" algn="tl">
                  <a:srgbClr val="000000">
                    <a:alpha val="43137"/>
                  </a:srgbClr>
                </a:outerShdw>
              </a:effectLst>
              <a:latin typeface="Haettenschweiler" pitchFamily="34" charset="0"/>
            </a:endParaRPr>
          </a:p>
        </p:txBody>
      </p:sp>
      <p:sp>
        <p:nvSpPr>
          <p:cNvPr id="4" name="Rectangle 3"/>
          <p:cNvSpPr/>
          <p:nvPr/>
        </p:nvSpPr>
        <p:spPr>
          <a:xfrm>
            <a:off x="4532243" y="5313845"/>
            <a:ext cx="7527214" cy="830997"/>
          </a:xfrm>
          <a:prstGeom prst="rect">
            <a:avLst/>
          </a:prstGeom>
        </p:spPr>
        <p:txBody>
          <a:bodyPr wrap="square">
            <a:spAutoFit/>
          </a:bodyPr>
          <a:lstStyle/>
          <a:p>
            <a:pPr algn="r"/>
            <a:r>
              <a:rPr lang="en-US" sz="4800" cap="small" dirty="0">
                <a:solidFill>
                  <a:schemeClr val="accent6">
                    <a:lumMod val="50000"/>
                  </a:schemeClr>
                </a:solidFill>
                <a:latin typeface="Haettenschweiler" pitchFamily="34" charset="0"/>
              </a:rPr>
              <a:t>N</a:t>
            </a:r>
            <a:r>
              <a:rPr lang="en-US" sz="4800" cap="small" dirty="0" smtClean="0">
                <a:solidFill>
                  <a:schemeClr val="accent6">
                    <a:lumMod val="50000"/>
                  </a:schemeClr>
                </a:solidFill>
                <a:latin typeface="Haettenschweiler" pitchFamily="34" charset="0"/>
              </a:rPr>
              <a:t>arrative-Centered Learning Environments</a:t>
            </a:r>
            <a:endParaRPr lang="en-US" sz="4800" cap="small" dirty="0">
              <a:solidFill>
                <a:schemeClr val="accent6">
                  <a:lumMod val="50000"/>
                </a:schemeClr>
              </a:solidFill>
              <a:latin typeface="Haettenschweiler" pitchFamily="34" charset="0"/>
            </a:endParaRPr>
          </a:p>
        </p:txBody>
      </p:sp>
      <p:sp>
        <p:nvSpPr>
          <p:cNvPr id="5" name="Rectangle 4"/>
          <p:cNvSpPr/>
          <p:nvPr/>
        </p:nvSpPr>
        <p:spPr>
          <a:xfrm>
            <a:off x="291547" y="661073"/>
            <a:ext cx="11648661" cy="1508105"/>
          </a:xfrm>
          <a:prstGeom prst="rect">
            <a:avLst/>
          </a:prstGeom>
        </p:spPr>
        <p:txBody>
          <a:bodyPr wrap="square">
            <a:spAutoFit/>
          </a:bodyPr>
          <a:lstStyle/>
          <a:p>
            <a:r>
              <a:rPr lang="en-US" sz="3600" b="1" u="sng" dirty="0">
                <a:latin typeface="Segoe Print" pitchFamily="2" charset="0"/>
              </a:rPr>
              <a:t>Use children’s literature to promote </a:t>
            </a:r>
            <a:r>
              <a:rPr lang="en-US" sz="3600" b="1" u="sng" dirty="0" smtClean="0">
                <a:latin typeface="Segoe Print" pitchFamily="2" charset="0"/>
              </a:rPr>
              <a:t>STEM</a:t>
            </a:r>
            <a:endParaRPr lang="en-US" sz="3600" b="1" u="sng" dirty="0">
              <a:latin typeface="Segoe Print" pitchFamily="2" charset="0"/>
            </a:endParaRPr>
          </a:p>
          <a:p>
            <a:pPr marL="285750" indent="-285750">
              <a:buFont typeface="Arial" pitchFamily="34" charset="0"/>
              <a:buChar char="•"/>
            </a:pPr>
            <a:r>
              <a:rPr lang="en-US" sz="2800" dirty="0">
                <a:latin typeface="Segoe Print" pitchFamily="2" charset="0"/>
              </a:rPr>
              <a:t>Expand upon a book commonly shared in </a:t>
            </a:r>
            <a:r>
              <a:rPr lang="en-US" sz="2800" dirty="0" smtClean="0">
                <a:latin typeface="Segoe Print" pitchFamily="2" charset="0"/>
              </a:rPr>
              <a:t>schools</a:t>
            </a:r>
            <a:endParaRPr lang="en-US" sz="2800" dirty="0">
              <a:latin typeface="Segoe Print" pitchFamily="2" charset="0"/>
            </a:endParaRPr>
          </a:p>
          <a:p>
            <a:pPr marL="285750" indent="-285750">
              <a:buFont typeface="Arial" pitchFamily="34" charset="0"/>
              <a:buChar char="•"/>
            </a:pPr>
            <a:r>
              <a:rPr lang="en-US" sz="2800" dirty="0">
                <a:latin typeface="Segoe Print" pitchFamily="2" charset="0"/>
              </a:rPr>
              <a:t>Move from comfortable to uncomfortable/known to </a:t>
            </a:r>
            <a:r>
              <a:rPr lang="en-US" sz="2800" dirty="0" smtClean="0">
                <a:latin typeface="Segoe Print" pitchFamily="2" charset="0"/>
              </a:rPr>
              <a:t>unknown</a:t>
            </a:r>
            <a:endParaRPr lang="en-US" sz="2800" dirty="0">
              <a:latin typeface="Segoe Print" pitchFamily="2" charset="0"/>
            </a:endParaRPr>
          </a:p>
        </p:txBody>
      </p:sp>
      <p:sp>
        <p:nvSpPr>
          <p:cNvPr id="6" name="Rectangle 5"/>
          <p:cNvSpPr/>
          <p:nvPr/>
        </p:nvSpPr>
        <p:spPr>
          <a:xfrm>
            <a:off x="291547" y="2315640"/>
            <a:ext cx="9352119" cy="1938992"/>
          </a:xfrm>
          <a:prstGeom prst="rect">
            <a:avLst/>
          </a:prstGeom>
        </p:spPr>
        <p:txBody>
          <a:bodyPr wrap="square">
            <a:spAutoFit/>
          </a:bodyPr>
          <a:lstStyle/>
          <a:p>
            <a:pPr lvl="0"/>
            <a:r>
              <a:rPr lang="en-US" sz="3600" b="1" u="sng" dirty="0">
                <a:latin typeface="Segoe Print" pitchFamily="2" charset="0"/>
              </a:rPr>
              <a:t>Story-centric problem solving activities</a:t>
            </a:r>
          </a:p>
          <a:p>
            <a:pPr marL="342900" indent="-342900">
              <a:buFont typeface="Arial" pitchFamily="34" charset="0"/>
              <a:buChar char="•"/>
            </a:pPr>
            <a:r>
              <a:rPr lang="en-US" sz="2800" dirty="0">
                <a:latin typeface="Segoe Print" pitchFamily="2" charset="0"/>
              </a:rPr>
              <a:t>Compelling virtual worlds</a:t>
            </a:r>
          </a:p>
          <a:p>
            <a:pPr marL="342900" indent="-342900">
              <a:buFont typeface="Arial" pitchFamily="34" charset="0"/>
              <a:buChar char="•"/>
            </a:pPr>
            <a:r>
              <a:rPr lang="en-US" sz="2800" dirty="0">
                <a:latin typeface="Segoe Print" pitchFamily="2" charset="0"/>
              </a:rPr>
              <a:t>Believable characters</a:t>
            </a:r>
          </a:p>
          <a:p>
            <a:pPr marL="342900" indent="-342900">
              <a:buFont typeface="Arial" pitchFamily="34" charset="0"/>
              <a:buChar char="•"/>
            </a:pPr>
            <a:r>
              <a:rPr lang="en-US" sz="2800" dirty="0" smtClean="0">
                <a:latin typeface="Segoe Print" pitchFamily="2" charset="0"/>
              </a:rPr>
              <a:t>Thought </a:t>
            </a:r>
            <a:r>
              <a:rPr lang="en-US" sz="2800" dirty="0">
                <a:latin typeface="Segoe Print" pitchFamily="2" charset="0"/>
              </a:rPr>
              <a:t>provoking themes</a:t>
            </a:r>
          </a:p>
        </p:txBody>
      </p:sp>
    </p:spTree>
    <p:extLst>
      <p:ext uri="{BB962C8B-B14F-4D97-AF65-F5344CB8AC3E}">
        <p14:creationId xmlns:p14="http://schemas.microsoft.com/office/powerpoint/2010/main" val="3505689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 name="Rectangle 9"/>
          <p:cNvSpPr/>
          <p:nvPr/>
        </p:nvSpPr>
        <p:spPr>
          <a:xfrm>
            <a:off x="252825" y="622191"/>
            <a:ext cx="7888698" cy="4144724"/>
          </a:xfrm>
          <a:prstGeom prst="rect">
            <a:avLst/>
          </a:prstGeom>
        </p:spPr>
        <p:txBody>
          <a:bodyPr wrap="none">
            <a:spAutoFit/>
          </a:bodyPr>
          <a:lstStyle/>
          <a:p>
            <a:pPr>
              <a:lnSpc>
                <a:spcPts val="8000"/>
              </a:lnSpc>
            </a:pPr>
            <a:r>
              <a:rPr lang="en-US" sz="13000" cap="small" dirty="0" smtClean="0">
                <a:effectLst>
                  <a:outerShdw blurRad="38100" dist="38100" dir="2700000" algn="tl">
                    <a:srgbClr val="000000">
                      <a:alpha val="43137"/>
                    </a:srgbClr>
                  </a:outerShdw>
                </a:effectLst>
                <a:latin typeface="Haettenschweiler" pitchFamily="34" charset="0"/>
              </a:rPr>
              <a:t>Dog Bone Slinger</a:t>
            </a:r>
          </a:p>
          <a:p>
            <a:pPr>
              <a:lnSpc>
                <a:spcPts val="8000"/>
              </a:lnSpc>
            </a:pPr>
            <a:r>
              <a:rPr lang="en-US" sz="9600" u="sng" cap="small" dirty="0" smtClean="0">
                <a:effectLst>
                  <a:outerShdw blurRad="38100" dist="38100" dir="2700000" algn="tl">
                    <a:srgbClr val="000000">
                      <a:alpha val="43137"/>
                    </a:srgbClr>
                  </a:outerShdw>
                </a:effectLst>
                <a:latin typeface="Haettenschweiler" pitchFamily="34" charset="0"/>
              </a:rPr>
              <a:t>Design Challenge</a:t>
            </a:r>
          </a:p>
          <a:p>
            <a:endParaRPr lang="en-US" sz="13000" cap="small" dirty="0">
              <a:solidFill>
                <a:schemeClr val="accent1"/>
              </a:solidFill>
              <a:effectLst>
                <a:outerShdw blurRad="38100" dist="38100" dir="2700000" algn="tl">
                  <a:srgbClr val="000000">
                    <a:alpha val="43137"/>
                  </a:srgbClr>
                </a:outerShdw>
              </a:effectLst>
              <a:latin typeface="Haettenschweiler" pitchFamily="34" charset="0"/>
            </a:endParaRPr>
          </a:p>
        </p:txBody>
      </p:sp>
      <p:pic>
        <p:nvPicPr>
          <p:cNvPr id="2050" name="Picture 2" descr="DogZ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2976" y="302062"/>
            <a:ext cx="3016549" cy="38673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38819" y="3124773"/>
            <a:ext cx="11709974" cy="3662541"/>
          </a:xfrm>
          <a:prstGeom prst="rect">
            <a:avLst/>
          </a:prstGeom>
        </p:spPr>
        <p:txBody>
          <a:bodyPr wrap="square">
            <a:spAutoFit/>
          </a:bodyPr>
          <a:lstStyle/>
          <a:p>
            <a:pPr>
              <a:lnSpc>
                <a:spcPts val="3000"/>
              </a:lnSpc>
            </a:pPr>
            <a:r>
              <a:rPr lang="en-US" sz="4400" b="1" dirty="0">
                <a:solidFill>
                  <a:srgbClr val="FF0000"/>
                </a:solidFill>
                <a:latin typeface="Segoe Print" pitchFamily="2" charset="0"/>
              </a:rPr>
              <a:t>Situation</a:t>
            </a:r>
            <a:r>
              <a:rPr lang="en-US" sz="4400" b="1" dirty="0" smtClean="0">
                <a:solidFill>
                  <a:srgbClr val="FF0000"/>
                </a:solidFill>
                <a:latin typeface="Segoe Print" pitchFamily="2" charset="0"/>
              </a:rPr>
              <a:t>:</a:t>
            </a:r>
          </a:p>
          <a:p>
            <a:pPr>
              <a:lnSpc>
                <a:spcPts val="3000"/>
              </a:lnSpc>
            </a:pPr>
            <a:endParaRPr lang="en-US" sz="4400" b="1" dirty="0" smtClean="0">
              <a:solidFill>
                <a:schemeClr val="accent6"/>
              </a:solidFill>
              <a:latin typeface="Segoe Print" pitchFamily="2" charset="0"/>
            </a:endParaRPr>
          </a:p>
          <a:p>
            <a:r>
              <a:rPr lang="en-US" sz="2600" b="1" dirty="0" smtClean="0">
                <a:latin typeface="Segoe Print" pitchFamily="2" charset="0"/>
              </a:rPr>
              <a:t>The </a:t>
            </a:r>
            <a:r>
              <a:rPr lang="en-US" sz="2600" b="1" dirty="0">
                <a:latin typeface="Segoe Print" pitchFamily="2" charset="0"/>
              </a:rPr>
              <a:t>city of </a:t>
            </a:r>
            <a:r>
              <a:rPr lang="en-US" sz="2600" b="1" dirty="0" err="1">
                <a:latin typeface="Segoe Print" pitchFamily="2" charset="0"/>
              </a:rPr>
              <a:t>Mousopolis</a:t>
            </a:r>
            <a:r>
              <a:rPr lang="en-US" sz="2600" b="1" dirty="0">
                <a:latin typeface="Segoe Print" pitchFamily="2" charset="0"/>
              </a:rPr>
              <a:t> is in trouble once again </a:t>
            </a:r>
            <a:endParaRPr lang="en-US" sz="2600" b="1" dirty="0" smtClean="0">
              <a:latin typeface="Segoe Print" pitchFamily="2" charset="0"/>
            </a:endParaRPr>
          </a:p>
          <a:p>
            <a:r>
              <a:rPr lang="en-US" sz="2600" b="1" dirty="0" smtClean="0">
                <a:latin typeface="Segoe Print" pitchFamily="2" charset="0"/>
              </a:rPr>
              <a:t>now that </a:t>
            </a:r>
            <a:r>
              <a:rPr lang="en-US" sz="2600" b="1" dirty="0" err="1">
                <a:latin typeface="Segoe Print" pitchFamily="2" charset="0"/>
              </a:rPr>
              <a:t>Dogzilla’s</a:t>
            </a:r>
            <a:r>
              <a:rPr lang="en-US" sz="2600" b="1" dirty="0">
                <a:latin typeface="Segoe Print" pitchFamily="2" charset="0"/>
              </a:rPr>
              <a:t> puppies are free! The Big Cheese and all the other mice must find a new way to keep the puppies away from their precious city and of course the Second Annual Barbeque Cook-Off!  They decide to create the incredible Dog Bone Slinger to run the pups far, far away from the city. The only problem is that the mice don’t know how to build it</a:t>
            </a:r>
            <a:r>
              <a:rPr lang="en-US" sz="2600" b="1" dirty="0" smtClean="0">
                <a:latin typeface="Segoe Print" pitchFamily="2" charset="0"/>
              </a:rPr>
              <a:t>!</a:t>
            </a:r>
            <a:endParaRPr lang="en-US" sz="2600" b="1" dirty="0">
              <a:latin typeface="Segoe Print" pitchFamily="2" charset="0"/>
            </a:endParaRPr>
          </a:p>
        </p:txBody>
      </p:sp>
    </p:spTree>
    <p:extLst>
      <p:ext uri="{BB962C8B-B14F-4D97-AF65-F5344CB8AC3E}">
        <p14:creationId xmlns:p14="http://schemas.microsoft.com/office/powerpoint/2010/main" val="2757491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3" descr="C:\Users\Unprotected Admin\Desktop\STEM Project Pics (Shaw)\IMG_809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48115" y="197241"/>
            <a:ext cx="5656323" cy="29406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Users\Unprotected Admin\Desktop\STEM Project Pics (Shaw)\IMG_809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19579" y="3760753"/>
            <a:ext cx="6435860" cy="29406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1069" y="3378609"/>
            <a:ext cx="4719671" cy="2769989"/>
          </a:xfrm>
          <a:prstGeom prst="rect">
            <a:avLst/>
          </a:prstGeom>
        </p:spPr>
        <p:txBody>
          <a:bodyPr wrap="square">
            <a:spAutoFit/>
          </a:bodyPr>
          <a:lstStyle/>
          <a:p>
            <a:pPr>
              <a:lnSpc>
                <a:spcPct val="150000"/>
              </a:lnSpc>
            </a:pPr>
            <a:r>
              <a:rPr lang="en-US" sz="2000" dirty="0" smtClean="0">
                <a:effectLst>
                  <a:outerShdw blurRad="38100" dist="38100" dir="2700000" algn="tl">
                    <a:srgbClr val="000000">
                      <a:alpha val="43137"/>
                    </a:srgbClr>
                  </a:outerShdw>
                </a:effectLst>
                <a:latin typeface="Segoe Print" pitchFamily="2" charset="0"/>
              </a:rPr>
              <a:t>Using children’s </a:t>
            </a:r>
            <a:r>
              <a:rPr lang="en-US" sz="2000" dirty="0">
                <a:effectLst>
                  <a:outerShdw blurRad="38100" dist="38100" dir="2700000" algn="tl">
                    <a:srgbClr val="000000">
                      <a:alpha val="43137"/>
                    </a:srgbClr>
                  </a:outerShdw>
                </a:effectLst>
                <a:latin typeface="Segoe Print" pitchFamily="2" charset="0"/>
              </a:rPr>
              <a:t>literature to expand upon and promote STEM learning by engaging students with a problem that may arise in both </a:t>
            </a:r>
            <a:r>
              <a:rPr lang="en-US" sz="2000" dirty="0" smtClean="0">
                <a:effectLst>
                  <a:outerShdw blurRad="38100" dist="38100" dir="2700000" algn="tl">
                    <a:srgbClr val="000000">
                      <a:alpha val="43137"/>
                    </a:srgbClr>
                  </a:outerShdw>
                </a:effectLst>
                <a:latin typeface="Segoe Print" pitchFamily="2" charset="0"/>
              </a:rPr>
              <a:t>fiction </a:t>
            </a:r>
            <a:r>
              <a:rPr lang="en-US" sz="2000" dirty="0">
                <a:effectLst>
                  <a:outerShdw blurRad="38100" dist="38100" dir="2700000" algn="tl">
                    <a:srgbClr val="000000">
                      <a:alpha val="43137"/>
                    </a:srgbClr>
                  </a:outerShdw>
                </a:effectLst>
                <a:latin typeface="Segoe Print" pitchFamily="2" charset="0"/>
              </a:rPr>
              <a:t>and informational text.  </a:t>
            </a:r>
            <a:endParaRPr lang="en-US" sz="2000" dirty="0" smtClean="0">
              <a:effectLst>
                <a:outerShdw blurRad="38100" dist="38100" dir="2700000" algn="tl">
                  <a:srgbClr val="000000">
                    <a:alpha val="43137"/>
                  </a:srgbClr>
                </a:outerShdw>
              </a:effectLst>
              <a:latin typeface="Segoe Print" pitchFamily="2" charset="0"/>
            </a:endParaRPr>
          </a:p>
          <a:p>
            <a:endParaRPr lang="en-US" sz="2400" dirty="0">
              <a:effectLst>
                <a:outerShdw blurRad="38100" dist="38100" dir="2700000" algn="tl">
                  <a:srgbClr val="000000">
                    <a:alpha val="43137"/>
                  </a:srgbClr>
                </a:outerShdw>
              </a:effectLst>
              <a:latin typeface="Segoe Print" pitchFamily="2" charset="0"/>
            </a:endParaRPr>
          </a:p>
        </p:txBody>
      </p:sp>
      <p:sp>
        <p:nvSpPr>
          <p:cNvPr id="5" name="Rectangle 4"/>
          <p:cNvSpPr/>
          <p:nvPr/>
        </p:nvSpPr>
        <p:spPr>
          <a:xfrm>
            <a:off x="6286311" y="361017"/>
            <a:ext cx="5751015" cy="3193182"/>
          </a:xfrm>
          <a:prstGeom prst="rect">
            <a:avLst/>
          </a:prstGeom>
        </p:spPr>
        <p:txBody>
          <a:bodyPr wrap="square">
            <a:spAutoFit/>
          </a:bodyPr>
          <a:lstStyle/>
          <a:p>
            <a:endParaRPr lang="en-US" sz="2400" dirty="0">
              <a:effectLst>
                <a:outerShdw blurRad="38100" dist="38100" dir="2700000" algn="tl">
                  <a:srgbClr val="000000">
                    <a:alpha val="43137"/>
                  </a:srgbClr>
                </a:outerShdw>
              </a:effectLst>
              <a:latin typeface="Segoe Print" pitchFamily="2" charset="0"/>
            </a:endParaRPr>
          </a:p>
          <a:p>
            <a:pPr>
              <a:lnSpc>
                <a:spcPct val="150000"/>
              </a:lnSpc>
            </a:pPr>
            <a:r>
              <a:rPr lang="en-US" sz="2000" dirty="0" smtClean="0">
                <a:effectLst>
                  <a:outerShdw blurRad="38100" dist="38100" dir="2700000" algn="tl">
                    <a:srgbClr val="000000">
                      <a:alpha val="43137"/>
                    </a:srgbClr>
                  </a:outerShdw>
                </a:effectLst>
                <a:latin typeface="Segoe Print" pitchFamily="2" charset="0"/>
              </a:rPr>
              <a:t>Pre-service teachers </a:t>
            </a:r>
            <a:r>
              <a:rPr lang="en-US" sz="2000" dirty="0">
                <a:effectLst>
                  <a:outerShdw blurRad="38100" dist="38100" dir="2700000" algn="tl">
                    <a:srgbClr val="000000">
                      <a:alpha val="43137"/>
                    </a:srgbClr>
                  </a:outerShdw>
                </a:effectLst>
                <a:latin typeface="Segoe Print" pitchFamily="2" charset="0"/>
              </a:rPr>
              <a:t>use </a:t>
            </a:r>
            <a:r>
              <a:rPr lang="en-US" sz="2000" dirty="0" smtClean="0">
                <a:effectLst>
                  <a:outerShdw blurRad="38100" dist="38100" dir="2700000" algn="tl">
                    <a:srgbClr val="000000">
                      <a:alpha val="43137"/>
                    </a:srgbClr>
                  </a:outerShdw>
                </a:effectLst>
                <a:latin typeface="Segoe Print" pitchFamily="2" charset="0"/>
              </a:rPr>
              <a:t>a narrative </a:t>
            </a:r>
            <a:r>
              <a:rPr lang="en-US" sz="2000" dirty="0">
                <a:effectLst>
                  <a:outerShdw blurRad="38100" dist="38100" dir="2700000" algn="tl">
                    <a:srgbClr val="000000">
                      <a:alpha val="43137"/>
                    </a:srgbClr>
                  </a:outerShdw>
                </a:effectLst>
                <a:latin typeface="Segoe Print" pitchFamily="2" charset="0"/>
              </a:rPr>
              <a:t>curriculum (</a:t>
            </a:r>
            <a:r>
              <a:rPr lang="en-US" sz="2000" dirty="0" err="1">
                <a:effectLst>
                  <a:outerShdw blurRad="38100" dist="38100" dir="2700000" algn="tl">
                    <a:srgbClr val="000000">
                      <a:alpha val="43137"/>
                    </a:srgbClr>
                  </a:outerShdw>
                </a:effectLst>
                <a:latin typeface="Segoe Print" pitchFamily="2" charset="0"/>
              </a:rPr>
              <a:t>Lauritzen</a:t>
            </a:r>
            <a:r>
              <a:rPr lang="en-US" sz="2000" dirty="0">
                <a:effectLst>
                  <a:outerShdw blurRad="38100" dist="38100" dir="2700000" algn="tl">
                    <a:srgbClr val="000000">
                      <a:alpha val="43137"/>
                    </a:srgbClr>
                  </a:outerShdw>
                </a:effectLst>
                <a:latin typeface="Segoe Print" pitchFamily="2" charset="0"/>
              </a:rPr>
              <a:t> &amp; Jaeger, 1996) </a:t>
            </a:r>
            <a:r>
              <a:rPr lang="en-US" sz="2000" dirty="0" smtClean="0">
                <a:effectLst>
                  <a:outerShdw blurRad="38100" dist="38100" dir="2700000" algn="tl">
                    <a:srgbClr val="000000">
                      <a:alpha val="43137"/>
                    </a:srgbClr>
                  </a:outerShdw>
                </a:effectLst>
                <a:latin typeface="Segoe Print" pitchFamily="2" charset="0"/>
              </a:rPr>
              <a:t>approach </a:t>
            </a:r>
            <a:r>
              <a:rPr lang="en-US" sz="2000" dirty="0">
                <a:effectLst>
                  <a:outerShdw blurRad="38100" dist="38100" dir="2700000" algn="tl">
                    <a:srgbClr val="000000">
                      <a:alpha val="43137"/>
                    </a:srgbClr>
                  </a:outerShdw>
                </a:effectLst>
                <a:latin typeface="Segoe Print" pitchFamily="2" charset="0"/>
              </a:rPr>
              <a:t>to set-up the background organization, motivation, and structure for creating meaningful engineering design challenges.</a:t>
            </a:r>
          </a:p>
        </p:txBody>
      </p:sp>
    </p:spTree>
    <p:extLst>
      <p:ext uri="{BB962C8B-B14F-4D97-AF65-F5344CB8AC3E}">
        <p14:creationId xmlns:p14="http://schemas.microsoft.com/office/powerpoint/2010/main" val="10927192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Rectangle 7"/>
          <p:cNvSpPr/>
          <p:nvPr/>
        </p:nvSpPr>
        <p:spPr>
          <a:xfrm>
            <a:off x="359237" y="3900913"/>
            <a:ext cx="11011524" cy="2462213"/>
          </a:xfrm>
          <a:prstGeom prst="rect">
            <a:avLst/>
          </a:prstGeom>
        </p:spPr>
        <p:txBody>
          <a:bodyPr wrap="square">
            <a:spAutoFit/>
          </a:bodyPr>
          <a:lstStyle/>
          <a:p>
            <a:pPr>
              <a:lnSpc>
                <a:spcPts val="3000"/>
              </a:lnSpc>
            </a:pPr>
            <a:r>
              <a:rPr lang="en-US" sz="4400" b="1" dirty="0" smtClean="0">
                <a:solidFill>
                  <a:srgbClr val="FF0000"/>
                </a:solidFill>
                <a:latin typeface="Segoe Print" pitchFamily="2" charset="0"/>
              </a:rPr>
              <a:t>Challenge:</a:t>
            </a:r>
          </a:p>
          <a:p>
            <a:pPr>
              <a:lnSpc>
                <a:spcPts val="3000"/>
              </a:lnSpc>
            </a:pPr>
            <a:endParaRPr lang="en-US" sz="4400" b="1" dirty="0" smtClean="0">
              <a:solidFill>
                <a:schemeClr val="accent6"/>
              </a:solidFill>
              <a:latin typeface="Segoe Print" pitchFamily="2" charset="0"/>
            </a:endParaRPr>
          </a:p>
          <a:p>
            <a:r>
              <a:rPr lang="en-US" sz="2600" b="1" dirty="0" smtClean="0">
                <a:latin typeface="Segoe Print" pitchFamily="2" charset="0"/>
              </a:rPr>
              <a:t>In </a:t>
            </a:r>
            <a:r>
              <a:rPr lang="en-US" sz="2600" b="1" dirty="0">
                <a:latin typeface="Segoe Print" pitchFamily="2" charset="0"/>
              </a:rPr>
              <a:t>your assigned groups, you will help the </a:t>
            </a:r>
            <a:r>
              <a:rPr lang="en-US" sz="2600" b="1" dirty="0" smtClean="0">
                <a:latin typeface="Segoe Print" pitchFamily="2" charset="0"/>
              </a:rPr>
              <a:t>mice design </a:t>
            </a:r>
            <a:r>
              <a:rPr lang="en-US" sz="2600" b="1" dirty="0">
                <a:latin typeface="Segoe Print" pitchFamily="2" charset="0"/>
              </a:rPr>
              <a:t>the most incredible Dog </a:t>
            </a:r>
            <a:r>
              <a:rPr lang="en-US" sz="2600" b="1" dirty="0" smtClean="0">
                <a:latin typeface="Segoe Print" pitchFamily="2" charset="0"/>
              </a:rPr>
              <a:t>Bone Slinger</a:t>
            </a:r>
            <a:r>
              <a:rPr lang="en-US" sz="2600" b="1" dirty="0">
                <a:latin typeface="Segoe Print" pitchFamily="2" charset="0"/>
              </a:rPr>
              <a:t>.  Using the design loop and the </a:t>
            </a:r>
            <a:r>
              <a:rPr lang="en-US" sz="2600" b="1" dirty="0" smtClean="0">
                <a:latin typeface="Segoe Print" pitchFamily="2" charset="0"/>
              </a:rPr>
              <a:t>materials </a:t>
            </a:r>
            <a:r>
              <a:rPr lang="en-US" sz="2600" b="1" dirty="0">
                <a:latin typeface="Segoe Print" pitchFamily="2" charset="0"/>
              </a:rPr>
              <a:t>below, create a machine that is </a:t>
            </a:r>
            <a:r>
              <a:rPr lang="en-US" sz="2600" b="1" dirty="0" smtClean="0">
                <a:latin typeface="Segoe Print" pitchFamily="2" charset="0"/>
              </a:rPr>
              <a:t>easy </a:t>
            </a:r>
            <a:r>
              <a:rPr lang="en-US" sz="2600" b="1" dirty="0">
                <a:latin typeface="Segoe Print" pitchFamily="2" charset="0"/>
              </a:rPr>
              <a:t>to operate and will fling dog bones </a:t>
            </a:r>
            <a:r>
              <a:rPr lang="en-US" sz="2600" b="1" dirty="0" smtClean="0">
                <a:latin typeface="Segoe Print" pitchFamily="2" charset="0"/>
              </a:rPr>
              <a:t>as far </a:t>
            </a:r>
            <a:r>
              <a:rPr lang="en-US" sz="2600" b="1" dirty="0">
                <a:latin typeface="Segoe Print" pitchFamily="2" charset="0"/>
              </a:rPr>
              <a:t>away as possible from the city. </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a:stretch/>
        </p:blipFill>
        <p:spPr bwMode="auto">
          <a:xfrm>
            <a:off x="5339131" y="1790263"/>
            <a:ext cx="2559335" cy="2331780"/>
          </a:xfrm>
          <a:prstGeom prst="rect">
            <a:avLst/>
          </a:prstGeom>
          <a:ln>
            <a:noFill/>
          </a:ln>
          <a:extLst>
            <a:ext uri="{53640926-AAD7-44D8-BBD7-CCE9431645EC}">
              <a14:shadowObscured xmlns:a14="http://schemas.microsoft.com/office/drawing/2010/main"/>
            </a:ext>
          </a:extLst>
        </p:spPr>
      </p:pic>
      <p:pic>
        <p:nvPicPr>
          <p:cNvPr id="7" name="Picture 6" descr="C:\Users\Unprotected Admin\Desktop\STEM Project Pics (Shaw)\IMG_81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3183" y="1954036"/>
            <a:ext cx="3755488" cy="25036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Unprotected Admin\Desktop\STEM Project Pics (Shaw)\IMG_81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589" y="331939"/>
            <a:ext cx="4772321" cy="318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581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31216" y="278664"/>
            <a:ext cx="5636654" cy="6027313"/>
          </a:xfrm>
        </p:spPr>
        <p:txBody>
          <a:bodyPr>
            <a:normAutofit fontScale="25000" lnSpcReduction="20000"/>
          </a:bodyPr>
          <a:lstStyle/>
          <a:p>
            <a:pPr marL="0" indent="0">
              <a:buNone/>
            </a:pPr>
            <a:r>
              <a:rPr lang="en-US" sz="17600" u="sng" dirty="0">
                <a:latin typeface="Haettenschweiler" pitchFamily="34" charset="0"/>
              </a:rPr>
              <a:t>Parameters: </a:t>
            </a:r>
            <a:endParaRPr lang="en-US" sz="17600" u="sng" dirty="0" smtClean="0">
              <a:latin typeface="Haettenschweiler" pitchFamily="34" charset="0"/>
            </a:endParaRPr>
          </a:p>
          <a:p>
            <a:pPr marL="0" indent="0">
              <a:buNone/>
            </a:pPr>
            <a:endParaRPr lang="en-US" sz="2800" dirty="0" smtClean="0">
              <a:latin typeface="Segoe Print" pitchFamily="2" charset="0"/>
            </a:endParaRPr>
          </a:p>
          <a:p>
            <a:pPr marL="0" indent="0">
              <a:buNone/>
            </a:pPr>
            <a:r>
              <a:rPr lang="en-US" sz="8800" dirty="0" smtClean="0">
                <a:latin typeface="Segoe Print" pitchFamily="2" charset="0"/>
              </a:rPr>
              <a:t>The </a:t>
            </a:r>
            <a:r>
              <a:rPr lang="en-US" sz="8800" dirty="0">
                <a:latin typeface="Segoe Print" pitchFamily="2" charset="0"/>
              </a:rPr>
              <a:t>completed machine must</a:t>
            </a:r>
            <a:r>
              <a:rPr lang="en-US" sz="8800" dirty="0" smtClean="0">
                <a:latin typeface="Segoe Print" pitchFamily="2" charset="0"/>
              </a:rPr>
              <a:t>:</a:t>
            </a:r>
          </a:p>
          <a:p>
            <a:pPr marL="0" indent="0">
              <a:buNone/>
            </a:pPr>
            <a:endParaRPr lang="en-US" sz="8800" dirty="0">
              <a:latin typeface="Haettenschweiler" pitchFamily="34" charset="0"/>
            </a:endParaRPr>
          </a:p>
          <a:p>
            <a:pPr lvl="0" fontAlgn="base"/>
            <a:r>
              <a:rPr lang="en-US" sz="8800" dirty="0">
                <a:latin typeface="Segoe Print" pitchFamily="2" charset="0"/>
              </a:rPr>
              <a:t>be capable of shooting a dog bone as far as possible from the </a:t>
            </a:r>
            <a:r>
              <a:rPr lang="en-US" sz="8800" dirty="0" smtClean="0">
                <a:latin typeface="Segoe Print" pitchFamily="2" charset="0"/>
              </a:rPr>
              <a:t>machine</a:t>
            </a:r>
          </a:p>
          <a:p>
            <a:pPr marL="0" lvl="0" indent="0" fontAlgn="base">
              <a:buNone/>
            </a:pPr>
            <a:endParaRPr lang="en-US" sz="8800" dirty="0">
              <a:latin typeface="Segoe Print" pitchFamily="2" charset="0"/>
            </a:endParaRPr>
          </a:p>
          <a:p>
            <a:pPr lvl="0" fontAlgn="base"/>
            <a:r>
              <a:rPr lang="en-US" sz="8800" dirty="0">
                <a:latin typeface="Segoe Print" pitchFamily="2" charset="0"/>
              </a:rPr>
              <a:t>be easy to </a:t>
            </a:r>
            <a:r>
              <a:rPr lang="en-US" sz="8800" dirty="0" smtClean="0">
                <a:latin typeface="Segoe Print" pitchFamily="2" charset="0"/>
              </a:rPr>
              <a:t>operate</a:t>
            </a:r>
          </a:p>
          <a:p>
            <a:pPr marL="0" lvl="0" indent="0" fontAlgn="base">
              <a:buNone/>
            </a:pPr>
            <a:endParaRPr lang="en-US" sz="8800" dirty="0">
              <a:latin typeface="Segoe Print" pitchFamily="2" charset="0"/>
            </a:endParaRPr>
          </a:p>
          <a:p>
            <a:pPr lvl="0" fontAlgn="base"/>
            <a:r>
              <a:rPr lang="en-US" sz="8800" dirty="0">
                <a:latin typeface="Segoe Print" pitchFamily="2" charset="0"/>
              </a:rPr>
              <a:t>be designed with the engineering design </a:t>
            </a:r>
            <a:r>
              <a:rPr lang="en-US" sz="8800" dirty="0" smtClean="0">
                <a:latin typeface="Segoe Print" pitchFamily="2" charset="0"/>
              </a:rPr>
              <a:t>process in mind</a:t>
            </a:r>
          </a:p>
          <a:p>
            <a:pPr marL="0" lvl="0" indent="0" fontAlgn="base">
              <a:buNone/>
            </a:pPr>
            <a:endParaRPr lang="en-US" sz="8800" dirty="0">
              <a:latin typeface="Segoe Print" pitchFamily="2" charset="0"/>
            </a:endParaRPr>
          </a:p>
          <a:p>
            <a:pPr lvl="0" fontAlgn="base"/>
            <a:r>
              <a:rPr lang="en-US" sz="8800" dirty="0">
                <a:latin typeface="Segoe Print" pitchFamily="2" charset="0"/>
              </a:rPr>
              <a:t>be turned in to instructor along with brain blast activity sheets, showing that the ideas were purposeful, thoughtful, and </a:t>
            </a:r>
            <a:r>
              <a:rPr lang="en-US" sz="8800" dirty="0" smtClean="0">
                <a:latin typeface="Segoe Print" pitchFamily="2" charset="0"/>
              </a:rPr>
              <a:t>creative</a:t>
            </a:r>
          </a:p>
          <a:p>
            <a:pPr marL="0" lvl="0" indent="0" fontAlgn="base">
              <a:buNone/>
            </a:pPr>
            <a:endParaRPr lang="en-US" sz="8800" dirty="0">
              <a:latin typeface="Segoe Print" pitchFamily="2" charset="0"/>
            </a:endParaRPr>
          </a:p>
          <a:p>
            <a:pPr lvl="0" fontAlgn="base"/>
            <a:r>
              <a:rPr lang="en-US" sz="8800" dirty="0">
                <a:latin typeface="Segoe Print" pitchFamily="2" charset="0"/>
              </a:rPr>
              <a:t>demonstrate the knowledge of force and motion through design</a:t>
            </a:r>
          </a:p>
          <a:p>
            <a:pPr marL="0" indent="0">
              <a:buNone/>
            </a:pPr>
            <a:r>
              <a:rPr lang="en-US" dirty="0"/>
              <a:t>	</a:t>
            </a:r>
          </a:p>
        </p:txBody>
      </p:sp>
      <p:sp>
        <p:nvSpPr>
          <p:cNvPr id="9" name="Content Placeholder 3"/>
          <p:cNvSpPr>
            <a:spLocks noGrp="1"/>
          </p:cNvSpPr>
          <p:nvPr>
            <p:ph sz="half" idx="2"/>
          </p:nvPr>
        </p:nvSpPr>
        <p:spPr>
          <a:xfrm>
            <a:off x="5722588" y="303044"/>
            <a:ext cx="4659992" cy="5990823"/>
          </a:xfrm>
        </p:spPr>
        <p:txBody>
          <a:bodyPr>
            <a:normAutofit fontScale="85000" lnSpcReduction="20000"/>
          </a:bodyPr>
          <a:lstStyle/>
          <a:p>
            <a:pPr marL="0" indent="0">
              <a:buNone/>
            </a:pPr>
            <a:r>
              <a:rPr lang="en-US" sz="4800" u="sng" dirty="0" smtClean="0">
                <a:latin typeface="Haettenschweiler" pitchFamily="34" charset="0"/>
              </a:rPr>
              <a:t>Tools and Materials:</a:t>
            </a:r>
          </a:p>
          <a:p>
            <a:pPr>
              <a:lnSpc>
                <a:spcPct val="120000"/>
              </a:lnSpc>
            </a:pPr>
            <a:r>
              <a:rPr lang="en-US" sz="2600" dirty="0" smtClean="0">
                <a:latin typeface="Segoe Print" pitchFamily="2" charset="0"/>
              </a:rPr>
              <a:t>rubber </a:t>
            </a:r>
            <a:r>
              <a:rPr lang="en-US" sz="2600" dirty="0">
                <a:latin typeface="Segoe Print" pitchFamily="2" charset="0"/>
              </a:rPr>
              <a:t>bands	</a:t>
            </a:r>
            <a:endParaRPr lang="en-US" sz="2600" dirty="0" smtClean="0">
              <a:latin typeface="Segoe Print" pitchFamily="2" charset="0"/>
            </a:endParaRPr>
          </a:p>
          <a:p>
            <a:pPr>
              <a:lnSpc>
                <a:spcPct val="120000"/>
              </a:lnSpc>
            </a:pPr>
            <a:r>
              <a:rPr lang="en-US" sz="2600" dirty="0" smtClean="0">
                <a:latin typeface="Segoe Print" pitchFamily="2" charset="0"/>
              </a:rPr>
              <a:t>pencils</a:t>
            </a:r>
            <a:r>
              <a:rPr lang="en-US" sz="2600" dirty="0">
                <a:latin typeface="Segoe Print" pitchFamily="2" charset="0"/>
              </a:rPr>
              <a:t>	</a:t>
            </a:r>
            <a:endParaRPr lang="en-US" sz="2600" dirty="0" smtClean="0">
              <a:latin typeface="Segoe Print" pitchFamily="2" charset="0"/>
            </a:endParaRPr>
          </a:p>
          <a:p>
            <a:pPr>
              <a:lnSpc>
                <a:spcPct val="120000"/>
              </a:lnSpc>
            </a:pPr>
            <a:r>
              <a:rPr lang="en-US" sz="2600" dirty="0" smtClean="0">
                <a:latin typeface="Segoe Print" pitchFamily="2" charset="0"/>
              </a:rPr>
              <a:t>pencil spring		</a:t>
            </a:r>
          </a:p>
          <a:p>
            <a:pPr>
              <a:lnSpc>
                <a:spcPct val="120000"/>
              </a:lnSpc>
            </a:pPr>
            <a:r>
              <a:rPr lang="en-US" sz="2600" dirty="0" smtClean="0">
                <a:latin typeface="Segoe Print" pitchFamily="2" charset="0"/>
              </a:rPr>
              <a:t>bottle cap </a:t>
            </a:r>
            <a:r>
              <a:rPr lang="en-US" sz="2600" dirty="0">
                <a:latin typeface="Segoe Print" pitchFamily="2" charset="0"/>
              </a:rPr>
              <a:t>	</a:t>
            </a:r>
            <a:endParaRPr lang="en-US" sz="2600" dirty="0" smtClean="0">
              <a:latin typeface="Segoe Print" pitchFamily="2" charset="0"/>
            </a:endParaRPr>
          </a:p>
          <a:p>
            <a:pPr>
              <a:lnSpc>
                <a:spcPct val="120000"/>
              </a:lnSpc>
            </a:pPr>
            <a:r>
              <a:rPr lang="en-US" sz="2600" dirty="0" smtClean="0">
                <a:latin typeface="Segoe Print" pitchFamily="2" charset="0"/>
              </a:rPr>
              <a:t>clothes hanger	</a:t>
            </a:r>
          </a:p>
          <a:p>
            <a:pPr>
              <a:lnSpc>
                <a:spcPct val="120000"/>
              </a:lnSpc>
            </a:pPr>
            <a:r>
              <a:rPr lang="en-US" sz="2600" dirty="0" smtClean="0">
                <a:latin typeface="Segoe Print" pitchFamily="2" charset="0"/>
              </a:rPr>
              <a:t>plastic spoon</a:t>
            </a:r>
          </a:p>
          <a:p>
            <a:pPr>
              <a:lnSpc>
                <a:spcPct val="120000"/>
              </a:lnSpc>
            </a:pPr>
            <a:r>
              <a:rPr lang="en-US" sz="2600" dirty="0" smtClean="0">
                <a:latin typeface="Segoe Print" pitchFamily="2" charset="0"/>
              </a:rPr>
              <a:t>toilet paper roll</a:t>
            </a:r>
          </a:p>
          <a:p>
            <a:pPr>
              <a:lnSpc>
                <a:spcPct val="120000"/>
              </a:lnSpc>
            </a:pPr>
            <a:r>
              <a:rPr lang="en-US" sz="2600" dirty="0" smtClean="0">
                <a:latin typeface="Segoe Print" pitchFamily="2" charset="0"/>
              </a:rPr>
              <a:t>masking tape	</a:t>
            </a:r>
          </a:p>
          <a:p>
            <a:pPr>
              <a:lnSpc>
                <a:spcPct val="120000"/>
              </a:lnSpc>
            </a:pPr>
            <a:r>
              <a:rPr lang="en-US" sz="2600" dirty="0" smtClean="0">
                <a:latin typeface="Segoe Print" pitchFamily="2" charset="0"/>
              </a:rPr>
              <a:t>recycled paper &amp; cardboard</a:t>
            </a:r>
            <a:endParaRPr lang="en-US" sz="2600" dirty="0">
              <a:latin typeface="Segoe Print" pitchFamily="2" charset="0"/>
            </a:endParaRPr>
          </a:p>
          <a:p>
            <a:pPr>
              <a:lnSpc>
                <a:spcPct val="120000"/>
              </a:lnSpc>
            </a:pPr>
            <a:r>
              <a:rPr lang="en-US" sz="2600" dirty="0" smtClean="0">
                <a:latin typeface="Segoe Print" pitchFamily="2" charset="0"/>
              </a:rPr>
              <a:t>ruler</a:t>
            </a:r>
            <a:r>
              <a:rPr lang="en-US" sz="2600" dirty="0">
                <a:latin typeface="Segoe Print" pitchFamily="2" charset="0"/>
              </a:rPr>
              <a:t>			</a:t>
            </a:r>
            <a:endParaRPr lang="en-US" sz="2600" dirty="0" smtClean="0">
              <a:latin typeface="Segoe Print" pitchFamily="2" charset="0"/>
            </a:endParaRPr>
          </a:p>
          <a:p>
            <a:pPr>
              <a:lnSpc>
                <a:spcPct val="120000"/>
              </a:lnSpc>
            </a:pPr>
            <a:r>
              <a:rPr lang="en-US" sz="2600" dirty="0" smtClean="0">
                <a:latin typeface="Segoe Print" pitchFamily="2" charset="0"/>
              </a:rPr>
              <a:t>hot glue gun</a:t>
            </a:r>
          </a:p>
          <a:p>
            <a:pPr>
              <a:lnSpc>
                <a:spcPct val="120000"/>
              </a:lnSpc>
            </a:pPr>
            <a:r>
              <a:rPr lang="en-US" sz="2600" dirty="0" smtClean="0">
                <a:latin typeface="Segoe Print" pitchFamily="2" charset="0"/>
              </a:rPr>
              <a:t>scissors</a:t>
            </a:r>
            <a:endParaRPr lang="en-US" sz="2600" dirty="0">
              <a:latin typeface="Segoe Print" pitchFamily="2" charset="0"/>
            </a:endParaRPr>
          </a:p>
          <a:p>
            <a:pPr marL="0" indent="0">
              <a:buNone/>
            </a:pPr>
            <a:r>
              <a:rPr lang="en-US" dirty="0"/>
              <a:t>	</a:t>
            </a:r>
          </a:p>
        </p:txBody>
      </p:sp>
      <p:pic>
        <p:nvPicPr>
          <p:cNvPr id="7170" name="Picture 2" descr="http://www.madcattoys.com/store/images/BK1130HR_d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224" y="4629861"/>
            <a:ext cx="3819525" cy="20574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Unprotected Admin\Desktop\STEM Project Pics (Shaw)\IMG_81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5068" y="1037229"/>
            <a:ext cx="3461317" cy="230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26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51" y="196195"/>
            <a:ext cx="4951156" cy="646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14" r="978" b="-8134"/>
          <a:stretch/>
        </p:blipFill>
        <p:spPr bwMode="auto">
          <a:xfrm>
            <a:off x="6351710" y="196195"/>
            <a:ext cx="5077605" cy="481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711" y="4596410"/>
            <a:ext cx="5077604" cy="41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http://www.madcattoys.com/store/images/BK1130HR_do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2832" y="5179240"/>
            <a:ext cx="2835362" cy="152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866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44654" y="1494136"/>
            <a:ext cx="9679866" cy="2785378"/>
          </a:xfrm>
          <a:prstGeom prst="rect">
            <a:avLst/>
          </a:prstGeom>
        </p:spPr>
        <p:txBody>
          <a:bodyPr wrap="square">
            <a:spAutoFit/>
          </a:bodyPr>
          <a:lstStyle/>
          <a:p>
            <a:pPr algn="ctr"/>
            <a:r>
              <a:rPr lang="en-US" sz="15000" cap="small" dirty="0" smtClean="0">
                <a:solidFill>
                  <a:schemeClr val="accent1"/>
                </a:solidFill>
                <a:effectLst>
                  <a:outerShdw blurRad="38100" dist="38100" dir="2700000" algn="tl">
                    <a:srgbClr val="000000">
                      <a:alpha val="43137"/>
                    </a:srgbClr>
                  </a:outerShdw>
                </a:effectLst>
                <a:latin typeface="Haettenschweiler" pitchFamily="34" charset="0"/>
              </a:rPr>
              <a:t>What is </a:t>
            </a:r>
            <a:r>
              <a:rPr lang="en-US" sz="17500" cap="small" dirty="0" smtClean="0">
                <a:solidFill>
                  <a:schemeClr val="accent1"/>
                </a:solidFill>
                <a:effectLst>
                  <a:outerShdw blurRad="38100" dist="38100" dir="2700000" algn="tl">
                    <a:srgbClr val="000000">
                      <a:alpha val="43137"/>
                    </a:srgbClr>
                  </a:outerShdw>
                </a:effectLst>
                <a:latin typeface="Haettenschweiler" pitchFamily="34" charset="0"/>
              </a:rPr>
              <a:t>STEM</a:t>
            </a:r>
            <a:r>
              <a:rPr lang="en-US" sz="15000" cap="small" dirty="0" smtClean="0">
                <a:solidFill>
                  <a:schemeClr val="accent1"/>
                </a:solidFill>
                <a:effectLst>
                  <a:outerShdw blurRad="38100" dist="38100" dir="2700000" algn="tl">
                    <a:srgbClr val="000000">
                      <a:alpha val="43137"/>
                    </a:srgbClr>
                  </a:outerShdw>
                </a:effectLst>
                <a:latin typeface="Haettenschweiler" pitchFamily="34" charset="0"/>
              </a:rPr>
              <a:t>?</a:t>
            </a:r>
            <a:endParaRPr lang="en-US" sz="15000" cap="small" dirty="0">
              <a:solidFill>
                <a:schemeClr val="accent1"/>
              </a:solidFill>
              <a:effectLst>
                <a:outerShdw blurRad="38100" dist="38100" dir="2700000" algn="tl">
                  <a:srgbClr val="000000">
                    <a:alpha val="43137"/>
                  </a:srgbClr>
                </a:outerShdw>
              </a:effectLst>
              <a:latin typeface="Haettenschweiler" pitchFamily="34" charset="0"/>
            </a:endParaRPr>
          </a:p>
        </p:txBody>
      </p:sp>
      <p:sp>
        <p:nvSpPr>
          <p:cNvPr id="7" name="Subtitle 2"/>
          <p:cNvSpPr>
            <a:spLocks noGrp="1"/>
          </p:cNvSpPr>
          <p:nvPr/>
        </p:nvSpPr>
        <p:spPr>
          <a:xfrm>
            <a:off x="2928722" y="3896281"/>
            <a:ext cx="9313330" cy="3480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600"/>
              </a:spcBef>
              <a:buSzPct val="80000"/>
              <a:buFont typeface="Corbe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orbe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Corbel" pitchFamily="34" charset="0"/>
              <a:buNone/>
              <a:defRPr sz="1800" kern="1200" baseline="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SzPct val="80000"/>
              <a:buFont typeface="Arial" pitchFamily="34" charset="0"/>
              <a:buNone/>
              <a:defRPr sz="1800" kern="1200" baseline="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Corbel"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SzPct val="80000"/>
              <a:buFont typeface="Arial" pitchFamily="34" charset="0"/>
              <a:buNone/>
              <a:defRPr sz="1800" kern="1200">
                <a:solidFill>
                  <a:schemeClr val="tx1">
                    <a:tint val="75000"/>
                  </a:schemeClr>
                </a:solidFill>
                <a:latin typeface="+mn-lt"/>
                <a:ea typeface="+mn-ea"/>
                <a:cs typeface="+mn-cs"/>
              </a:defRPr>
            </a:lvl9pPr>
          </a:lstStyle>
          <a:p>
            <a:r>
              <a:rPr lang="en-US" sz="3600" u="sng" dirty="0" smtClean="0">
                <a:solidFill>
                  <a:schemeClr val="accent6">
                    <a:lumMod val="50000"/>
                  </a:schemeClr>
                </a:solidFill>
                <a:effectLst>
                  <a:outerShdw blurRad="38100" dist="38100" dir="2700000" algn="tl">
                    <a:srgbClr val="000000">
                      <a:alpha val="43137"/>
                    </a:srgbClr>
                  </a:outerShdw>
                </a:effectLst>
                <a:latin typeface="Haettenschweiler" pitchFamily="34" charset="0"/>
              </a:rPr>
              <a:t>INTEGRATED </a:t>
            </a:r>
            <a:r>
              <a:rPr lang="en-US" sz="3600" dirty="0" smtClean="0">
                <a:solidFill>
                  <a:schemeClr val="accent6">
                    <a:lumMod val="50000"/>
                  </a:schemeClr>
                </a:solidFill>
                <a:effectLst>
                  <a:outerShdw blurRad="38100" dist="38100" dir="2700000" algn="tl">
                    <a:srgbClr val="000000">
                      <a:alpha val="43137"/>
                    </a:srgbClr>
                  </a:outerShdw>
                </a:effectLst>
                <a:latin typeface="Haettenschweiler" pitchFamily="34" charset="0"/>
              </a:rPr>
              <a:t>SCIENCE, TECHNOLOGY, ENGINEERING, &amp; MATHEMATICS</a:t>
            </a:r>
            <a:endParaRPr lang="en-US" sz="3600" dirty="0">
              <a:solidFill>
                <a:schemeClr val="accent6">
                  <a:lumMod val="50000"/>
                </a:schemeClr>
              </a:solidFill>
              <a:effectLst>
                <a:outerShdw blurRad="38100" dist="38100" dir="2700000" algn="tl">
                  <a:srgbClr val="000000">
                    <a:alpha val="43137"/>
                  </a:srgbClr>
                </a:outerShdw>
              </a:effectLst>
              <a:latin typeface="Haettenschweiler" pitchFamily="34"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65323" y="2565700"/>
            <a:ext cx="3611489" cy="3391871"/>
          </a:xfrm>
          <a:prstGeom prst="rect">
            <a:avLst/>
          </a:prstGeom>
        </p:spPr>
      </p:pic>
      <p:pic>
        <p:nvPicPr>
          <p:cNvPr id="7" name="Picture 4" descr="C:\Users\Unprotected Admin\Desktop\STEM Project Pics (Shaw)\IMG_815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6797" y="3375635"/>
            <a:ext cx="4680286" cy="248640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8011231" y="2712556"/>
            <a:ext cx="4479432" cy="926466"/>
          </a:xfrm>
        </p:spPr>
        <p:txBody>
          <a:bodyPr>
            <a:normAutofit/>
          </a:bodyPr>
          <a:lstStyle/>
          <a:p>
            <a:r>
              <a:rPr lang="en-US" sz="2800" b="1" dirty="0" smtClean="0">
                <a:latin typeface="Segoe Print" pitchFamily="2" charset="0"/>
              </a:rPr>
              <a:t>Solve the </a:t>
            </a:r>
            <a:r>
              <a:rPr lang="en-US" sz="3600" b="1" dirty="0" smtClean="0">
                <a:latin typeface="Segoe Print" pitchFamily="2" charset="0"/>
              </a:rPr>
              <a:t>Problem</a:t>
            </a:r>
            <a:endParaRPr lang="en-US" sz="2800" b="1" dirty="0">
              <a:latin typeface="Segoe Print" pitchFamily="2" charset="0"/>
            </a:endParaRPr>
          </a:p>
        </p:txBody>
      </p:sp>
      <p:sp>
        <p:nvSpPr>
          <p:cNvPr id="4" name="Text Placeholder 2"/>
          <p:cNvSpPr>
            <a:spLocks noGrp="1"/>
          </p:cNvSpPr>
          <p:nvPr>
            <p:ph type="body" idx="1"/>
          </p:nvPr>
        </p:nvSpPr>
        <p:spPr>
          <a:xfrm>
            <a:off x="8867289" y="3209329"/>
            <a:ext cx="2793713" cy="530905"/>
          </a:xfrm>
        </p:spPr>
        <p:txBody>
          <a:bodyPr>
            <a:normAutofit/>
          </a:bodyPr>
          <a:lstStyle/>
          <a:p>
            <a:r>
              <a:rPr lang="en-US" sz="1800" dirty="0" smtClean="0">
                <a:latin typeface="Segoe Print" pitchFamily="2" charset="0"/>
              </a:rPr>
              <a:t>Using the design loop!</a:t>
            </a:r>
            <a:endParaRPr lang="en-US" sz="1800" dirty="0">
              <a:latin typeface="Segoe Print" pitchFamily="2" charset="0"/>
            </a:endParaRPr>
          </a:p>
        </p:txBody>
      </p:sp>
      <p:pic>
        <p:nvPicPr>
          <p:cNvPr id="5" name="Picture 2" descr="C:\Users\Unprotected Admin\Desktop\STEM Project Pics (Shaw)\IMG_814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89755" y="354773"/>
            <a:ext cx="4680286" cy="25514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nprotected Admin\Desktop\STEM Project Pics (Shaw)\IMG_815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508572" y="3890105"/>
            <a:ext cx="3445211" cy="26973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Unprotected Admin\Desktop\STEM Project Pics (Shaw)\IMG_816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716462" y="354773"/>
            <a:ext cx="4176507" cy="208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53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rockinmama.net/wp-content/uploads/2012/02/BookTheLor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3867"/>
            <a:ext cx="4271749" cy="42717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424" y="4742106"/>
            <a:ext cx="5394425" cy="1631216"/>
          </a:xfrm>
          <a:prstGeom prst="rect">
            <a:avLst/>
          </a:prstGeom>
        </p:spPr>
        <p:txBody>
          <a:bodyPr wrap="none">
            <a:spAutoFit/>
          </a:bodyPr>
          <a:lstStyle/>
          <a:p>
            <a:r>
              <a:rPr lang="en-US" sz="6000" dirty="0" smtClean="0">
                <a:latin typeface="Haettenschweiler" pitchFamily="34" charset="0"/>
              </a:rPr>
              <a:t>I SPEAK FOR THE TREES</a:t>
            </a:r>
          </a:p>
          <a:p>
            <a:r>
              <a:rPr lang="en-US" sz="4000" u="sng" dirty="0" smtClean="0">
                <a:latin typeface="Haettenschweiler" pitchFamily="34" charset="0"/>
              </a:rPr>
              <a:t>DESIGN CHALLENGE</a:t>
            </a:r>
            <a:endParaRPr lang="en-US" sz="4000" u="sng" dirty="0">
              <a:latin typeface="Haettenschweiler" pitchFamily="34" charset="0"/>
            </a:endParaRPr>
          </a:p>
        </p:txBody>
      </p:sp>
      <p:sp>
        <p:nvSpPr>
          <p:cNvPr id="5" name="Rectangle 4"/>
          <p:cNvSpPr/>
          <p:nvPr/>
        </p:nvSpPr>
        <p:spPr>
          <a:xfrm>
            <a:off x="3771336" y="391571"/>
            <a:ext cx="8238699" cy="2585323"/>
          </a:xfrm>
          <a:prstGeom prst="rect">
            <a:avLst/>
          </a:prstGeom>
        </p:spPr>
        <p:txBody>
          <a:bodyPr wrap="square">
            <a:spAutoFit/>
          </a:bodyPr>
          <a:lstStyle/>
          <a:p>
            <a:r>
              <a:rPr lang="en-US" b="1" dirty="0">
                <a:latin typeface="Segoe Print" pitchFamily="2" charset="0"/>
              </a:rPr>
              <a:t>Big </a:t>
            </a:r>
            <a:r>
              <a:rPr lang="en-US" b="1" dirty="0" smtClean="0">
                <a:latin typeface="Segoe Print" pitchFamily="2" charset="0"/>
              </a:rPr>
              <a:t>Ideas</a:t>
            </a:r>
            <a:endParaRPr lang="en-US" dirty="0">
              <a:latin typeface="Segoe Print" pitchFamily="2" charset="0"/>
            </a:endParaRPr>
          </a:p>
          <a:p>
            <a:pPr marL="285750" indent="-285750">
              <a:buFont typeface="Arial" pitchFamily="34" charset="0"/>
              <a:buChar char="•"/>
            </a:pPr>
            <a:r>
              <a:rPr lang="en-US" dirty="0">
                <a:latin typeface="Segoe Print" pitchFamily="2" charset="0"/>
              </a:rPr>
              <a:t>Recycling is important and everyone should be doing it. </a:t>
            </a:r>
          </a:p>
          <a:p>
            <a:pPr marL="285750" indent="-285750">
              <a:buFont typeface="Arial" pitchFamily="34" charset="0"/>
              <a:buChar char="•"/>
            </a:pPr>
            <a:r>
              <a:rPr lang="en-US" dirty="0">
                <a:latin typeface="Segoe Print" pitchFamily="2" charset="0"/>
              </a:rPr>
              <a:t>Measuring and geometry are applicable for building and designing objects.</a:t>
            </a:r>
          </a:p>
          <a:p>
            <a:endParaRPr lang="en-US" b="1" dirty="0" smtClean="0">
              <a:latin typeface="Segoe Print" pitchFamily="2" charset="0"/>
            </a:endParaRPr>
          </a:p>
          <a:p>
            <a:r>
              <a:rPr lang="en-US" b="1" dirty="0" smtClean="0">
                <a:latin typeface="Segoe Print" pitchFamily="2" charset="0"/>
              </a:rPr>
              <a:t>Essential Question</a:t>
            </a:r>
          </a:p>
          <a:p>
            <a:pPr marL="285750" indent="-285750">
              <a:buFont typeface="Arial" pitchFamily="34" charset="0"/>
              <a:buChar char="•"/>
            </a:pPr>
            <a:r>
              <a:rPr lang="en-US" dirty="0" smtClean="0">
                <a:latin typeface="Segoe Print" pitchFamily="2" charset="0"/>
              </a:rPr>
              <a:t>Can </a:t>
            </a:r>
            <a:r>
              <a:rPr lang="en-US" dirty="0">
                <a:latin typeface="Segoe Print" pitchFamily="2" charset="0"/>
              </a:rPr>
              <a:t>we build a recycling </a:t>
            </a:r>
            <a:r>
              <a:rPr lang="en-US" dirty="0" smtClean="0">
                <a:latin typeface="Segoe Print" pitchFamily="2" charset="0"/>
              </a:rPr>
              <a:t>device that resembles a character from the </a:t>
            </a:r>
            <a:r>
              <a:rPr lang="en-US" b="1" dirty="0" err="1" smtClean="0">
                <a:latin typeface="Segoe Print" pitchFamily="2" charset="0"/>
              </a:rPr>
              <a:t>Lorax</a:t>
            </a:r>
            <a:r>
              <a:rPr lang="en-US" b="1" dirty="0" smtClean="0">
                <a:latin typeface="Segoe Print" pitchFamily="2" charset="0"/>
              </a:rPr>
              <a:t> </a:t>
            </a:r>
            <a:r>
              <a:rPr lang="en-US" dirty="0">
                <a:latin typeface="Segoe Print" pitchFamily="2" charset="0"/>
              </a:rPr>
              <a:t>that will be </a:t>
            </a:r>
            <a:r>
              <a:rPr lang="en-US" dirty="0" smtClean="0">
                <a:latin typeface="Segoe Print" pitchFamily="2" charset="0"/>
              </a:rPr>
              <a:t>appealing </a:t>
            </a:r>
            <a:r>
              <a:rPr lang="en-US" dirty="0">
                <a:latin typeface="Segoe Print" pitchFamily="2" charset="0"/>
              </a:rPr>
              <a:t>to </a:t>
            </a:r>
            <a:r>
              <a:rPr lang="en-US" dirty="0" smtClean="0">
                <a:latin typeface="Segoe Print" pitchFamily="2" charset="0"/>
              </a:rPr>
              <a:t>students </a:t>
            </a:r>
            <a:r>
              <a:rPr lang="en-US" dirty="0">
                <a:latin typeface="Segoe Print" pitchFamily="2" charset="0"/>
              </a:rPr>
              <a:t>and motivate them to recycle?</a:t>
            </a:r>
          </a:p>
        </p:txBody>
      </p:sp>
      <p:pic>
        <p:nvPicPr>
          <p:cNvPr id="1026" name="Picture 2" descr="K:\ISEA\STEM pics\IMG_04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83186" y="3061235"/>
            <a:ext cx="3480178" cy="336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28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64" y="1613154"/>
            <a:ext cx="535305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515741" y="446161"/>
            <a:ext cx="6603476" cy="3139321"/>
          </a:xfrm>
          <a:prstGeom prst="rect">
            <a:avLst/>
          </a:prstGeom>
        </p:spPr>
        <p:txBody>
          <a:bodyPr wrap="square">
            <a:spAutoFit/>
          </a:bodyPr>
          <a:lstStyle/>
          <a:p>
            <a:r>
              <a:rPr lang="en-US" b="1" dirty="0" smtClean="0">
                <a:latin typeface="Segoe Print" pitchFamily="2" charset="0"/>
              </a:rPr>
              <a:t>Essential Question</a:t>
            </a:r>
          </a:p>
          <a:p>
            <a:pPr marL="285750" indent="-285750">
              <a:buFont typeface="Arial" pitchFamily="34" charset="0"/>
              <a:buChar char="•"/>
            </a:pPr>
            <a:r>
              <a:rPr lang="en-US" dirty="0" smtClean="0">
                <a:latin typeface="Segoe Print" pitchFamily="2" charset="0"/>
              </a:rPr>
              <a:t>If </a:t>
            </a:r>
            <a:r>
              <a:rPr lang="en-US" dirty="0">
                <a:latin typeface="Segoe Print" pitchFamily="2" charset="0"/>
              </a:rPr>
              <a:t>you could build a house that was completely unique, what would it look like, what would you use to build it, and how does your design reflect your personality? </a:t>
            </a:r>
            <a:endParaRPr lang="en-US" dirty="0" smtClean="0">
              <a:latin typeface="Segoe Print" pitchFamily="2" charset="0"/>
            </a:endParaRPr>
          </a:p>
          <a:p>
            <a:endParaRPr lang="en-US" dirty="0" smtClean="0">
              <a:latin typeface="Segoe Print" pitchFamily="2" charset="0"/>
            </a:endParaRPr>
          </a:p>
          <a:p>
            <a:r>
              <a:rPr lang="en-US" b="1" dirty="0" smtClean="0">
                <a:latin typeface="Segoe Print" pitchFamily="2" charset="0"/>
              </a:rPr>
              <a:t>Evaluation</a:t>
            </a:r>
            <a:endParaRPr lang="en-US" dirty="0">
              <a:latin typeface="Segoe Print" pitchFamily="2" charset="0"/>
            </a:endParaRPr>
          </a:p>
          <a:p>
            <a:pPr marL="285750" lvl="0" indent="-285750">
              <a:buFont typeface="Arial" pitchFamily="34" charset="0"/>
              <a:buChar char="•"/>
            </a:pPr>
            <a:r>
              <a:rPr lang="en-US" dirty="0">
                <a:latin typeface="Segoe Print" pitchFamily="2" charset="0"/>
              </a:rPr>
              <a:t>Test stability and weight, refine your design.</a:t>
            </a:r>
          </a:p>
          <a:p>
            <a:pPr marL="285750" lvl="0" indent="-285750">
              <a:buFont typeface="Arial" pitchFamily="34" charset="0"/>
              <a:buChar char="•"/>
            </a:pPr>
            <a:r>
              <a:rPr lang="en-US" dirty="0">
                <a:latin typeface="Segoe Print" pitchFamily="2" charset="0"/>
              </a:rPr>
              <a:t>Evaluate and record your solution.</a:t>
            </a:r>
          </a:p>
          <a:p>
            <a:pPr marL="285750" lvl="0" indent="-285750">
              <a:buFont typeface="Arial" pitchFamily="34" charset="0"/>
              <a:buChar char="•"/>
            </a:pPr>
            <a:r>
              <a:rPr lang="en-US" dirty="0">
                <a:latin typeface="Segoe Print" pitchFamily="2" charset="0"/>
              </a:rPr>
              <a:t>Present and demonstrate your solution to the class. </a:t>
            </a:r>
          </a:p>
          <a:p>
            <a:endParaRPr lang="en-US" dirty="0">
              <a:latin typeface="Segoe Print" pitchFamily="2" charset="0"/>
            </a:endParaRPr>
          </a:p>
        </p:txBody>
      </p:sp>
      <p:pic>
        <p:nvPicPr>
          <p:cNvPr id="11266" name="Picture 2" descr="http://c0263062.cdn.cloudfiles.rackspacecloud.com/content/images/sized/home-like-you-orange-splot_a09485e76f104297b4aabc1779ac0cd3_3x2_jpg_600x400_q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561" y="3786754"/>
            <a:ext cx="4143835" cy="276255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floweringminds.files.wordpress.com/2011/12/stre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859" y="3477034"/>
            <a:ext cx="2274507" cy="1438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440" y="-65348"/>
            <a:ext cx="4984057" cy="1631216"/>
          </a:xfrm>
          <a:prstGeom prst="rect">
            <a:avLst/>
          </a:prstGeom>
        </p:spPr>
        <p:txBody>
          <a:bodyPr wrap="none">
            <a:spAutoFit/>
          </a:bodyPr>
          <a:lstStyle/>
          <a:p>
            <a:r>
              <a:rPr lang="en-US" sz="6000" dirty="0" smtClean="0">
                <a:latin typeface="Haettenschweiler" pitchFamily="34" charset="0"/>
              </a:rPr>
              <a:t>The Big Orange </a:t>
            </a:r>
            <a:r>
              <a:rPr lang="en-US" sz="6000" dirty="0" err="1" smtClean="0">
                <a:latin typeface="Haettenschweiler" pitchFamily="34" charset="0"/>
              </a:rPr>
              <a:t>Splot</a:t>
            </a:r>
            <a:endParaRPr lang="en-US" sz="6000" dirty="0" smtClean="0">
              <a:latin typeface="Haettenschweiler" pitchFamily="34" charset="0"/>
            </a:endParaRPr>
          </a:p>
          <a:p>
            <a:r>
              <a:rPr lang="en-US" sz="4000" u="sng" dirty="0" smtClean="0">
                <a:latin typeface="Haettenschweiler" pitchFamily="34" charset="0"/>
              </a:rPr>
              <a:t>DESIGN CHALLENGE</a:t>
            </a:r>
            <a:endParaRPr lang="en-US" sz="4000" u="sng" dirty="0">
              <a:latin typeface="Haettenschweiler" pitchFamily="34" charset="0"/>
            </a:endParaRPr>
          </a:p>
        </p:txBody>
      </p:sp>
    </p:spTree>
    <p:extLst>
      <p:ext uri="{BB962C8B-B14F-4D97-AF65-F5344CB8AC3E}">
        <p14:creationId xmlns:p14="http://schemas.microsoft.com/office/powerpoint/2010/main" val="136186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964" y="4701162"/>
            <a:ext cx="4554452" cy="1631216"/>
          </a:xfrm>
          <a:prstGeom prst="rect">
            <a:avLst/>
          </a:prstGeom>
        </p:spPr>
        <p:txBody>
          <a:bodyPr wrap="none">
            <a:spAutoFit/>
          </a:bodyPr>
          <a:lstStyle/>
          <a:p>
            <a:r>
              <a:rPr lang="en-US" sz="6000" dirty="0" smtClean="0">
                <a:latin typeface="Haettenschweiler" pitchFamily="34" charset="0"/>
              </a:rPr>
              <a:t>Surviving the Troll</a:t>
            </a:r>
          </a:p>
          <a:p>
            <a:r>
              <a:rPr lang="en-US" sz="4000" u="sng" dirty="0" smtClean="0">
                <a:latin typeface="Haettenschweiler" pitchFamily="34" charset="0"/>
              </a:rPr>
              <a:t>DESIGN CHALLENGE</a:t>
            </a:r>
            <a:endParaRPr lang="en-US" sz="4000" u="sng" dirty="0">
              <a:latin typeface="Haettenschweiler" pitchFamily="34" charset="0"/>
            </a:endParaRPr>
          </a:p>
        </p:txBody>
      </p:sp>
      <p:sp>
        <p:nvSpPr>
          <p:cNvPr id="5" name="Rectangle 4"/>
          <p:cNvSpPr/>
          <p:nvPr/>
        </p:nvSpPr>
        <p:spPr>
          <a:xfrm>
            <a:off x="4931416" y="391571"/>
            <a:ext cx="7037691" cy="2585323"/>
          </a:xfrm>
          <a:prstGeom prst="rect">
            <a:avLst/>
          </a:prstGeom>
        </p:spPr>
        <p:txBody>
          <a:bodyPr wrap="square">
            <a:spAutoFit/>
          </a:bodyPr>
          <a:lstStyle/>
          <a:p>
            <a:r>
              <a:rPr lang="en-US" b="1" dirty="0">
                <a:latin typeface="Segoe Print" pitchFamily="2" charset="0"/>
              </a:rPr>
              <a:t>Big </a:t>
            </a:r>
            <a:r>
              <a:rPr lang="en-US" b="1" dirty="0" smtClean="0">
                <a:latin typeface="Segoe Print" pitchFamily="2" charset="0"/>
              </a:rPr>
              <a:t>Ideas</a:t>
            </a:r>
            <a:endParaRPr lang="en-US" dirty="0">
              <a:latin typeface="Segoe Print" pitchFamily="2" charset="0"/>
            </a:endParaRPr>
          </a:p>
          <a:p>
            <a:pPr marL="285750" lvl="0" indent="-285750">
              <a:buFont typeface="Arial" pitchFamily="34" charset="0"/>
              <a:buChar char="•"/>
            </a:pPr>
            <a:r>
              <a:rPr lang="en-US" dirty="0">
                <a:latin typeface="Segoe Print" pitchFamily="2" charset="0"/>
              </a:rPr>
              <a:t>Science is a process for producing knowledge</a:t>
            </a:r>
          </a:p>
          <a:p>
            <a:pPr marL="285750" lvl="0" indent="-285750">
              <a:buFont typeface="Arial" pitchFamily="34" charset="0"/>
              <a:buChar char="•"/>
            </a:pPr>
            <a:r>
              <a:rPr lang="en-US" dirty="0">
                <a:latin typeface="Segoe Print" pitchFamily="2" charset="0"/>
              </a:rPr>
              <a:t>Engineering is the application of science and technology</a:t>
            </a:r>
          </a:p>
          <a:p>
            <a:pPr marL="285750" lvl="0" indent="-285750">
              <a:buFont typeface="Arial" pitchFamily="34" charset="0"/>
              <a:buChar char="•"/>
            </a:pPr>
            <a:r>
              <a:rPr lang="en-US" dirty="0">
                <a:latin typeface="Segoe Print" pitchFamily="2" charset="0"/>
              </a:rPr>
              <a:t>Tools and Techniques</a:t>
            </a:r>
          </a:p>
          <a:p>
            <a:pPr marL="285750" lvl="0" indent="-285750">
              <a:buFont typeface="Arial" pitchFamily="34" charset="0"/>
              <a:buChar char="•"/>
            </a:pPr>
            <a:r>
              <a:rPr lang="en-US" dirty="0">
                <a:latin typeface="Segoe Print" pitchFamily="2" charset="0"/>
              </a:rPr>
              <a:t>The role of creativity and problem solving</a:t>
            </a:r>
          </a:p>
          <a:p>
            <a:pPr marL="285750" lvl="0" indent="-285750">
              <a:buFont typeface="Arial" pitchFamily="34" charset="0"/>
              <a:buChar char="•"/>
            </a:pPr>
            <a:r>
              <a:rPr lang="en-US" dirty="0">
                <a:latin typeface="Segoe Print" pitchFamily="2" charset="0"/>
              </a:rPr>
              <a:t>Engineering design</a:t>
            </a:r>
          </a:p>
          <a:p>
            <a:pPr marL="285750" lvl="0" indent="-285750">
              <a:buFont typeface="Arial" pitchFamily="34" charset="0"/>
              <a:buChar char="•"/>
            </a:pPr>
            <a:r>
              <a:rPr lang="en-US" dirty="0">
                <a:latin typeface="Segoe Print" pitchFamily="2" charset="0"/>
              </a:rPr>
              <a:t>Design under constraint</a:t>
            </a:r>
          </a:p>
          <a:p>
            <a:pPr marL="285750" lvl="0" indent="-285750">
              <a:buFont typeface="Arial" pitchFamily="34" charset="0"/>
              <a:buChar char="•"/>
            </a:pPr>
            <a:r>
              <a:rPr lang="en-US" dirty="0">
                <a:latin typeface="Segoe Print" pitchFamily="2" charset="0"/>
              </a:rPr>
              <a:t>Fundamental concepts of science and technology</a:t>
            </a:r>
          </a:p>
          <a:p>
            <a:endParaRPr lang="en-US" b="1" dirty="0" smtClean="0">
              <a:latin typeface="Segoe Print" pitchFamily="2"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60283" y="466971"/>
            <a:ext cx="3174734" cy="4105508"/>
          </a:xfrm>
          <a:prstGeom prst="rect">
            <a:avLst/>
          </a:prstGeom>
          <a:noFill/>
          <a:ln w="9525">
            <a:noFill/>
            <a:miter lim="800000"/>
            <a:headEnd/>
            <a:tailEnd/>
          </a:ln>
        </p:spPr>
      </p:pic>
      <p:pic>
        <p:nvPicPr>
          <p:cNvPr id="12290" name="Picture 2" descr="http://www.bbc.co.uk/cbeebies/misc/img/stories/billygoatsgruff3_426_32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659" y="2882250"/>
            <a:ext cx="3507204" cy="26345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02261" y="5670888"/>
            <a:ext cx="6096000" cy="923330"/>
          </a:xfrm>
          <a:prstGeom prst="rect">
            <a:avLst/>
          </a:prstGeom>
        </p:spPr>
        <p:txBody>
          <a:bodyPr>
            <a:spAutoFit/>
          </a:bodyPr>
          <a:lstStyle/>
          <a:p>
            <a:r>
              <a:rPr lang="en-US" b="1" dirty="0">
                <a:latin typeface="Segoe Print" pitchFamily="2" charset="0"/>
              </a:rPr>
              <a:t>Essential Question</a:t>
            </a:r>
          </a:p>
          <a:p>
            <a:pPr marL="285750" indent="-285750">
              <a:buFont typeface="Arial" pitchFamily="34" charset="0"/>
              <a:buChar char="•"/>
            </a:pPr>
            <a:r>
              <a:rPr lang="en-US" dirty="0">
                <a:latin typeface="Segoe Print" pitchFamily="2" charset="0"/>
              </a:rPr>
              <a:t>Can you design a structure to get the 3 Billy goats from one side of the creek to the other?</a:t>
            </a:r>
          </a:p>
        </p:txBody>
      </p:sp>
    </p:spTree>
    <p:extLst>
      <p:ext uri="{BB962C8B-B14F-4D97-AF65-F5344CB8AC3E}">
        <p14:creationId xmlns:p14="http://schemas.microsoft.com/office/powerpoint/2010/main" val="2589842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http://blog.abramsbooks.com/wp-content/uploads/2012/03/huffpuffinde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78" y="3109934"/>
            <a:ext cx="5524500" cy="304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11533" y="446161"/>
            <a:ext cx="5839196" cy="3139321"/>
          </a:xfrm>
          <a:prstGeom prst="rect">
            <a:avLst/>
          </a:prstGeom>
        </p:spPr>
        <p:txBody>
          <a:bodyPr wrap="square">
            <a:spAutoFit/>
          </a:bodyPr>
          <a:lstStyle/>
          <a:p>
            <a:r>
              <a:rPr lang="en-US" b="1" dirty="0" smtClean="0">
                <a:latin typeface="Segoe Print" pitchFamily="2" charset="0"/>
              </a:rPr>
              <a:t>Essential Question</a:t>
            </a:r>
          </a:p>
          <a:p>
            <a:pPr marL="285750" indent="-285750">
              <a:buFont typeface="Arial" pitchFamily="34" charset="0"/>
              <a:buChar char="•"/>
            </a:pPr>
            <a:r>
              <a:rPr lang="en-US" dirty="0">
                <a:latin typeface="Segoe Print" pitchFamily="2" charset="0"/>
              </a:rPr>
              <a:t>Can </a:t>
            </a:r>
            <a:r>
              <a:rPr lang="en-US" dirty="0" smtClean="0">
                <a:latin typeface="Segoe Print" pitchFamily="2" charset="0"/>
              </a:rPr>
              <a:t>a model shelter be designed to withstand </a:t>
            </a:r>
            <a:r>
              <a:rPr lang="en-US" dirty="0">
                <a:latin typeface="Segoe Print" pitchFamily="2" charset="0"/>
              </a:rPr>
              <a:t>a tornado? </a:t>
            </a:r>
            <a:endParaRPr lang="en-US" dirty="0" smtClean="0">
              <a:latin typeface="Segoe Print" pitchFamily="2" charset="0"/>
            </a:endParaRPr>
          </a:p>
          <a:p>
            <a:pPr marL="285750" indent="-285750">
              <a:buFont typeface="Arial" pitchFamily="34" charset="0"/>
              <a:buChar char="•"/>
            </a:pPr>
            <a:endParaRPr lang="en-US" dirty="0" smtClean="0">
              <a:latin typeface="Segoe Print" pitchFamily="2" charset="0"/>
            </a:endParaRPr>
          </a:p>
          <a:p>
            <a:r>
              <a:rPr lang="en-US" b="1" dirty="0" smtClean="0">
                <a:latin typeface="Segoe Print" pitchFamily="2" charset="0"/>
              </a:rPr>
              <a:t>Big Ideas</a:t>
            </a:r>
            <a:endParaRPr lang="en-US" dirty="0">
              <a:latin typeface="Segoe Print" pitchFamily="2" charset="0"/>
            </a:endParaRPr>
          </a:p>
          <a:p>
            <a:pPr marL="285750" lvl="0" indent="-285750">
              <a:buFont typeface="Arial" pitchFamily="34" charset="0"/>
              <a:buChar char="•"/>
            </a:pPr>
            <a:r>
              <a:rPr lang="en-US" dirty="0">
                <a:latin typeface="Segoe Print" pitchFamily="2" charset="0"/>
              </a:rPr>
              <a:t>Attributes of shapes </a:t>
            </a:r>
            <a:r>
              <a:rPr lang="en-US" dirty="0" smtClean="0">
                <a:latin typeface="Segoe Print" pitchFamily="2" charset="0"/>
              </a:rPr>
              <a:t>used in structures</a:t>
            </a:r>
            <a:endParaRPr lang="en-US" dirty="0">
              <a:latin typeface="Segoe Print" pitchFamily="2" charset="0"/>
            </a:endParaRPr>
          </a:p>
          <a:p>
            <a:pPr marL="285750" lvl="0" indent="-285750">
              <a:buFont typeface="Arial" pitchFamily="34" charset="0"/>
              <a:buChar char="•"/>
            </a:pPr>
            <a:r>
              <a:rPr lang="en-US" dirty="0">
                <a:latin typeface="Segoe Print" pitchFamily="2" charset="0"/>
              </a:rPr>
              <a:t>Properties of materials </a:t>
            </a:r>
            <a:endParaRPr lang="en-US" dirty="0" smtClean="0">
              <a:latin typeface="Segoe Print" pitchFamily="2" charset="0"/>
            </a:endParaRPr>
          </a:p>
          <a:p>
            <a:pPr marL="285750" indent="-285750">
              <a:buFont typeface="Arial" pitchFamily="34" charset="0"/>
              <a:buChar char="•"/>
            </a:pPr>
            <a:r>
              <a:rPr lang="en-US" dirty="0" smtClean="0">
                <a:latin typeface="Segoe Print" pitchFamily="2" charset="0"/>
              </a:rPr>
              <a:t>Use of the engineering design </a:t>
            </a:r>
            <a:r>
              <a:rPr lang="en-US" dirty="0">
                <a:latin typeface="Segoe Print" pitchFamily="2" charset="0"/>
              </a:rPr>
              <a:t>loop</a:t>
            </a:r>
          </a:p>
          <a:p>
            <a:pPr marL="285750" lvl="0" indent="-285750">
              <a:buFont typeface="Arial" pitchFamily="34" charset="0"/>
              <a:buChar char="•"/>
            </a:pPr>
            <a:r>
              <a:rPr lang="en-US" dirty="0" smtClean="0">
                <a:latin typeface="Segoe Print" pitchFamily="2" charset="0"/>
              </a:rPr>
              <a:t>Ability </a:t>
            </a:r>
            <a:r>
              <a:rPr lang="en-US" dirty="0">
                <a:latin typeface="Segoe Print" pitchFamily="2" charset="0"/>
              </a:rPr>
              <a:t>to clearly demonstrate and present final project</a:t>
            </a:r>
          </a:p>
          <a:p>
            <a:endParaRPr lang="en-US" dirty="0">
              <a:latin typeface="Segoe Print" pitchFamily="2" charset="0"/>
            </a:endParaRPr>
          </a:p>
        </p:txBody>
      </p:sp>
      <p:sp>
        <p:nvSpPr>
          <p:cNvPr id="2" name="Rectangle 1"/>
          <p:cNvSpPr/>
          <p:nvPr/>
        </p:nvSpPr>
        <p:spPr>
          <a:xfrm>
            <a:off x="381048" y="139372"/>
            <a:ext cx="3639138" cy="1938992"/>
          </a:xfrm>
          <a:prstGeom prst="rect">
            <a:avLst/>
          </a:prstGeom>
        </p:spPr>
        <p:txBody>
          <a:bodyPr wrap="none">
            <a:spAutoFit/>
          </a:bodyPr>
          <a:lstStyle/>
          <a:p>
            <a:r>
              <a:rPr lang="en-US" sz="8000" dirty="0" smtClean="0">
                <a:latin typeface="Haettenschweiler" pitchFamily="34" charset="0"/>
              </a:rPr>
              <a:t>Huff &amp; Puff</a:t>
            </a:r>
          </a:p>
          <a:p>
            <a:r>
              <a:rPr lang="en-US" sz="4000" u="sng" dirty="0" smtClean="0">
                <a:latin typeface="Haettenschweiler" pitchFamily="34" charset="0"/>
              </a:rPr>
              <a:t>DESIGN CHALLENGE</a:t>
            </a:r>
            <a:endParaRPr lang="en-US" sz="4000" u="sng" dirty="0">
              <a:latin typeface="Haettenschweiler" pitchFamily="34" charset="0"/>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7382410" y="3585482"/>
            <a:ext cx="3836050" cy="2983920"/>
          </a:xfrm>
          <a:prstGeom prst="rect">
            <a:avLst/>
          </a:prstGeom>
        </p:spPr>
      </p:pic>
    </p:spTree>
    <p:extLst>
      <p:ext uri="{BB962C8B-B14F-4D97-AF65-F5344CB8AC3E}">
        <p14:creationId xmlns:p14="http://schemas.microsoft.com/office/powerpoint/2010/main" val="2598816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4937" y="2101549"/>
            <a:ext cx="7021200" cy="3970318"/>
          </a:xfrm>
          <a:prstGeom prst="rect">
            <a:avLst/>
          </a:prstGeom>
        </p:spPr>
        <p:txBody>
          <a:bodyPr wrap="square">
            <a:spAutoFit/>
          </a:bodyPr>
          <a:lstStyle/>
          <a:p>
            <a:r>
              <a:rPr lang="en-US" sz="2800" dirty="0" smtClean="0">
                <a:latin typeface="Segoe Print" pitchFamily="2" charset="0"/>
              </a:rPr>
              <a:t>Essential Question</a:t>
            </a:r>
          </a:p>
          <a:p>
            <a:pPr marL="285750" indent="-285750">
              <a:buFont typeface="Arial" pitchFamily="34" charset="0"/>
              <a:buChar char="•"/>
            </a:pPr>
            <a:r>
              <a:rPr lang="en-US" sz="2800" dirty="0" smtClean="0">
                <a:latin typeface="Segoe Print" pitchFamily="2" charset="0"/>
              </a:rPr>
              <a:t>Can students </a:t>
            </a:r>
            <a:r>
              <a:rPr lang="en-US" sz="2800" dirty="0">
                <a:latin typeface="Segoe Print" pitchFamily="2" charset="0"/>
              </a:rPr>
              <a:t>help the other turtles (townspeople) build a castle for the king to see for “miles”?</a:t>
            </a:r>
          </a:p>
          <a:p>
            <a:pPr marL="285750" indent="-285750">
              <a:buFont typeface="Arial" pitchFamily="34" charset="0"/>
              <a:buChar char="•"/>
            </a:pPr>
            <a:endParaRPr lang="en-US" sz="2800" dirty="0" smtClean="0">
              <a:latin typeface="Segoe Print" pitchFamily="2" charset="0"/>
            </a:endParaRPr>
          </a:p>
          <a:p>
            <a:r>
              <a:rPr lang="en-US" sz="2800" dirty="0" smtClean="0">
                <a:latin typeface="Segoe Print" pitchFamily="2" charset="0"/>
              </a:rPr>
              <a:t>Big Ideas</a:t>
            </a:r>
          </a:p>
          <a:p>
            <a:pPr marL="285750" lvl="0" indent="-285750">
              <a:buFont typeface="Arial" pitchFamily="34" charset="0"/>
              <a:buChar char="•"/>
            </a:pPr>
            <a:r>
              <a:rPr lang="en-US" sz="2800" dirty="0" smtClean="0">
                <a:latin typeface="Segoe Print" pitchFamily="2" charset="0"/>
              </a:rPr>
              <a:t>Attributes of Structural Design</a:t>
            </a:r>
          </a:p>
          <a:p>
            <a:pPr marL="285750" lvl="0" indent="-285750">
              <a:buFont typeface="Arial" pitchFamily="34" charset="0"/>
              <a:buChar char="•"/>
            </a:pPr>
            <a:r>
              <a:rPr lang="en-US" sz="2800" dirty="0" smtClean="0">
                <a:latin typeface="Segoe Print" pitchFamily="2" charset="0"/>
              </a:rPr>
              <a:t>Tools and Techniques</a:t>
            </a:r>
          </a:p>
          <a:p>
            <a:pPr marL="285750" lvl="0" indent="-285750">
              <a:buFont typeface="Arial" pitchFamily="34" charset="0"/>
              <a:buChar char="•"/>
            </a:pPr>
            <a:r>
              <a:rPr lang="en-US" sz="2800" dirty="0" smtClean="0">
                <a:latin typeface="Segoe Print" pitchFamily="2" charset="0"/>
              </a:rPr>
              <a:t>Teamwork</a:t>
            </a:r>
            <a:endParaRPr lang="en-US" sz="2800" dirty="0">
              <a:latin typeface="Segoe Print" pitchFamily="2" charset="0"/>
            </a:endParaRPr>
          </a:p>
        </p:txBody>
      </p:sp>
      <p:sp>
        <p:nvSpPr>
          <p:cNvPr id="7" name="Rectangle 6"/>
          <p:cNvSpPr/>
          <p:nvPr/>
        </p:nvSpPr>
        <p:spPr>
          <a:xfrm>
            <a:off x="170862" y="228600"/>
            <a:ext cx="5253361" cy="1938992"/>
          </a:xfrm>
          <a:prstGeom prst="rect">
            <a:avLst/>
          </a:prstGeom>
        </p:spPr>
        <p:txBody>
          <a:bodyPr wrap="none">
            <a:spAutoFit/>
          </a:bodyPr>
          <a:lstStyle/>
          <a:p>
            <a:r>
              <a:rPr lang="en-US" sz="8000" dirty="0" smtClean="0">
                <a:latin typeface="Haettenschweiler" pitchFamily="34" charset="0"/>
              </a:rPr>
              <a:t>Building a Castle</a:t>
            </a:r>
          </a:p>
          <a:p>
            <a:r>
              <a:rPr lang="en-US" sz="4000" u="sng" dirty="0" smtClean="0">
                <a:latin typeface="Haettenschweiler" pitchFamily="34" charset="0"/>
              </a:rPr>
              <a:t>DESIGN CHALLENGE</a:t>
            </a:r>
            <a:endParaRPr lang="en-US" sz="4000" u="sng" dirty="0">
              <a:latin typeface="Haettenschweiler" pitchFamily="34" charset="0"/>
            </a:endParaRPr>
          </a:p>
        </p:txBody>
      </p:sp>
      <p:pic>
        <p:nvPicPr>
          <p:cNvPr id="8" name="Picture 7" descr="imagesCAGACQO6.jpg"/>
          <p:cNvPicPr/>
          <p:nvPr/>
        </p:nvPicPr>
        <p:blipFill>
          <a:blip r:embed="rId2" cstate="print"/>
          <a:stretch>
            <a:fillRect/>
          </a:stretch>
        </p:blipFill>
        <p:spPr>
          <a:xfrm>
            <a:off x="321469" y="4349360"/>
            <a:ext cx="3624262" cy="1441840"/>
          </a:xfrm>
          <a:prstGeom prst="rect">
            <a:avLst/>
          </a:prstGeom>
        </p:spPr>
      </p:pic>
      <p:pic>
        <p:nvPicPr>
          <p:cNvPr id="9" name="Picture 2" descr="http://leighhouse.typepad.com/photos/uncategorized/yertle_the_tur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04272"/>
            <a:ext cx="3810000"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230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4255" y="3325040"/>
            <a:ext cx="7850875" cy="2862322"/>
          </a:xfrm>
          <a:prstGeom prst="rect">
            <a:avLst/>
          </a:prstGeom>
        </p:spPr>
        <p:txBody>
          <a:bodyPr wrap="square">
            <a:spAutoFit/>
          </a:bodyPr>
          <a:lstStyle/>
          <a:p>
            <a:r>
              <a:rPr lang="en-US" dirty="0" smtClean="0">
                <a:latin typeface="Segoe Print" pitchFamily="2" charset="0"/>
              </a:rPr>
              <a:t>Essential Question</a:t>
            </a:r>
          </a:p>
          <a:p>
            <a:pPr marL="285750" indent="-285750">
              <a:buFont typeface="Arial" pitchFamily="34" charset="0"/>
              <a:buChar char="•"/>
            </a:pPr>
            <a:r>
              <a:rPr lang="en-US" dirty="0" smtClean="0">
                <a:latin typeface="Segoe Print" pitchFamily="2" charset="0"/>
              </a:rPr>
              <a:t>How might you design </a:t>
            </a:r>
            <a:r>
              <a:rPr lang="en-US" dirty="0">
                <a:latin typeface="Segoe Print" pitchFamily="2" charset="0"/>
              </a:rPr>
              <a:t>a structure that would </a:t>
            </a:r>
            <a:r>
              <a:rPr lang="en-US" dirty="0" smtClean="0">
                <a:latin typeface="Segoe Print" pitchFamily="2" charset="0"/>
              </a:rPr>
              <a:t>help </a:t>
            </a:r>
            <a:r>
              <a:rPr lang="en-US" dirty="0">
                <a:latin typeface="Segoe Print" pitchFamily="2" charset="0"/>
              </a:rPr>
              <a:t>Old Humpty </a:t>
            </a:r>
            <a:r>
              <a:rPr lang="en-US" dirty="0" smtClean="0">
                <a:latin typeface="Segoe Print" pitchFamily="2" charset="0"/>
              </a:rPr>
              <a:t>survive his </a:t>
            </a:r>
            <a:r>
              <a:rPr lang="en-US" dirty="0">
                <a:latin typeface="Segoe Print" pitchFamily="2" charset="0"/>
              </a:rPr>
              <a:t>fall off of the wall? </a:t>
            </a:r>
            <a:endParaRPr lang="en-US" dirty="0" smtClean="0">
              <a:latin typeface="Segoe Print" pitchFamily="2" charset="0"/>
            </a:endParaRPr>
          </a:p>
          <a:p>
            <a:endParaRPr lang="en-US" dirty="0" smtClean="0">
              <a:latin typeface="Segoe Print" pitchFamily="2" charset="0"/>
            </a:endParaRPr>
          </a:p>
          <a:p>
            <a:r>
              <a:rPr lang="en-US" dirty="0" smtClean="0">
                <a:latin typeface="Segoe Print" pitchFamily="2" charset="0"/>
              </a:rPr>
              <a:t>Big Ideas</a:t>
            </a:r>
          </a:p>
          <a:p>
            <a:pPr marL="285750" lvl="0" indent="-285750">
              <a:buFont typeface="Arial" pitchFamily="34" charset="0"/>
              <a:buChar char="•"/>
            </a:pPr>
            <a:r>
              <a:rPr lang="en-US" dirty="0" smtClean="0">
                <a:latin typeface="Segoe Print" pitchFamily="2" charset="0"/>
              </a:rPr>
              <a:t>Attributes of scientific principles - gravity</a:t>
            </a:r>
            <a:r>
              <a:rPr lang="en-US" dirty="0">
                <a:latin typeface="Segoe Print" pitchFamily="2" charset="0"/>
              </a:rPr>
              <a:t>, force, </a:t>
            </a:r>
            <a:r>
              <a:rPr lang="en-US" dirty="0" smtClean="0">
                <a:latin typeface="Segoe Print" pitchFamily="2" charset="0"/>
              </a:rPr>
              <a:t>impact, and motion</a:t>
            </a:r>
            <a:r>
              <a:rPr lang="en-US" dirty="0">
                <a:latin typeface="Segoe Print" pitchFamily="2" charset="0"/>
              </a:rPr>
              <a:t>. </a:t>
            </a:r>
            <a:endParaRPr lang="en-US" dirty="0" smtClean="0">
              <a:latin typeface="Segoe Print" pitchFamily="2" charset="0"/>
            </a:endParaRPr>
          </a:p>
          <a:p>
            <a:pPr marL="285750" indent="-285750">
              <a:buFont typeface="Arial" pitchFamily="34" charset="0"/>
              <a:buChar char="•"/>
            </a:pPr>
            <a:r>
              <a:rPr lang="en-US" dirty="0">
                <a:latin typeface="Segoe Print" pitchFamily="2" charset="0"/>
              </a:rPr>
              <a:t>Develop the skills necessary to describe </a:t>
            </a:r>
            <a:r>
              <a:rPr lang="en-US" dirty="0" smtClean="0">
                <a:latin typeface="Segoe Print" pitchFamily="2" charset="0"/>
              </a:rPr>
              <a:t>methods</a:t>
            </a:r>
            <a:r>
              <a:rPr lang="en-US" dirty="0">
                <a:latin typeface="Segoe Print" pitchFamily="2" charset="0"/>
              </a:rPr>
              <a:t>, predictions, explanations, and generalizations </a:t>
            </a:r>
            <a:r>
              <a:rPr lang="en-US" dirty="0" smtClean="0">
                <a:latin typeface="Segoe Print" pitchFamily="2" charset="0"/>
              </a:rPr>
              <a:t>experienced </a:t>
            </a:r>
            <a:r>
              <a:rPr lang="en-US" dirty="0">
                <a:latin typeface="Segoe Print" pitchFamily="2" charset="0"/>
              </a:rPr>
              <a:t>trial and error.</a:t>
            </a:r>
          </a:p>
          <a:p>
            <a:pPr marL="285750" lvl="0" indent="-285750">
              <a:buFont typeface="Arial" pitchFamily="34" charset="0"/>
              <a:buChar char="•"/>
            </a:pPr>
            <a:endParaRPr lang="en-US" dirty="0">
              <a:latin typeface="Segoe Print" pitchFamily="2" charset="0"/>
            </a:endParaRPr>
          </a:p>
        </p:txBody>
      </p:sp>
      <p:sp>
        <p:nvSpPr>
          <p:cNvPr id="11" name="Rectangle 10"/>
          <p:cNvSpPr/>
          <p:nvPr/>
        </p:nvSpPr>
        <p:spPr>
          <a:xfrm>
            <a:off x="556143" y="175803"/>
            <a:ext cx="10457597" cy="2862322"/>
          </a:xfrm>
          <a:prstGeom prst="rect">
            <a:avLst/>
          </a:prstGeom>
        </p:spPr>
        <p:txBody>
          <a:bodyPr wrap="square">
            <a:spAutoFit/>
          </a:bodyPr>
          <a:lstStyle/>
          <a:p>
            <a:r>
              <a:rPr lang="en-US" sz="7200" dirty="0">
                <a:latin typeface="Haettenschweiler" pitchFamily="34" charset="0"/>
              </a:rPr>
              <a:t>Will Humpty Go </a:t>
            </a:r>
            <a:r>
              <a:rPr lang="en-US" sz="7200" dirty="0" smtClean="0">
                <a:latin typeface="Haettenschweiler" pitchFamily="34" charset="0"/>
              </a:rPr>
              <a:t>Splat or </a:t>
            </a:r>
          </a:p>
          <a:p>
            <a:r>
              <a:rPr lang="en-US" sz="7200" dirty="0" smtClean="0">
                <a:latin typeface="Haettenschweiler" pitchFamily="34" charset="0"/>
              </a:rPr>
              <a:t>Will </a:t>
            </a:r>
            <a:r>
              <a:rPr lang="en-US" sz="7200" dirty="0">
                <a:latin typeface="Haettenschweiler" pitchFamily="34" charset="0"/>
              </a:rPr>
              <a:t>He </a:t>
            </a:r>
            <a:r>
              <a:rPr lang="en-US" sz="7200" dirty="0" smtClean="0">
                <a:latin typeface="Haettenschweiler" pitchFamily="34" charset="0"/>
              </a:rPr>
              <a:t>Last?</a:t>
            </a:r>
          </a:p>
          <a:p>
            <a:r>
              <a:rPr lang="en-US" sz="3600" u="sng" dirty="0" smtClean="0">
                <a:latin typeface="Haettenschweiler" pitchFamily="34" charset="0"/>
              </a:rPr>
              <a:t>DESIGN CHALLENGE</a:t>
            </a:r>
            <a:endParaRPr lang="en-US" sz="3600" u="sng" dirty="0">
              <a:latin typeface="Haettenschweiler" pitchFamily="34" charset="0"/>
            </a:endParaRPr>
          </a:p>
        </p:txBody>
      </p:sp>
      <p:pic>
        <p:nvPicPr>
          <p:cNvPr id="12" name="Picture 2" descr="http://3.bp.blogspot.com/-CEaIozxuSbM/TbOC4erHtnI/AAAAAAAAA9k/bSalWWLR-M4/s1600/humpty_dumpty_0002.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17" t="6996" r="4477" b="22705"/>
          <a:stretch/>
        </p:blipFill>
        <p:spPr bwMode="auto">
          <a:xfrm>
            <a:off x="8842018" y="1919147"/>
            <a:ext cx="2636886" cy="3136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168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9578" y="2646493"/>
            <a:ext cx="6183573" cy="3046988"/>
          </a:xfrm>
          <a:prstGeom prst="rect">
            <a:avLst/>
          </a:prstGeom>
        </p:spPr>
        <p:txBody>
          <a:bodyPr wrap="square">
            <a:spAutoFit/>
          </a:bodyPr>
          <a:lstStyle/>
          <a:p>
            <a:r>
              <a:rPr lang="en-US" sz="2400" dirty="0" smtClean="0">
                <a:latin typeface="Segoe Print" pitchFamily="2" charset="0"/>
              </a:rPr>
              <a:t>Essential Question</a:t>
            </a:r>
          </a:p>
          <a:p>
            <a:pPr marL="285750" indent="-285750">
              <a:buFont typeface="Arial" pitchFamily="34" charset="0"/>
              <a:buChar char="•"/>
            </a:pPr>
            <a:r>
              <a:rPr lang="en-US" sz="2400" dirty="0" smtClean="0">
                <a:latin typeface="Segoe Print" pitchFamily="2" charset="0"/>
              </a:rPr>
              <a:t>How would you design a </a:t>
            </a:r>
          </a:p>
          <a:p>
            <a:r>
              <a:rPr lang="en-US" sz="2400" dirty="0">
                <a:latin typeface="Segoe Print" pitchFamily="2" charset="0"/>
              </a:rPr>
              <a:t> </a:t>
            </a:r>
            <a:r>
              <a:rPr lang="en-US" sz="2400" dirty="0" smtClean="0">
                <a:latin typeface="Segoe Print" pitchFamily="2" charset="0"/>
              </a:rPr>
              <a:t>  3-dimensional map?</a:t>
            </a:r>
          </a:p>
          <a:p>
            <a:pPr marL="285750" indent="-285750">
              <a:buFont typeface="Arial" pitchFamily="34" charset="0"/>
              <a:buChar char="•"/>
            </a:pPr>
            <a:endParaRPr lang="en-US" sz="2400" dirty="0" smtClean="0">
              <a:latin typeface="Segoe Print" pitchFamily="2" charset="0"/>
            </a:endParaRPr>
          </a:p>
          <a:p>
            <a:r>
              <a:rPr lang="en-US" sz="2400" dirty="0" smtClean="0">
                <a:latin typeface="Segoe Print" pitchFamily="2" charset="0"/>
              </a:rPr>
              <a:t>Big Ideas</a:t>
            </a:r>
          </a:p>
          <a:p>
            <a:pPr marL="285750" lvl="0" indent="-285750">
              <a:buFont typeface="Arial" pitchFamily="34" charset="0"/>
              <a:buChar char="•"/>
            </a:pPr>
            <a:r>
              <a:rPr lang="en-US" sz="2400" dirty="0" smtClean="0">
                <a:latin typeface="Segoe Print" pitchFamily="2" charset="0"/>
              </a:rPr>
              <a:t>Cardinal Directions</a:t>
            </a:r>
          </a:p>
          <a:p>
            <a:pPr marL="285750" lvl="0" indent="-285750">
              <a:buFont typeface="Arial" pitchFamily="34" charset="0"/>
              <a:buChar char="•"/>
            </a:pPr>
            <a:r>
              <a:rPr lang="en-US" sz="2400" dirty="0" smtClean="0">
                <a:latin typeface="Segoe Print" pitchFamily="2" charset="0"/>
              </a:rPr>
              <a:t>Understanding Maps</a:t>
            </a:r>
          </a:p>
          <a:p>
            <a:pPr marL="285750" lvl="0" indent="-285750">
              <a:buFont typeface="Arial" pitchFamily="34" charset="0"/>
              <a:buChar char="•"/>
            </a:pPr>
            <a:r>
              <a:rPr lang="en-US" sz="2400" dirty="0" smtClean="0">
                <a:latin typeface="Segoe Print" pitchFamily="2" charset="0"/>
              </a:rPr>
              <a:t>Geological &amp; Industrial Landmarks</a:t>
            </a:r>
          </a:p>
        </p:txBody>
      </p:sp>
      <p:sp>
        <p:nvSpPr>
          <p:cNvPr id="6" name="Rectangle 5"/>
          <p:cNvSpPr/>
          <p:nvPr/>
        </p:nvSpPr>
        <p:spPr>
          <a:xfrm>
            <a:off x="308378" y="166776"/>
            <a:ext cx="10009329" cy="1754326"/>
          </a:xfrm>
          <a:prstGeom prst="rect">
            <a:avLst/>
          </a:prstGeom>
        </p:spPr>
        <p:txBody>
          <a:bodyPr wrap="square">
            <a:spAutoFit/>
          </a:bodyPr>
          <a:lstStyle/>
          <a:p>
            <a:r>
              <a:rPr lang="en-US" sz="7200" dirty="0">
                <a:latin typeface="Haettenschweiler" pitchFamily="34" charset="0"/>
              </a:rPr>
              <a:t>Franklin is </a:t>
            </a:r>
            <a:r>
              <a:rPr lang="en-US" sz="7200" dirty="0" smtClean="0">
                <a:latin typeface="Haettenschweiler" pitchFamily="34" charset="0"/>
              </a:rPr>
              <a:t>Lost: Map </a:t>
            </a:r>
            <a:r>
              <a:rPr lang="en-US" sz="7200" dirty="0" smtClean="0">
                <a:latin typeface="Haettenschweiler" pitchFamily="34" charset="0"/>
              </a:rPr>
              <a:t>Making</a:t>
            </a:r>
          </a:p>
          <a:p>
            <a:r>
              <a:rPr lang="en-US" sz="3600" u="sng" dirty="0" smtClean="0">
                <a:latin typeface="Haettenschweiler" pitchFamily="34" charset="0"/>
              </a:rPr>
              <a:t>DESIGN CHALLENGE</a:t>
            </a:r>
            <a:endParaRPr lang="en-US" sz="3600" u="sng" dirty="0">
              <a:latin typeface="Haettenschweiler" pitchFamily="34"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l="6549" t="10954" r="2091" b="9497"/>
          <a:stretch/>
        </p:blipFill>
        <p:spPr>
          <a:xfrm>
            <a:off x="6833151" y="2303837"/>
            <a:ext cx="4781266" cy="2775405"/>
          </a:xfrm>
          <a:prstGeom prst="rect">
            <a:avLst/>
          </a:prstGeom>
        </p:spPr>
      </p:pic>
    </p:spTree>
    <p:extLst>
      <p:ext uri="{BB962C8B-B14F-4D97-AF65-F5344CB8AC3E}">
        <p14:creationId xmlns:p14="http://schemas.microsoft.com/office/powerpoint/2010/main" val="608718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82955" y="2479936"/>
            <a:ext cx="7640472" cy="3416320"/>
          </a:xfrm>
          <a:prstGeom prst="rect">
            <a:avLst/>
          </a:prstGeom>
        </p:spPr>
        <p:txBody>
          <a:bodyPr wrap="square">
            <a:spAutoFit/>
          </a:bodyPr>
          <a:lstStyle/>
          <a:p>
            <a:r>
              <a:rPr lang="en-US" sz="2400" dirty="0" smtClean="0">
                <a:latin typeface="Segoe Print" pitchFamily="2" charset="0"/>
              </a:rPr>
              <a:t>Essential Question</a:t>
            </a:r>
          </a:p>
          <a:p>
            <a:pPr marL="285750" indent="-285750">
              <a:buFont typeface="Arial" pitchFamily="34" charset="0"/>
              <a:buChar char="•"/>
            </a:pPr>
            <a:r>
              <a:rPr lang="en-US" sz="2400" dirty="0">
                <a:latin typeface="Segoe Print" pitchFamily="2" charset="0"/>
              </a:rPr>
              <a:t>Can you </a:t>
            </a:r>
            <a:r>
              <a:rPr lang="en-US" sz="2400" dirty="0" smtClean="0">
                <a:latin typeface="Segoe Print" pitchFamily="2" charset="0"/>
              </a:rPr>
              <a:t>help Curious George design a boat that will float?</a:t>
            </a:r>
            <a:endParaRPr lang="en-US" sz="2400" dirty="0">
              <a:latin typeface="Segoe Print" pitchFamily="2" charset="0"/>
            </a:endParaRPr>
          </a:p>
          <a:p>
            <a:pPr marL="285750" indent="-285750">
              <a:buFont typeface="Arial" pitchFamily="34" charset="0"/>
              <a:buChar char="•"/>
            </a:pPr>
            <a:endParaRPr lang="en-US" sz="2400" dirty="0" smtClean="0">
              <a:latin typeface="Segoe Print" pitchFamily="2" charset="0"/>
            </a:endParaRPr>
          </a:p>
          <a:p>
            <a:r>
              <a:rPr lang="en-US" sz="2400" dirty="0" smtClean="0">
                <a:latin typeface="Segoe Print" pitchFamily="2" charset="0"/>
              </a:rPr>
              <a:t>Big Ideas</a:t>
            </a:r>
          </a:p>
          <a:p>
            <a:pPr marL="285750" lvl="0" indent="-285750">
              <a:buFont typeface="Arial" pitchFamily="34" charset="0"/>
              <a:buChar char="•"/>
            </a:pPr>
            <a:r>
              <a:rPr lang="en-US" sz="2400" dirty="0">
                <a:latin typeface="Segoe Print" pitchFamily="2" charset="0"/>
              </a:rPr>
              <a:t>The role of creativity and </a:t>
            </a:r>
            <a:r>
              <a:rPr lang="en-US" sz="2400" dirty="0" smtClean="0">
                <a:latin typeface="Segoe Print" pitchFamily="2" charset="0"/>
              </a:rPr>
              <a:t>problem solving</a:t>
            </a:r>
            <a:endParaRPr lang="en-US" sz="2400" dirty="0">
              <a:latin typeface="Segoe Print" pitchFamily="2" charset="0"/>
            </a:endParaRPr>
          </a:p>
          <a:p>
            <a:pPr marL="285750" lvl="0" indent="-285750">
              <a:buFont typeface="Arial" pitchFamily="34" charset="0"/>
              <a:buChar char="•"/>
            </a:pPr>
            <a:r>
              <a:rPr lang="en-US" sz="2400" dirty="0">
                <a:latin typeface="Segoe Print" pitchFamily="2" charset="0"/>
              </a:rPr>
              <a:t>Design under </a:t>
            </a:r>
            <a:r>
              <a:rPr lang="en-US" sz="2400" dirty="0" smtClean="0">
                <a:latin typeface="Segoe Print" pitchFamily="2" charset="0"/>
              </a:rPr>
              <a:t>constrain</a:t>
            </a:r>
            <a:endParaRPr lang="en-US" sz="2400" dirty="0">
              <a:latin typeface="Segoe Print" pitchFamily="2" charset="0"/>
            </a:endParaRPr>
          </a:p>
          <a:p>
            <a:pPr marL="342900" lvl="0" indent="-342900">
              <a:buFont typeface="Arial" pitchFamily="34" charset="0"/>
              <a:buChar char="•"/>
            </a:pPr>
            <a:r>
              <a:rPr lang="en-US" sz="2400" dirty="0">
                <a:latin typeface="Segoe Print" pitchFamily="2" charset="0"/>
              </a:rPr>
              <a:t>Turning something known into something understood </a:t>
            </a:r>
          </a:p>
        </p:txBody>
      </p:sp>
      <p:sp>
        <p:nvSpPr>
          <p:cNvPr id="9" name="Rectangle 8"/>
          <p:cNvSpPr/>
          <p:nvPr/>
        </p:nvSpPr>
        <p:spPr>
          <a:xfrm>
            <a:off x="745107" y="289609"/>
            <a:ext cx="4690708" cy="1938992"/>
          </a:xfrm>
          <a:prstGeom prst="rect">
            <a:avLst/>
          </a:prstGeom>
        </p:spPr>
        <p:txBody>
          <a:bodyPr wrap="none">
            <a:spAutoFit/>
          </a:bodyPr>
          <a:lstStyle/>
          <a:p>
            <a:r>
              <a:rPr lang="en-US" sz="8000" dirty="0" smtClean="0">
                <a:latin typeface="Haettenschweiler" pitchFamily="34" charset="0"/>
              </a:rPr>
              <a:t>Staying Afloat</a:t>
            </a:r>
          </a:p>
          <a:p>
            <a:r>
              <a:rPr lang="en-US" sz="4000" u="sng" dirty="0" smtClean="0">
                <a:latin typeface="Haettenschweiler" pitchFamily="34" charset="0"/>
              </a:rPr>
              <a:t>DESIGN CHALLENGE</a:t>
            </a:r>
            <a:endParaRPr lang="en-US" sz="4000" u="sng" dirty="0">
              <a:latin typeface="Haettenschweiler" pitchFamily="34" charset="0"/>
            </a:endParaRPr>
          </a:p>
        </p:txBody>
      </p:sp>
      <p:pic>
        <p:nvPicPr>
          <p:cNvPr id="10" name="il_fi" descr="http://images.contentreserve.com/ImageType-100/0874-1/%7BE8C4DF60-82D3-4C5C-88BD-FAE78DDC96D2%7DImg100.jpg"/>
          <p:cNvPicPr/>
          <p:nvPr/>
        </p:nvPicPr>
        <p:blipFill>
          <a:blip r:embed="rId2" cstate="print"/>
          <a:srcRect/>
          <a:stretch>
            <a:fillRect/>
          </a:stretch>
        </p:blipFill>
        <p:spPr bwMode="auto">
          <a:xfrm>
            <a:off x="856769" y="2857781"/>
            <a:ext cx="2276475" cy="3038475"/>
          </a:xfrm>
          <a:prstGeom prst="rect">
            <a:avLst/>
          </a:prstGeom>
          <a:noFill/>
          <a:ln w="9525">
            <a:noFill/>
            <a:miter lim="800000"/>
            <a:headEnd/>
            <a:tailEnd/>
          </a:ln>
        </p:spPr>
      </p:pic>
    </p:spTree>
    <p:extLst>
      <p:ext uri="{BB962C8B-B14F-4D97-AF65-F5344CB8AC3E}">
        <p14:creationId xmlns:p14="http://schemas.microsoft.com/office/powerpoint/2010/main" val="1485724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379" y="275965"/>
            <a:ext cx="7661914" cy="1938992"/>
          </a:xfrm>
          <a:prstGeom prst="rect">
            <a:avLst/>
          </a:prstGeom>
        </p:spPr>
        <p:txBody>
          <a:bodyPr wrap="square">
            <a:spAutoFit/>
          </a:bodyPr>
          <a:lstStyle/>
          <a:p>
            <a:r>
              <a:rPr lang="en-US" sz="8000" dirty="0" smtClean="0">
                <a:latin typeface="Haettenschweiler" pitchFamily="34" charset="0"/>
              </a:rPr>
              <a:t>The New Game</a:t>
            </a:r>
          </a:p>
          <a:p>
            <a:r>
              <a:rPr lang="en-US" sz="4000" u="sng" dirty="0" smtClean="0">
                <a:latin typeface="Haettenschweiler" pitchFamily="34" charset="0"/>
              </a:rPr>
              <a:t>DESIGN CHALLENGE</a:t>
            </a:r>
            <a:endParaRPr lang="en-US" sz="4000" u="sng" dirty="0">
              <a:latin typeface="Haettenschweiler" pitchFamily="34" charset="0"/>
            </a:endParaRPr>
          </a:p>
        </p:txBody>
      </p:sp>
      <p:pic>
        <p:nvPicPr>
          <p:cNvPr id="3" name="Picture 2" descr="http://www.kidsmomo.com/wordpress/wp-content/uploads/egypt-g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155" y="2523698"/>
            <a:ext cx="2463208" cy="36654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01237" y="2331086"/>
            <a:ext cx="7538112" cy="3416320"/>
          </a:xfrm>
          <a:prstGeom prst="rect">
            <a:avLst/>
          </a:prstGeom>
        </p:spPr>
        <p:txBody>
          <a:bodyPr wrap="square">
            <a:spAutoFit/>
          </a:bodyPr>
          <a:lstStyle/>
          <a:p>
            <a:r>
              <a:rPr lang="en-US" sz="2400" dirty="0" smtClean="0">
                <a:latin typeface="Segoe Print" pitchFamily="2" charset="0"/>
              </a:rPr>
              <a:t>Essential Question</a:t>
            </a:r>
          </a:p>
          <a:p>
            <a:pPr marL="285750" indent="-285750">
              <a:buFont typeface="Arial" pitchFamily="34" charset="0"/>
              <a:buChar char="•"/>
            </a:pPr>
            <a:r>
              <a:rPr lang="en-US" sz="2400" dirty="0">
                <a:latin typeface="Segoe Print" pitchFamily="2" charset="0"/>
              </a:rPr>
              <a:t>Can you design a game that is fun and appropriate for the whole family to play?</a:t>
            </a:r>
          </a:p>
          <a:p>
            <a:pPr marL="285750" indent="-285750">
              <a:buFont typeface="Arial" pitchFamily="34" charset="0"/>
              <a:buChar char="•"/>
            </a:pPr>
            <a:endParaRPr lang="en-US" sz="2400" dirty="0" smtClean="0">
              <a:latin typeface="Segoe Print" pitchFamily="2" charset="0"/>
            </a:endParaRPr>
          </a:p>
          <a:p>
            <a:r>
              <a:rPr lang="en-US" sz="2400" dirty="0" smtClean="0">
                <a:latin typeface="Segoe Print" pitchFamily="2" charset="0"/>
              </a:rPr>
              <a:t>Big Ideas</a:t>
            </a:r>
          </a:p>
          <a:p>
            <a:pPr marL="285750" lvl="0" indent="-285750">
              <a:buFont typeface="Arial" pitchFamily="34" charset="0"/>
              <a:buChar char="•"/>
            </a:pPr>
            <a:r>
              <a:rPr lang="en-US" sz="2400" dirty="0">
                <a:latin typeface="Segoe Print" pitchFamily="2" charset="0"/>
              </a:rPr>
              <a:t>The role of creativity and design</a:t>
            </a:r>
          </a:p>
          <a:p>
            <a:pPr marL="285750" lvl="0" indent="-285750">
              <a:buFont typeface="Arial" pitchFamily="34" charset="0"/>
              <a:buChar char="•"/>
            </a:pPr>
            <a:r>
              <a:rPr lang="en-US" sz="2400" dirty="0">
                <a:latin typeface="Segoe Print" pitchFamily="2" charset="0"/>
              </a:rPr>
              <a:t>Design under constraint</a:t>
            </a:r>
          </a:p>
          <a:p>
            <a:pPr marL="285750" lvl="0" indent="-285750">
              <a:buFont typeface="Arial" pitchFamily="34" charset="0"/>
              <a:buChar char="•"/>
            </a:pPr>
            <a:r>
              <a:rPr lang="en-US" sz="2400" dirty="0">
                <a:latin typeface="Segoe Print" pitchFamily="2" charset="0"/>
              </a:rPr>
              <a:t>Fundamental concepts of </a:t>
            </a:r>
            <a:r>
              <a:rPr lang="en-US" sz="2400" dirty="0" smtClean="0">
                <a:latin typeface="Segoe Print" pitchFamily="2" charset="0"/>
              </a:rPr>
              <a:t>geometry</a:t>
            </a:r>
            <a:endParaRPr lang="en-US" sz="2400" dirty="0">
              <a:latin typeface="Segoe Print" pitchFamily="2" charset="0"/>
            </a:endParaRPr>
          </a:p>
          <a:p>
            <a:pPr marL="285750" lvl="0" indent="-285750">
              <a:buFont typeface="Arial" pitchFamily="34" charset="0"/>
              <a:buChar char="•"/>
            </a:pPr>
            <a:r>
              <a:rPr lang="en-US" sz="2400" dirty="0" smtClean="0">
                <a:latin typeface="Segoe Print" pitchFamily="2" charset="0"/>
              </a:rPr>
              <a:t>Game design</a:t>
            </a:r>
            <a:endParaRPr lang="en-US" sz="2400" dirty="0">
              <a:latin typeface="Segoe Print" pitchFamily="2" charset="0"/>
            </a:endParaRPr>
          </a:p>
        </p:txBody>
      </p:sp>
    </p:spTree>
    <p:extLst>
      <p:ext uri="{BB962C8B-B14F-4D97-AF65-F5344CB8AC3E}">
        <p14:creationId xmlns:p14="http://schemas.microsoft.com/office/powerpoint/2010/main" val="480278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5768" y="-228886"/>
            <a:ext cx="11940215" cy="4170372"/>
          </a:xfrm>
          <a:prstGeom prst="rect">
            <a:avLst/>
          </a:prstGeom>
        </p:spPr>
        <p:txBody>
          <a:bodyPr wrap="square">
            <a:spAutoFit/>
          </a:bodyPr>
          <a:lstStyle/>
          <a:p>
            <a:r>
              <a:rPr lang="en-US" sz="11500" cap="small" dirty="0" smtClean="0">
                <a:solidFill>
                  <a:schemeClr val="accent1"/>
                </a:solidFill>
                <a:effectLst>
                  <a:outerShdw blurRad="38100" dist="38100" dir="2700000" algn="tl">
                    <a:srgbClr val="000000">
                      <a:alpha val="43137"/>
                    </a:srgbClr>
                  </a:outerShdw>
                </a:effectLst>
                <a:latin typeface="Haettenschweiler" pitchFamily="34" charset="0"/>
              </a:rPr>
              <a:t>Integrated </a:t>
            </a:r>
            <a:r>
              <a:rPr lang="en-US" sz="15000" cap="small" dirty="0" smtClean="0">
                <a:solidFill>
                  <a:schemeClr val="accent1"/>
                </a:solidFill>
                <a:effectLst>
                  <a:outerShdw blurRad="38100" dist="38100" dir="2700000" algn="tl">
                    <a:srgbClr val="000000">
                      <a:alpha val="43137"/>
                    </a:srgbClr>
                  </a:outerShdw>
                </a:effectLst>
                <a:latin typeface="Haettenschweiler" pitchFamily="34" charset="0"/>
              </a:rPr>
              <a:t>STEM</a:t>
            </a:r>
            <a:r>
              <a:rPr lang="en-US" sz="11500" cap="small" dirty="0" smtClean="0">
                <a:solidFill>
                  <a:schemeClr val="accent1"/>
                </a:solidFill>
                <a:effectLst>
                  <a:outerShdw blurRad="38100" dist="38100" dir="2700000" algn="tl">
                    <a:srgbClr val="000000">
                      <a:alpha val="43137"/>
                    </a:srgbClr>
                  </a:outerShdw>
                </a:effectLst>
                <a:latin typeface="Haettenschweiler" pitchFamily="34" charset="0"/>
              </a:rPr>
              <a:t> </a:t>
            </a:r>
            <a:r>
              <a:rPr lang="en-US" sz="11500" cap="small" dirty="0">
                <a:solidFill>
                  <a:schemeClr val="accent1"/>
                </a:solidFill>
                <a:effectLst>
                  <a:outerShdw blurRad="38100" dist="38100" dir="2700000" algn="tl">
                    <a:srgbClr val="000000">
                      <a:alpha val="43137"/>
                    </a:srgbClr>
                  </a:outerShdw>
                </a:effectLst>
                <a:latin typeface="Haettenschweiler" pitchFamily="34" charset="0"/>
              </a:rPr>
              <a:t>education</a:t>
            </a:r>
          </a:p>
          <a:p>
            <a:r>
              <a:rPr lang="en-US" sz="11500" cap="small" dirty="0" smtClean="0">
                <a:solidFill>
                  <a:schemeClr val="accent1"/>
                </a:solidFill>
                <a:effectLst>
                  <a:outerShdw blurRad="38100" dist="38100" dir="2700000" algn="tl">
                    <a:srgbClr val="000000">
                      <a:alpha val="43137"/>
                    </a:srgbClr>
                  </a:outerShdw>
                </a:effectLst>
                <a:latin typeface="Haettenschweiler" pitchFamily="34" charset="0"/>
              </a:rPr>
              <a:t> </a:t>
            </a:r>
          </a:p>
        </p:txBody>
      </p:sp>
      <p:sp>
        <p:nvSpPr>
          <p:cNvPr id="9" name="Rectangle 8"/>
          <p:cNvSpPr/>
          <p:nvPr/>
        </p:nvSpPr>
        <p:spPr>
          <a:xfrm>
            <a:off x="395790" y="2164726"/>
            <a:ext cx="11354932" cy="4616648"/>
          </a:xfrm>
          <a:prstGeom prst="rect">
            <a:avLst/>
          </a:prstGeom>
        </p:spPr>
        <p:txBody>
          <a:bodyPr wrap="square">
            <a:spAutoFit/>
          </a:bodyPr>
          <a:lstStyle/>
          <a:p>
            <a:pPr marL="285750" indent="-285750">
              <a:lnSpc>
                <a:spcPct val="150000"/>
              </a:lnSpc>
              <a:buFont typeface="Arial" pitchFamily="34" charset="0"/>
              <a:buChar char="•"/>
            </a:pPr>
            <a:r>
              <a:rPr lang="en-US" sz="2600" dirty="0">
                <a:effectLst>
                  <a:outerShdw blurRad="38100" dist="38100" dir="2700000" algn="tl">
                    <a:srgbClr val="000000">
                      <a:alpha val="43137"/>
                    </a:srgbClr>
                  </a:outerShdw>
                </a:effectLst>
              </a:rPr>
              <a:t>Authentic, engaging, hands-on learning</a:t>
            </a:r>
          </a:p>
          <a:p>
            <a:pPr marL="285750" indent="-285750">
              <a:lnSpc>
                <a:spcPct val="150000"/>
              </a:lnSpc>
              <a:buFont typeface="Arial" pitchFamily="34" charset="0"/>
              <a:buChar char="•"/>
            </a:pPr>
            <a:r>
              <a:rPr lang="en-US" sz="2600" dirty="0">
                <a:effectLst>
                  <a:outerShdw blurRad="38100" dist="38100" dir="2700000" algn="tl">
                    <a:srgbClr val="000000">
                      <a:alpha val="43137"/>
                    </a:srgbClr>
                  </a:outerShdw>
                </a:effectLst>
              </a:rPr>
              <a:t>Teaching students how to think critically and deeply</a:t>
            </a:r>
          </a:p>
          <a:p>
            <a:pPr marL="285750" indent="-285750">
              <a:lnSpc>
                <a:spcPct val="150000"/>
              </a:lnSpc>
              <a:buFont typeface="Arial" pitchFamily="34" charset="0"/>
              <a:buChar char="•"/>
            </a:pPr>
            <a:r>
              <a:rPr lang="en-US" sz="2600" dirty="0">
                <a:effectLst>
                  <a:outerShdw blurRad="38100" dist="38100" dir="2700000" algn="tl">
                    <a:srgbClr val="000000">
                      <a:alpha val="43137"/>
                    </a:srgbClr>
                  </a:outerShdw>
                </a:effectLst>
              </a:rPr>
              <a:t>Using curiosity/imagination to engage students in the disciplines</a:t>
            </a:r>
          </a:p>
          <a:p>
            <a:pPr marL="285750" indent="-285750">
              <a:lnSpc>
                <a:spcPct val="150000"/>
              </a:lnSpc>
              <a:buFont typeface="Arial" pitchFamily="34" charset="0"/>
              <a:buChar char="•"/>
            </a:pPr>
            <a:r>
              <a:rPr lang="en-US" sz="2600" dirty="0">
                <a:effectLst>
                  <a:outerShdw blurRad="38100" dist="38100" dir="2700000" algn="tl">
                    <a:srgbClr val="000000">
                      <a:alpha val="43137"/>
                    </a:srgbClr>
                  </a:outerShdw>
                </a:effectLst>
              </a:rPr>
              <a:t>Building agility, adaptability, and entrepreneurialism spirit</a:t>
            </a:r>
          </a:p>
          <a:p>
            <a:pPr marL="285750" indent="-285750">
              <a:lnSpc>
                <a:spcPct val="150000"/>
              </a:lnSpc>
              <a:buFont typeface="Arial" pitchFamily="34" charset="0"/>
              <a:buChar char="•"/>
            </a:pPr>
            <a:r>
              <a:rPr lang="en-US" sz="2600" dirty="0">
                <a:effectLst>
                  <a:outerShdw blurRad="38100" dist="38100" dir="2700000" algn="tl">
                    <a:srgbClr val="000000">
                      <a:alpha val="43137"/>
                    </a:srgbClr>
                  </a:outerShdw>
                </a:effectLst>
              </a:rPr>
              <a:t>Building a mental warehouse </a:t>
            </a:r>
            <a:endParaRPr lang="en-US" sz="2600" dirty="0" smtClean="0">
              <a:effectLst>
                <a:outerShdw blurRad="38100" dist="38100" dir="2700000" algn="tl">
                  <a:srgbClr val="000000">
                    <a:alpha val="43137"/>
                  </a:srgbClr>
                </a:outerShdw>
              </a:effectLst>
            </a:endParaRPr>
          </a:p>
          <a:p>
            <a:pPr marL="742950" lvl="1" indent="-285750">
              <a:lnSpc>
                <a:spcPct val="150000"/>
              </a:lnSpc>
              <a:buFont typeface="Arial" pitchFamily="34" charset="0"/>
              <a:buChar char="•"/>
            </a:pPr>
            <a:r>
              <a:rPr lang="en-US" sz="2600" dirty="0" smtClean="0">
                <a:effectLst>
                  <a:outerShdw blurRad="38100" dist="38100" dir="2700000" algn="tl">
                    <a:srgbClr val="000000">
                      <a:alpha val="43137"/>
                    </a:srgbClr>
                  </a:outerShdw>
                </a:effectLst>
                <a:latin typeface="Segoe Print" pitchFamily="2" charset="0"/>
                <a:ea typeface="Tahoma" pitchFamily="34" charset="0"/>
                <a:cs typeface="Tahoma" pitchFamily="34" charset="0"/>
              </a:rPr>
              <a:t>learning </a:t>
            </a:r>
            <a:r>
              <a:rPr lang="en-US" sz="2600" dirty="0">
                <a:effectLst>
                  <a:outerShdw blurRad="38100" dist="38100" dir="2700000" algn="tl">
                    <a:srgbClr val="000000">
                      <a:alpha val="43137"/>
                    </a:srgbClr>
                  </a:outerShdw>
                </a:effectLst>
                <a:latin typeface="Segoe Print" pitchFamily="2" charset="0"/>
                <a:ea typeface="Tahoma" pitchFamily="34" charset="0"/>
                <a:cs typeface="Tahoma" pitchFamily="34" charset="0"/>
              </a:rPr>
              <a:t>transfer: Basic skills—application—synthesis</a:t>
            </a:r>
          </a:p>
          <a:p>
            <a:pPr marL="285750" indent="-285750">
              <a:lnSpc>
                <a:spcPct val="150000"/>
              </a:lnSpc>
              <a:buFont typeface="Arial" pitchFamily="34" charset="0"/>
              <a:buChar char="•"/>
            </a:pPr>
            <a:r>
              <a:rPr lang="en-US" sz="2600" dirty="0" smtClean="0">
                <a:effectLst>
                  <a:outerShdw blurRad="38100" dist="38100" dir="2700000" algn="tl">
                    <a:srgbClr val="000000">
                      <a:alpha val="43137"/>
                    </a:srgbClr>
                  </a:outerShdw>
                </a:effectLst>
              </a:rPr>
              <a:t>Augmenting </a:t>
            </a:r>
            <a:r>
              <a:rPr lang="en-US" sz="2600" dirty="0">
                <a:effectLst>
                  <a:outerShdw blurRad="38100" dist="38100" dir="2700000" algn="tl">
                    <a:srgbClr val="000000">
                      <a:alpha val="43137"/>
                    </a:srgbClr>
                  </a:outerShdw>
                </a:effectLst>
              </a:rPr>
              <a:t>collaborative team skill development</a:t>
            </a:r>
          </a:p>
          <a:p>
            <a:endParaRPr lang="en-US" dirty="0"/>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15" y="274638"/>
            <a:ext cx="11677934" cy="1143000"/>
          </a:xfrm>
        </p:spPr>
        <p:txBody>
          <a:bodyPr>
            <a:normAutofit fontScale="90000"/>
          </a:bodyPr>
          <a:lstStyle/>
          <a:p>
            <a:r>
              <a:rPr lang="en-US" b="1" dirty="0" smtClean="0">
                <a:latin typeface="Segoe Print" pitchFamily="2" charset="0"/>
              </a:rPr>
              <a:t>What Makes a Good STEM Design Problem?</a:t>
            </a:r>
            <a:endParaRPr lang="en-US" b="1" dirty="0">
              <a:latin typeface="Segoe Print" pitchFamily="2"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Segoe Print" pitchFamily="2" charset="0"/>
              </a:rPr>
              <a:t>First, make sure it delivers something important (standards, big ideas, extension of a lesson or unit)</a:t>
            </a:r>
          </a:p>
          <a:p>
            <a:pPr lvl="1"/>
            <a:r>
              <a:rPr lang="en-US" dirty="0" smtClean="0">
                <a:latin typeface="Segoe Print" pitchFamily="2" charset="0"/>
              </a:rPr>
              <a:t>But remember, it’s not something fun to do after the </a:t>
            </a:r>
            <a:r>
              <a:rPr lang="en-US" b="1" u="sng" dirty="0" smtClean="0">
                <a:latin typeface="Segoe Print" pitchFamily="2" charset="0"/>
              </a:rPr>
              <a:t>lesson—it is the lesson</a:t>
            </a:r>
          </a:p>
          <a:p>
            <a:r>
              <a:rPr lang="en-US" dirty="0" smtClean="0">
                <a:latin typeface="Segoe Print" pitchFamily="2" charset="0"/>
              </a:rPr>
              <a:t>Second, make sure it captures a big idea and answers an essential question (think assessment)</a:t>
            </a:r>
          </a:p>
          <a:p>
            <a:pPr lvl="1"/>
            <a:r>
              <a:rPr lang="en-US" b="1" u="sng" dirty="0" smtClean="0">
                <a:latin typeface="Segoe Print" pitchFamily="2" charset="0"/>
              </a:rPr>
              <a:t>Big idea filters</a:t>
            </a:r>
          </a:p>
          <a:p>
            <a:pPr marL="914400" lvl="1" indent="-457200">
              <a:buFont typeface="+mj-lt"/>
              <a:buAutoNum type="arabicPeriod"/>
            </a:pPr>
            <a:r>
              <a:rPr lang="en-US" dirty="0" smtClean="0">
                <a:latin typeface="Segoe Print" pitchFamily="2" charset="0"/>
              </a:rPr>
              <a:t>Is it important enough to remember when the child is 30?</a:t>
            </a:r>
          </a:p>
          <a:p>
            <a:pPr marL="914400" lvl="1" indent="-457200">
              <a:buFont typeface="+mj-lt"/>
              <a:buAutoNum type="arabicPeriod"/>
            </a:pPr>
            <a:r>
              <a:rPr lang="en-US" dirty="0" smtClean="0">
                <a:latin typeface="Segoe Print" pitchFamily="2" charset="0"/>
              </a:rPr>
              <a:t>Does it have the potential to engage to child?</a:t>
            </a:r>
          </a:p>
          <a:p>
            <a:pPr marL="914400" lvl="1" indent="-457200">
              <a:buFont typeface="+mj-lt"/>
              <a:buAutoNum type="arabicPeriod"/>
            </a:pPr>
            <a:r>
              <a:rPr lang="en-US" dirty="0" smtClean="0">
                <a:latin typeface="Segoe Print" pitchFamily="2" charset="0"/>
              </a:rPr>
              <a:t>Is it central to understanding the STEM content?</a:t>
            </a:r>
            <a:endParaRPr lang="en-US" dirty="0">
              <a:latin typeface="Segoe Print" pitchFamily="2" charset="0"/>
            </a:endParaRPr>
          </a:p>
        </p:txBody>
      </p:sp>
    </p:spTree>
    <p:extLst>
      <p:ext uri="{BB962C8B-B14F-4D97-AF65-F5344CB8AC3E}">
        <p14:creationId xmlns:p14="http://schemas.microsoft.com/office/powerpoint/2010/main" val="756353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latin typeface="Segoe Print" pitchFamily="2" charset="0"/>
              </a:rPr>
              <a:t>Three, Develop a problem scenario: Craft an engaging scenario that both captures the attention of the child and engages them in solving an authentic problem</a:t>
            </a:r>
          </a:p>
          <a:p>
            <a:r>
              <a:rPr lang="en-US" dirty="0" smtClean="0">
                <a:latin typeface="Segoe Print" pitchFamily="2" charset="0"/>
              </a:rPr>
              <a:t>Four, Develop content information.</a:t>
            </a:r>
          </a:p>
          <a:p>
            <a:pPr lvl="1"/>
            <a:r>
              <a:rPr lang="en-US" dirty="0" smtClean="0">
                <a:latin typeface="Segoe Print" pitchFamily="2" charset="0"/>
              </a:rPr>
              <a:t>Using the standards and big ideas for the problem, develop content information that promotes learning in science, technology, engineering and mathematics.</a:t>
            </a:r>
          </a:p>
          <a:p>
            <a:r>
              <a:rPr lang="en-US" dirty="0" smtClean="0">
                <a:latin typeface="Segoe Print" pitchFamily="2" charset="0"/>
              </a:rPr>
              <a:t>Five, develop boundaries for the problem (materials/resources, parameters, deliverables)</a:t>
            </a:r>
          </a:p>
          <a:p>
            <a:r>
              <a:rPr lang="en-US" dirty="0" smtClean="0">
                <a:latin typeface="Segoe Print" pitchFamily="2" charset="0"/>
              </a:rPr>
              <a:t>Six, develop an authentic, performance-based assessment</a:t>
            </a:r>
          </a:p>
          <a:p>
            <a:r>
              <a:rPr lang="en-US" dirty="0" smtClean="0">
                <a:latin typeface="Segoe Print" pitchFamily="2" charset="0"/>
              </a:rPr>
              <a:t>Seven, force students to use the design loop to solve the problem! </a:t>
            </a:r>
            <a:endParaRPr lang="en-US" dirty="0">
              <a:latin typeface="Segoe Print" pitchFamily="2" charset="0"/>
            </a:endParaRPr>
          </a:p>
        </p:txBody>
      </p:sp>
      <p:sp>
        <p:nvSpPr>
          <p:cNvPr id="6" name="Title 1"/>
          <p:cNvSpPr>
            <a:spLocks noGrp="1"/>
          </p:cNvSpPr>
          <p:nvPr>
            <p:ph type="title"/>
          </p:nvPr>
        </p:nvSpPr>
        <p:spPr>
          <a:xfrm>
            <a:off x="245667" y="274638"/>
            <a:ext cx="11677934" cy="1143000"/>
          </a:xfrm>
        </p:spPr>
        <p:txBody>
          <a:bodyPr>
            <a:normAutofit fontScale="90000"/>
          </a:bodyPr>
          <a:lstStyle/>
          <a:p>
            <a:r>
              <a:rPr lang="en-US" b="1" dirty="0" smtClean="0">
                <a:latin typeface="Segoe Print" pitchFamily="2" charset="0"/>
              </a:rPr>
              <a:t>What Makes a Good STEM Design Problem?</a:t>
            </a:r>
            <a:endParaRPr lang="en-US" b="1" dirty="0">
              <a:latin typeface="Segoe Print" pitchFamily="2" charset="0"/>
            </a:endParaRPr>
          </a:p>
        </p:txBody>
      </p:sp>
    </p:spTree>
    <p:extLst>
      <p:ext uri="{BB962C8B-B14F-4D97-AF65-F5344CB8AC3E}">
        <p14:creationId xmlns:p14="http://schemas.microsoft.com/office/powerpoint/2010/main" val="257040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13534" y="285750"/>
            <a:ext cx="6878917" cy="6314847"/>
          </a:xfrm>
        </p:spPr>
      </p:pic>
      <p:sp>
        <p:nvSpPr>
          <p:cNvPr id="2" name="Title 1"/>
          <p:cNvSpPr>
            <a:spLocks noGrp="1"/>
          </p:cNvSpPr>
          <p:nvPr>
            <p:ph type="title"/>
          </p:nvPr>
        </p:nvSpPr>
        <p:spPr>
          <a:xfrm>
            <a:off x="400050" y="704850"/>
            <a:ext cx="7810500" cy="1143000"/>
          </a:xfrm>
        </p:spPr>
        <p:txBody>
          <a:bodyPr>
            <a:noAutofit/>
          </a:bodyPr>
          <a:lstStyle/>
          <a:p>
            <a:pPr algn="l"/>
            <a:r>
              <a:rPr lang="en-US" sz="9600" dirty="0" smtClean="0">
                <a:latin typeface="Haettenschweiler" pitchFamily="34" charset="0"/>
              </a:rPr>
              <a:t>Human-Powered Fan</a:t>
            </a:r>
            <a:r>
              <a:rPr lang="en-US" sz="6000" dirty="0" smtClean="0">
                <a:latin typeface="Haettenschweiler" pitchFamily="34" charset="0"/>
              </a:rPr>
              <a:t/>
            </a:r>
            <a:br>
              <a:rPr lang="en-US" sz="6000" dirty="0" smtClean="0">
                <a:latin typeface="Haettenschweiler" pitchFamily="34" charset="0"/>
              </a:rPr>
            </a:br>
            <a:r>
              <a:rPr lang="en-US" sz="6000" u="sng" dirty="0" smtClean="0">
                <a:latin typeface="Haettenschweiler" pitchFamily="34" charset="0"/>
              </a:rPr>
              <a:t>Design Challenge</a:t>
            </a:r>
            <a:endParaRPr lang="en-US" sz="6000" u="sng" dirty="0">
              <a:latin typeface="Haettenschweiler" pitchFamily="34" charset="0"/>
            </a:endParaRPr>
          </a:p>
        </p:txBody>
      </p:sp>
      <p:sp>
        <p:nvSpPr>
          <p:cNvPr id="4" name="Content Placeholder 3"/>
          <p:cNvSpPr>
            <a:spLocks noGrp="1"/>
          </p:cNvSpPr>
          <p:nvPr>
            <p:ph sz="half" idx="1"/>
          </p:nvPr>
        </p:nvSpPr>
        <p:spPr>
          <a:xfrm>
            <a:off x="266700" y="3257551"/>
            <a:ext cx="5829300" cy="2038349"/>
          </a:xfrm>
        </p:spPr>
        <p:txBody>
          <a:bodyPr>
            <a:noAutofit/>
          </a:bodyPr>
          <a:lstStyle/>
          <a:p>
            <a:pPr marL="0" indent="0">
              <a:buNone/>
            </a:pPr>
            <a:r>
              <a:rPr lang="en-US" b="1" dirty="0" smtClean="0">
                <a:latin typeface="Segoe Print" pitchFamily="2" charset="0"/>
              </a:rPr>
              <a:t>Essential Question:</a:t>
            </a:r>
          </a:p>
          <a:p>
            <a:pPr marL="0" indent="0">
              <a:buNone/>
            </a:pPr>
            <a:r>
              <a:rPr lang="en-US" b="1" i="1" dirty="0">
                <a:latin typeface="Segoe Print" pitchFamily="2" charset="0"/>
              </a:rPr>
              <a:t>Can an </a:t>
            </a:r>
            <a:r>
              <a:rPr lang="en-US" b="1" i="1" dirty="0" smtClean="0">
                <a:latin typeface="Segoe Print" pitchFamily="2" charset="0"/>
              </a:rPr>
              <a:t>human-powered fan </a:t>
            </a:r>
            <a:r>
              <a:rPr lang="en-US" b="1" i="1" dirty="0">
                <a:latin typeface="Segoe Print" pitchFamily="2" charset="0"/>
              </a:rPr>
              <a:t>be designed to cool </a:t>
            </a:r>
            <a:r>
              <a:rPr lang="en-US" b="1" i="1" dirty="0" smtClean="0">
                <a:latin typeface="Segoe Print" pitchFamily="2" charset="0"/>
              </a:rPr>
              <a:t>students in </a:t>
            </a:r>
            <a:r>
              <a:rPr lang="en-US" b="1" i="1" dirty="0">
                <a:latin typeface="Segoe Print" pitchFamily="2" charset="0"/>
              </a:rPr>
              <a:t>areas where electricity is not available?</a:t>
            </a:r>
            <a:endParaRPr lang="en-US" b="1" dirty="0">
              <a:latin typeface="Segoe Print" pitchFamily="2" charset="0"/>
            </a:endParaRPr>
          </a:p>
        </p:txBody>
      </p:sp>
    </p:spTree>
    <p:extLst>
      <p:ext uri="{BB962C8B-B14F-4D97-AF65-F5344CB8AC3E}">
        <p14:creationId xmlns:p14="http://schemas.microsoft.com/office/powerpoint/2010/main" val="55299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1143000"/>
          </a:xfrm>
        </p:spPr>
        <p:txBody>
          <a:bodyPr/>
          <a:lstStyle/>
          <a:p>
            <a:r>
              <a:rPr lang="en-US" sz="6600" dirty="0" smtClean="0">
                <a:effectLst>
                  <a:outerShdw blurRad="38100" dist="38100" dir="2700000" algn="tl">
                    <a:srgbClr val="000000">
                      <a:alpha val="43137"/>
                    </a:srgbClr>
                  </a:outerShdw>
                </a:effectLst>
                <a:latin typeface="Haettenschweiler" pitchFamily="34" charset="0"/>
              </a:rPr>
              <a:t>Common Core State Standards</a:t>
            </a:r>
            <a:endParaRPr lang="en-US" sz="6600" dirty="0">
              <a:effectLst>
                <a:outerShdw blurRad="38100" dist="38100" dir="2700000" algn="tl">
                  <a:srgbClr val="000000">
                    <a:alpha val="43137"/>
                  </a:srgbClr>
                </a:outerShdw>
              </a:effectLst>
              <a:latin typeface="Haettenschweiler" pitchFamily="34" charset="0"/>
            </a:endParaRPr>
          </a:p>
        </p:txBody>
      </p:sp>
      <p:sp>
        <p:nvSpPr>
          <p:cNvPr id="3" name="Content Placeholder 2"/>
          <p:cNvSpPr>
            <a:spLocks noGrp="1"/>
          </p:cNvSpPr>
          <p:nvPr>
            <p:ph idx="1"/>
          </p:nvPr>
        </p:nvSpPr>
        <p:spPr>
          <a:xfrm>
            <a:off x="583447" y="1810608"/>
            <a:ext cx="11153633" cy="4343400"/>
          </a:xfrm>
        </p:spPr>
        <p:txBody>
          <a:bodyPr>
            <a:noAutofit/>
          </a:bodyPr>
          <a:lstStyle/>
          <a:p>
            <a:pPr marL="0" indent="0">
              <a:buNone/>
            </a:pPr>
            <a:r>
              <a:rPr lang="en-US" sz="2400" dirty="0" smtClean="0">
                <a:latin typeface="Segoe Print" pitchFamily="2" charset="0"/>
                <a:ea typeface="Tahoma" pitchFamily="34" charset="0"/>
                <a:cs typeface="Tahoma" pitchFamily="34" charset="0"/>
              </a:rPr>
              <a:t>Mathematically Proficient </a:t>
            </a:r>
            <a:r>
              <a:rPr lang="en-US" sz="2400" dirty="0" smtClean="0">
                <a:latin typeface="Segoe Print" pitchFamily="2" charset="0"/>
                <a:ea typeface="Tahoma" pitchFamily="34" charset="0"/>
                <a:cs typeface="Tahoma" pitchFamily="34" charset="0"/>
              </a:rPr>
              <a:t>Students</a:t>
            </a:r>
          </a:p>
          <a:p>
            <a:pPr marL="0" indent="0">
              <a:buNone/>
            </a:pPr>
            <a:r>
              <a:rPr lang="en-US" sz="2400" b="0" dirty="0" smtClean="0">
                <a:latin typeface="Segoe Print" pitchFamily="2" charset="0"/>
                <a:ea typeface="Tahoma" pitchFamily="34" charset="0"/>
                <a:cs typeface="Tahoma" pitchFamily="34" charset="0"/>
              </a:rPr>
              <a:t> </a:t>
            </a:r>
            <a:endParaRPr lang="en-US" sz="2400" b="0" dirty="0" smtClean="0">
              <a:latin typeface="Segoe Print" pitchFamily="2" charset="0"/>
              <a:ea typeface="Tahoma" pitchFamily="34" charset="0"/>
              <a:cs typeface="Tahoma" pitchFamily="34" charset="0"/>
            </a:endParaRPr>
          </a:p>
          <a:p>
            <a:pPr lvl="1"/>
            <a:r>
              <a:rPr lang="en-US" sz="2400" dirty="0" smtClean="0">
                <a:latin typeface="Segoe Print" pitchFamily="2" charset="0"/>
                <a:ea typeface="Tahoma" pitchFamily="34" charset="0"/>
                <a:cs typeface="Tahoma" pitchFamily="34" charset="0"/>
              </a:rPr>
              <a:t>Make </a:t>
            </a:r>
            <a:r>
              <a:rPr lang="en-US" sz="2400" dirty="0">
                <a:latin typeface="Segoe Print" pitchFamily="2" charset="0"/>
                <a:ea typeface="Tahoma" pitchFamily="34" charset="0"/>
                <a:cs typeface="Tahoma" pitchFamily="34" charset="0"/>
              </a:rPr>
              <a:t>sense of problems and persevere in solving </a:t>
            </a:r>
            <a:r>
              <a:rPr lang="en-US" sz="2400" dirty="0" smtClean="0">
                <a:latin typeface="Segoe Print" pitchFamily="2" charset="0"/>
                <a:ea typeface="Tahoma" pitchFamily="34" charset="0"/>
                <a:cs typeface="Tahoma" pitchFamily="34" charset="0"/>
              </a:rPr>
              <a:t>them.</a:t>
            </a:r>
          </a:p>
          <a:p>
            <a:pPr marL="1257300" lvl="2" indent="-342900">
              <a:buFont typeface="Arial" pitchFamily="34" charset="0"/>
              <a:buChar char="•"/>
            </a:pPr>
            <a:r>
              <a:rPr lang="en-US" sz="2400" b="0" dirty="0" smtClean="0">
                <a:latin typeface="Segoe Print" pitchFamily="2" charset="0"/>
                <a:ea typeface="Tahoma" pitchFamily="34" charset="0"/>
                <a:cs typeface="Tahoma" pitchFamily="34" charset="0"/>
              </a:rPr>
              <a:t>They explain </a:t>
            </a:r>
            <a:r>
              <a:rPr lang="en-US" sz="2400" b="0" dirty="0">
                <a:latin typeface="Segoe Print" pitchFamily="2" charset="0"/>
                <a:ea typeface="Tahoma" pitchFamily="34" charset="0"/>
                <a:cs typeface="Tahoma" pitchFamily="34" charset="0"/>
              </a:rPr>
              <a:t>to themselves the </a:t>
            </a:r>
            <a:r>
              <a:rPr lang="en-US" sz="2400" b="0" dirty="0" smtClean="0">
                <a:latin typeface="Segoe Print" pitchFamily="2" charset="0"/>
                <a:ea typeface="Tahoma" pitchFamily="34" charset="0"/>
                <a:cs typeface="Tahoma" pitchFamily="34" charset="0"/>
              </a:rPr>
              <a:t>meaning of </a:t>
            </a:r>
            <a:r>
              <a:rPr lang="en-US" sz="2400" b="0" dirty="0">
                <a:latin typeface="Segoe Print" pitchFamily="2" charset="0"/>
                <a:ea typeface="Tahoma" pitchFamily="34" charset="0"/>
                <a:cs typeface="Tahoma" pitchFamily="34" charset="0"/>
              </a:rPr>
              <a:t>a problem and </a:t>
            </a:r>
            <a:r>
              <a:rPr lang="en-US" sz="2400" b="0" dirty="0" smtClean="0">
                <a:latin typeface="Segoe Print" pitchFamily="2" charset="0"/>
                <a:ea typeface="Tahoma" pitchFamily="34" charset="0"/>
                <a:cs typeface="Tahoma" pitchFamily="34" charset="0"/>
              </a:rPr>
              <a:t>look </a:t>
            </a:r>
            <a:r>
              <a:rPr lang="en-US" sz="2400" b="0" dirty="0">
                <a:latin typeface="Segoe Print" pitchFamily="2" charset="0"/>
                <a:ea typeface="Tahoma" pitchFamily="34" charset="0"/>
                <a:cs typeface="Tahoma" pitchFamily="34" charset="0"/>
              </a:rPr>
              <a:t>for entry points to its solution. </a:t>
            </a:r>
            <a:endParaRPr lang="en-US" sz="2400" b="0" dirty="0" smtClean="0">
              <a:latin typeface="Segoe Print" pitchFamily="2" charset="0"/>
              <a:ea typeface="Tahoma" pitchFamily="34" charset="0"/>
              <a:cs typeface="Tahoma" pitchFamily="34" charset="0"/>
            </a:endParaRPr>
          </a:p>
          <a:p>
            <a:pPr marL="1257300" lvl="2" indent="-342900">
              <a:buFont typeface="Arial" pitchFamily="34" charset="0"/>
              <a:buChar char="•"/>
            </a:pPr>
            <a:r>
              <a:rPr lang="en-US" sz="2400" b="0" dirty="0" smtClean="0">
                <a:latin typeface="Segoe Print" pitchFamily="2" charset="0"/>
                <a:ea typeface="Tahoma" pitchFamily="34" charset="0"/>
                <a:cs typeface="Tahoma" pitchFamily="34" charset="0"/>
              </a:rPr>
              <a:t>They </a:t>
            </a:r>
            <a:r>
              <a:rPr lang="en-US" sz="2400" b="0" dirty="0">
                <a:latin typeface="Segoe Print" pitchFamily="2" charset="0"/>
                <a:ea typeface="Tahoma" pitchFamily="34" charset="0"/>
                <a:cs typeface="Tahoma" pitchFamily="34" charset="0"/>
              </a:rPr>
              <a:t>analyze </a:t>
            </a:r>
            <a:r>
              <a:rPr lang="en-US" sz="2400" b="0" dirty="0" smtClean="0">
                <a:latin typeface="Segoe Print" pitchFamily="2" charset="0"/>
                <a:ea typeface="Tahoma" pitchFamily="34" charset="0"/>
                <a:cs typeface="Tahoma" pitchFamily="34" charset="0"/>
              </a:rPr>
              <a:t>givens, constraints, </a:t>
            </a:r>
            <a:r>
              <a:rPr lang="en-US" sz="2400" b="0" dirty="0">
                <a:latin typeface="Segoe Print" pitchFamily="2" charset="0"/>
                <a:ea typeface="Tahoma" pitchFamily="34" charset="0"/>
                <a:cs typeface="Tahoma" pitchFamily="34" charset="0"/>
              </a:rPr>
              <a:t>relationships, and goals.</a:t>
            </a:r>
            <a:endParaRPr lang="en-US" sz="2400" b="0" dirty="0" smtClean="0">
              <a:latin typeface="Segoe Print" pitchFamily="2" charset="0"/>
              <a:ea typeface="Tahoma" pitchFamily="34" charset="0"/>
              <a:cs typeface="Tahoma" pitchFamily="34" charset="0"/>
            </a:endParaRPr>
          </a:p>
          <a:p>
            <a:pPr lvl="1"/>
            <a:endParaRPr lang="en-US" sz="2400" b="0" dirty="0" smtClean="0">
              <a:latin typeface="Segoe Print" pitchFamily="2" charset="0"/>
              <a:ea typeface="Tahoma" pitchFamily="34" charset="0"/>
              <a:cs typeface="Tahoma" pitchFamily="34" charset="0"/>
            </a:endParaRPr>
          </a:p>
          <a:p>
            <a:pPr lvl="1"/>
            <a:r>
              <a:rPr lang="en-US" sz="2400" dirty="0" smtClean="0">
                <a:latin typeface="Segoe Print" pitchFamily="2" charset="0"/>
                <a:ea typeface="Tahoma" pitchFamily="34" charset="0"/>
                <a:cs typeface="Tahoma" pitchFamily="34" charset="0"/>
              </a:rPr>
              <a:t>Reason </a:t>
            </a:r>
            <a:r>
              <a:rPr lang="en-US" sz="2400" dirty="0">
                <a:latin typeface="Segoe Print" pitchFamily="2" charset="0"/>
                <a:ea typeface="Tahoma" pitchFamily="34" charset="0"/>
                <a:cs typeface="Tahoma" pitchFamily="34" charset="0"/>
              </a:rPr>
              <a:t>abstractly and </a:t>
            </a:r>
            <a:r>
              <a:rPr lang="en-US" sz="2400" dirty="0" smtClean="0">
                <a:latin typeface="Segoe Print" pitchFamily="2" charset="0"/>
                <a:ea typeface="Tahoma" pitchFamily="34" charset="0"/>
                <a:cs typeface="Tahoma" pitchFamily="34" charset="0"/>
              </a:rPr>
              <a:t>quantitatively.</a:t>
            </a:r>
          </a:p>
          <a:p>
            <a:pPr marL="1257300" lvl="2" indent="-342900">
              <a:buFont typeface="Arial" pitchFamily="34" charset="0"/>
              <a:buChar char="•"/>
            </a:pPr>
            <a:r>
              <a:rPr lang="en-US" sz="2400" b="0" dirty="0" smtClean="0">
                <a:latin typeface="Segoe Print" pitchFamily="2" charset="0"/>
                <a:ea typeface="Tahoma" pitchFamily="34" charset="0"/>
                <a:cs typeface="Tahoma" pitchFamily="34" charset="0"/>
              </a:rPr>
              <a:t>They make </a:t>
            </a:r>
            <a:r>
              <a:rPr lang="en-US" sz="2400" b="0" dirty="0">
                <a:latin typeface="Segoe Print" pitchFamily="2" charset="0"/>
                <a:ea typeface="Tahoma" pitchFamily="34" charset="0"/>
                <a:cs typeface="Tahoma" pitchFamily="34" charset="0"/>
              </a:rPr>
              <a:t>sense of quantities and </a:t>
            </a:r>
            <a:r>
              <a:rPr lang="en-US" sz="2400" b="0" dirty="0" smtClean="0">
                <a:latin typeface="Segoe Print" pitchFamily="2" charset="0"/>
                <a:ea typeface="Tahoma" pitchFamily="34" charset="0"/>
                <a:cs typeface="Tahoma" pitchFamily="34" charset="0"/>
              </a:rPr>
              <a:t>their </a:t>
            </a:r>
            <a:r>
              <a:rPr lang="en-US" sz="2400" b="0" dirty="0" smtClean="0">
                <a:latin typeface="Segoe Print" pitchFamily="2" charset="0"/>
                <a:ea typeface="Tahoma" pitchFamily="34" charset="0"/>
                <a:cs typeface="Tahoma" pitchFamily="34" charset="0"/>
              </a:rPr>
              <a:t>relationships</a:t>
            </a:r>
            <a:r>
              <a:rPr lang="en-US" sz="1800" b="0" dirty="0" smtClean="0">
                <a:latin typeface="Segoe Print" pitchFamily="2" charset="0"/>
                <a:ea typeface="Tahoma" pitchFamily="34" charset="0"/>
                <a:cs typeface="Tahoma" pitchFamily="34" charset="0"/>
              </a:rPr>
              <a:t> </a:t>
            </a:r>
            <a:r>
              <a:rPr lang="en-US" sz="2400" b="0" dirty="0" smtClean="0">
                <a:latin typeface="Segoe Print" pitchFamily="2" charset="0"/>
                <a:ea typeface="Tahoma" pitchFamily="34" charset="0"/>
                <a:cs typeface="Tahoma" pitchFamily="34" charset="0"/>
              </a:rPr>
              <a:t>in </a:t>
            </a:r>
            <a:r>
              <a:rPr lang="en-US" sz="2400" b="0" dirty="0">
                <a:latin typeface="Segoe Print" pitchFamily="2" charset="0"/>
                <a:ea typeface="Tahoma" pitchFamily="34" charset="0"/>
                <a:cs typeface="Tahoma" pitchFamily="34" charset="0"/>
              </a:rPr>
              <a:t>problem situations.</a:t>
            </a:r>
          </a:p>
        </p:txBody>
      </p:sp>
    </p:spTree>
    <p:extLst>
      <p:ext uri="{BB962C8B-B14F-4D97-AF65-F5344CB8AC3E}">
        <p14:creationId xmlns:p14="http://schemas.microsoft.com/office/powerpoint/2010/main" val="3063238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199" y="533400"/>
            <a:ext cx="11389057"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latin typeface="Haettenschweiler" pitchFamily="34" charset="0"/>
              </a:rPr>
              <a:t>National Council of Teachers of Mathematics </a:t>
            </a:r>
            <a:r>
              <a:rPr lang="en-US" sz="3200" dirty="0" smtClean="0">
                <a:latin typeface="Segoe Print" pitchFamily="2" charset="0"/>
              </a:rPr>
              <a:t>(NCTM)</a:t>
            </a:r>
            <a:endParaRPr lang="en-US" sz="3200" dirty="0">
              <a:latin typeface="Segoe Print" pitchFamily="2" charset="0"/>
            </a:endParaRPr>
          </a:p>
        </p:txBody>
      </p:sp>
      <p:sp>
        <p:nvSpPr>
          <p:cNvPr id="8" name="Content Placeholder 2"/>
          <p:cNvSpPr txBox="1">
            <a:spLocks/>
          </p:cNvSpPr>
          <p:nvPr/>
        </p:nvSpPr>
        <p:spPr>
          <a:xfrm>
            <a:off x="893935" y="1592240"/>
            <a:ext cx="10433713" cy="434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smtClean="0">
              <a:effectLst>
                <a:outerShdw blurRad="38100" dist="38100" dir="2700000" algn="tl">
                  <a:srgbClr val="000000">
                    <a:alpha val="43137"/>
                  </a:srgbClr>
                </a:outerShdw>
              </a:effectLst>
            </a:endParaRPr>
          </a:p>
          <a:p>
            <a:pPr marL="0" indent="0">
              <a:buFont typeface="Arial" pitchFamily="34" charset="0"/>
              <a:buNone/>
            </a:pPr>
            <a:r>
              <a:rPr lang="en-US" sz="2800" b="1" dirty="0" smtClean="0">
                <a:latin typeface="Segoe Print" pitchFamily="2" charset="0"/>
                <a:ea typeface="Tahoma" pitchFamily="34" charset="0"/>
                <a:cs typeface="Tahoma" pitchFamily="34" charset="0"/>
              </a:rPr>
              <a:t>Process Standards</a:t>
            </a:r>
          </a:p>
          <a:p>
            <a:pPr lvl="1"/>
            <a:r>
              <a:rPr lang="en-US" b="1" dirty="0" smtClean="0">
                <a:latin typeface="Segoe Print" pitchFamily="2" charset="0"/>
                <a:ea typeface="Tahoma" pitchFamily="34" charset="0"/>
                <a:cs typeface="Tahoma" pitchFamily="34" charset="0"/>
              </a:rPr>
              <a:t>Problem Solving</a:t>
            </a:r>
          </a:p>
          <a:p>
            <a:pPr lvl="2"/>
            <a:r>
              <a:rPr lang="en-US" sz="2800" dirty="0" smtClean="0">
                <a:latin typeface="Segoe Print" pitchFamily="2" charset="0"/>
                <a:ea typeface="Tahoma" pitchFamily="34" charset="0"/>
                <a:cs typeface="Tahoma" pitchFamily="34" charset="0"/>
              </a:rPr>
              <a:t>Solve problems that arise in mathematics and in other contexts</a:t>
            </a:r>
          </a:p>
          <a:p>
            <a:pPr lvl="1"/>
            <a:r>
              <a:rPr lang="en-US" b="1" dirty="0" smtClean="0">
                <a:latin typeface="Segoe Print" pitchFamily="2" charset="0"/>
                <a:ea typeface="Tahoma" pitchFamily="34" charset="0"/>
                <a:cs typeface="Tahoma" pitchFamily="34" charset="0"/>
              </a:rPr>
              <a:t>Connections</a:t>
            </a:r>
          </a:p>
          <a:p>
            <a:pPr lvl="2"/>
            <a:r>
              <a:rPr lang="en-US" sz="2800" dirty="0" smtClean="0">
                <a:latin typeface="Segoe Print" pitchFamily="2" charset="0"/>
                <a:ea typeface="Tahoma" pitchFamily="34" charset="0"/>
                <a:cs typeface="Tahoma" pitchFamily="34" charset="0"/>
              </a:rPr>
              <a:t>Recognize and apply mathematics in contexts outside of mathematics</a:t>
            </a:r>
            <a:endParaRPr lang="en-US" sz="2800" dirty="0" smtClean="0">
              <a:latin typeface="Segoe Print" pitchFamily="2" charset="0"/>
              <a:ea typeface="Tahoma" pitchFamily="34" charset="0"/>
              <a:cs typeface="Tahoma" pitchFamily="34" charset="0"/>
            </a:endParaRPr>
          </a:p>
        </p:txBody>
      </p:sp>
    </p:spTree>
    <p:extLst>
      <p:ext uri="{BB962C8B-B14F-4D97-AF65-F5344CB8AC3E}">
        <p14:creationId xmlns:p14="http://schemas.microsoft.com/office/powerpoint/2010/main" val="280766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ydocs.uark.edu\mydocs\vcarter\Documents\My Pictures\2012-10-05 STEM SCANS\STEM SCANS 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4011" r="7786" b="24570"/>
          <a:stretch/>
        </p:blipFill>
        <p:spPr bwMode="auto">
          <a:xfrm>
            <a:off x="172853" y="1203851"/>
            <a:ext cx="5197643" cy="54863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latin typeface="Segoe Print" pitchFamily="2" charset="0"/>
              </a:rPr>
              <a:t>Draw Fan Designs </a:t>
            </a:r>
            <a:endParaRPr lang="en-US" b="1" dirty="0">
              <a:latin typeface="Segoe Print" pitchFamily="2" charset="0"/>
            </a:endParaRPr>
          </a:p>
        </p:txBody>
      </p:sp>
      <p:sp>
        <p:nvSpPr>
          <p:cNvPr id="4" name="Content Placeholder 3"/>
          <p:cNvSpPr>
            <a:spLocks noGrp="1"/>
          </p:cNvSpPr>
          <p:nvPr>
            <p:ph sz="half" idx="2"/>
          </p:nvPr>
        </p:nvSpPr>
        <p:spPr>
          <a:xfrm>
            <a:off x="5219700" y="1855473"/>
            <a:ext cx="6648450" cy="4316727"/>
          </a:xfrm>
        </p:spPr>
        <p:txBody>
          <a:bodyPr>
            <a:normAutofit/>
          </a:bodyPr>
          <a:lstStyle/>
          <a:p>
            <a:pPr marL="0" indent="0">
              <a:buNone/>
            </a:pPr>
            <a:r>
              <a:rPr lang="en-US" b="1" dirty="0" smtClean="0">
                <a:latin typeface="Segoe Print" pitchFamily="2" charset="0"/>
              </a:rPr>
              <a:t>Draw and identify lines and angles, and classify shapes by properties of their lines and angles.</a:t>
            </a:r>
            <a:endParaRPr lang="en-US" dirty="0" smtClean="0">
              <a:latin typeface="Segoe Print" pitchFamily="2" charset="0"/>
            </a:endParaRPr>
          </a:p>
          <a:p>
            <a:pPr marL="0" indent="0">
              <a:buNone/>
            </a:pPr>
            <a:endParaRPr lang="en-US" b="1" dirty="0" smtClean="0">
              <a:latin typeface="Segoe Print" pitchFamily="2" charset="0"/>
            </a:endParaRPr>
          </a:p>
          <a:p>
            <a:pPr marL="0" indent="0">
              <a:buNone/>
            </a:pPr>
            <a:r>
              <a:rPr lang="en-US" b="1" dirty="0" smtClean="0">
                <a:latin typeface="Segoe Print" pitchFamily="2" charset="0"/>
              </a:rPr>
              <a:t>4.G.1  </a:t>
            </a:r>
            <a:r>
              <a:rPr lang="en-US" dirty="0" smtClean="0">
                <a:latin typeface="Segoe Print" pitchFamily="2" charset="0"/>
              </a:rPr>
              <a:t>Draw </a:t>
            </a:r>
            <a:r>
              <a:rPr lang="en-US" dirty="0">
                <a:latin typeface="Segoe Print" pitchFamily="2" charset="0"/>
              </a:rPr>
              <a:t>points, lines, line segments, rays, angles (right, acute, obtuse</a:t>
            </a:r>
            <a:r>
              <a:rPr lang="en-US" dirty="0" smtClean="0">
                <a:latin typeface="Segoe Print" pitchFamily="2" charset="0"/>
              </a:rPr>
              <a:t>), and </a:t>
            </a:r>
            <a:r>
              <a:rPr lang="en-US" dirty="0">
                <a:latin typeface="Segoe Print" pitchFamily="2" charset="0"/>
              </a:rPr>
              <a:t>perpendicular and parallel lines. Identify these in </a:t>
            </a:r>
            <a:r>
              <a:rPr lang="en-US" dirty="0" smtClean="0">
                <a:latin typeface="Segoe Print" pitchFamily="2" charset="0"/>
              </a:rPr>
              <a:t>two-dimensional figures</a:t>
            </a:r>
            <a:r>
              <a:rPr lang="en-US" dirty="0">
                <a:latin typeface="Segoe Print" pitchFamily="2" charset="0"/>
              </a:rPr>
              <a:t>.</a:t>
            </a:r>
          </a:p>
          <a:p>
            <a:endParaRPr lang="en-US" dirty="0"/>
          </a:p>
        </p:txBody>
      </p:sp>
    </p:spTree>
    <p:extLst>
      <p:ext uri="{BB962C8B-B14F-4D97-AF65-F5344CB8AC3E}">
        <p14:creationId xmlns:p14="http://schemas.microsoft.com/office/powerpoint/2010/main" val="3745940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ydocs.uark.edu\mydocs\vcarter\Documents\My Pictures\2012-10-05 STEM SCANS\STEM SCANS 003.jpg"/>
          <p:cNvPicPr>
            <a:picLocks noChangeAspect="1" noChangeArrowheads="1"/>
          </p:cNvPicPr>
          <p:nvPr/>
        </p:nvPicPr>
        <p:blipFill rotWithShape="1">
          <a:blip r:embed="rId2">
            <a:extLst>
              <a:ext uri="{28A0092B-C50C-407E-A947-70E740481C1C}">
                <a14:useLocalDpi xmlns:a14="http://schemas.microsoft.com/office/drawing/2010/main" val="0"/>
              </a:ext>
            </a:extLst>
          </a:blip>
          <a:srcRect r="6408" b="21596"/>
          <a:stretch/>
        </p:blipFill>
        <p:spPr bwMode="auto">
          <a:xfrm>
            <a:off x="16296" y="1257300"/>
            <a:ext cx="5420093" cy="56043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latin typeface="Segoe Print" pitchFamily="2" charset="0"/>
              </a:rPr>
              <a:t>Analyze Fan Designs</a:t>
            </a:r>
            <a:endParaRPr lang="en-US" b="1" dirty="0">
              <a:latin typeface="Segoe Print" pitchFamily="2" charset="0"/>
            </a:endParaRPr>
          </a:p>
        </p:txBody>
      </p:sp>
      <p:sp>
        <p:nvSpPr>
          <p:cNvPr id="4" name="Content Placeholder 3"/>
          <p:cNvSpPr>
            <a:spLocks noGrp="1"/>
          </p:cNvSpPr>
          <p:nvPr>
            <p:ph sz="half" idx="2"/>
          </p:nvPr>
        </p:nvSpPr>
        <p:spPr>
          <a:xfrm>
            <a:off x="5361287" y="1815158"/>
            <a:ext cx="6792613" cy="4525963"/>
          </a:xfrm>
        </p:spPr>
        <p:txBody>
          <a:bodyPr>
            <a:normAutofit lnSpcReduction="10000"/>
          </a:bodyPr>
          <a:lstStyle/>
          <a:p>
            <a:pPr marL="0" indent="0">
              <a:buNone/>
            </a:pPr>
            <a:r>
              <a:rPr lang="en-US" sz="3000" b="1" dirty="0" smtClean="0">
                <a:latin typeface="Segoe Print" pitchFamily="2" charset="0"/>
              </a:rPr>
              <a:t>After students have been working on a fan design explore lines of symmetry in their designs.</a:t>
            </a:r>
          </a:p>
          <a:p>
            <a:pPr marL="0" indent="0">
              <a:buNone/>
            </a:pPr>
            <a:endParaRPr lang="en-US" sz="2600" b="1" u="sng" dirty="0" smtClean="0">
              <a:latin typeface="Segoe Print" pitchFamily="2" charset="0"/>
            </a:endParaRPr>
          </a:p>
          <a:p>
            <a:pPr marL="0" indent="0">
              <a:buNone/>
            </a:pPr>
            <a:r>
              <a:rPr lang="en-US" sz="2600" b="1" dirty="0" smtClean="0">
                <a:latin typeface="Segoe Print" pitchFamily="2" charset="0"/>
              </a:rPr>
              <a:t>4.G.3</a:t>
            </a:r>
            <a:r>
              <a:rPr lang="en-US" sz="2600" dirty="0" smtClean="0">
                <a:latin typeface="Segoe Print" pitchFamily="2" charset="0"/>
              </a:rPr>
              <a:t>  Recognize </a:t>
            </a:r>
            <a:r>
              <a:rPr lang="en-US" sz="2600" dirty="0">
                <a:latin typeface="Segoe Print" pitchFamily="2" charset="0"/>
              </a:rPr>
              <a:t>a line of </a:t>
            </a:r>
            <a:r>
              <a:rPr lang="en-US" sz="2600" dirty="0" smtClean="0">
                <a:latin typeface="Segoe Print" pitchFamily="2" charset="0"/>
              </a:rPr>
              <a:t>symmetry </a:t>
            </a:r>
            <a:r>
              <a:rPr lang="en-US" sz="2600" dirty="0">
                <a:latin typeface="Segoe Print" pitchFamily="2" charset="0"/>
              </a:rPr>
              <a:t>for a two-dimensional figure as a </a:t>
            </a:r>
            <a:r>
              <a:rPr lang="en-US" sz="2600" dirty="0" smtClean="0">
                <a:latin typeface="Segoe Print" pitchFamily="2" charset="0"/>
              </a:rPr>
              <a:t>line across </a:t>
            </a:r>
            <a:r>
              <a:rPr lang="en-US" sz="2600" dirty="0">
                <a:latin typeface="Segoe Print" pitchFamily="2" charset="0"/>
              </a:rPr>
              <a:t>the figure such that the figure can be folded along the </a:t>
            </a:r>
            <a:r>
              <a:rPr lang="en-US" sz="2600" dirty="0" smtClean="0">
                <a:latin typeface="Segoe Print" pitchFamily="2" charset="0"/>
              </a:rPr>
              <a:t>line into </a:t>
            </a:r>
            <a:r>
              <a:rPr lang="en-US" sz="2600" dirty="0">
                <a:latin typeface="Segoe Print" pitchFamily="2" charset="0"/>
              </a:rPr>
              <a:t>matching parts. Identify line-symmetric figures and draw lines </a:t>
            </a:r>
            <a:r>
              <a:rPr lang="en-US" sz="2600" dirty="0" smtClean="0">
                <a:latin typeface="Segoe Print" pitchFamily="2" charset="0"/>
              </a:rPr>
              <a:t>of symmetry</a:t>
            </a:r>
            <a:r>
              <a:rPr lang="en-US" sz="2600" dirty="0">
                <a:latin typeface="Segoe Print" pitchFamily="2" charset="0"/>
              </a:rPr>
              <a:t>.</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4027818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ydocs.uark.edu\mydocs\vcarter\Documents\My Pictures\2012-10-05 STEM SCANS\STEM SCANS 002.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1" r="6822" b="23628"/>
          <a:stretch/>
        </p:blipFill>
        <p:spPr bwMode="auto">
          <a:xfrm>
            <a:off x="6864350" y="1306429"/>
            <a:ext cx="5313147" cy="54703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latin typeface="Segoe Print" pitchFamily="2" charset="0"/>
              </a:rPr>
              <a:t>Measure Angles in Fan Designs</a:t>
            </a:r>
            <a:endParaRPr lang="en-US" b="1" dirty="0">
              <a:latin typeface="Segoe Print" pitchFamily="2" charset="0"/>
            </a:endParaRPr>
          </a:p>
        </p:txBody>
      </p:sp>
      <p:sp>
        <p:nvSpPr>
          <p:cNvPr id="3" name="Content Placeholder 2"/>
          <p:cNvSpPr>
            <a:spLocks noGrp="1"/>
          </p:cNvSpPr>
          <p:nvPr>
            <p:ph sz="half" idx="1"/>
          </p:nvPr>
        </p:nvSpPr>
        <p:spPr>
          <a:xfrm>
            <a:off x="361950" y="1885956"/>
            <a:ext cx="6343650" cy="4525963"/>
          </a:xfrm>
        </p:spPr>
        <p:txBody>
          <a:bodyPr>
            <a:normAutofit lnSpcReduction="10000"/>
          </a:bodyPr>
          <a:lstStyle/>
          <a:p>
            <a:pPr marL="0" indent="0">
              <a:buNone/>
            </a:pPr>
            <a:r>
              <a:rPr lang="en-US" b="1" dirty="0" smtClean="0">
                <a:latin typeface="Segoe Print" pitchFamily="2" charset="0"/>
              </a:rPr>
              <a:t>Have students measure angles in their designs.  Have students measure the angles between the lines of symmetry in their designs.</a:t>
            </a:r>
          </a:p>
          <a:p>
            <a:pPr marL="0" indent="0">
              <a:buNone/>
            </a:pPr>
            <a:endParaRPr lang="en-US" dirty="0" smtClean="0">
              <a:latin typeface="Segoe Print" pitchFamily="2" charset="0"/>
            </a:endParaRPr>
          </a:p>
          <a:p>
            <a:pPr marL="0" indent="0">
              <a:buNone/>
            </a:pPr>
            <a:r>
              <a:rPr lang="en-US" b="1" dirty="0" smtClean="0">
                <a:latin typeface="Segoe Print" pitchFamily="2" charset="0"/>
              </a:rPr>
              <a:t>4.MD.6</a:t>
            </a:r>
            <a:r>
              <a:rPr lang="en-US" dirty="0" smtClean="0">
                <a:latin typeface="Segoe Print" pitchFamily="2" charset="0"/>
              </a:rPr>
              <a:t> </a:t>
            </a:r>
            <a:r>
              <a:rPr lang="en-US" dirty="0">
                <a:latin typeface="Segoe Print" pitchFamily="2" charset="0"/>
              </a:rPr>
              <a:t>Measure angles in whole-number degrees using a protractor. </a:t>
            </a:r>
            <a:r>
              <a:rPr lang="en-US" dirty="0" smtClean="0">
                <a:latin typeface="Segoe Print" pitchFamily="2" charset="0"/>
              </a:rPr>
              <a:t>Sketch angles </a:t>
            </a:r>
            <a:r>
              <a:rPr lang="en-US" dirty="0">
                <a:latin typeface="Segoe Print" pitchFamily="2" charset="0"/>
              </a:rPr>
              <a:t>of specified measure.</a:t>
            </a:r>
          </a:p>
          <a:p>
            <a:pPr marL="0" indent="0">
              <a:buNone/>
            </a:pPr>
            <a:endParaRPr lang="en-US" dirty="0" smtClean="0"/>
          </a:p>
          <a:p>
            <a:endParaRPr lang="en-US" dirty="0"/>
          </a:p>
        </p:txBody>
      </p:sp>
    </p:spTree>
    <p:extLst>
      <p:ext uri="{BB962C8B-B14F-4D97-AF65-F5344CB8AC3E}">
        <p14:creationId xmlns:p14="http://schemas.microsoft.com/office/powerpoint/2010/main" val="2518606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I:\Drawing Ideas\UA STEM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3567" y="2853879"/>
            <a:ext cx="1778712" cy="892097"/>
          </a:xfrm>
          <a:prstGeom prst="rect">
            <a:avLst/>
          </a:prstGeom>
          <a:noFill/>
          <a:ln>
            <a:noFill/>
          </a:ln>
        </p:spPr>
      </p:pic>
      <p:pic>
        <p:nvPicPr>
          <p:cNvPr id="3079" name="Picture 7" descr="F:\ISEA\STEM pics\IMG_048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76"/>
          <a:stretch/>
        </p:blipFill>
        <p:spPr bwMode="auto">
          <a:xfrm>
            <a:off x="8347831" y="576239"/>
            <a:ext cx="3383079" cy="24413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ISEA\STEM pics\IMG_04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108" r="7818" b="8985"/>
          <a:stretch/>
        </p:blipFill>
        <p:spPr bwMode="auto">
          <a:xfrm>
            <a:off x="4890285" y="461453"/>
            <a:ext cx="2998627" cy="255614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ISEA\STEM pics\IMG_046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724" t="4167"/>
          <a:stretch/>
        </p:blipFill>
        <p:spPr bwMode="auto">
          <a:xfrm>
            <a:off x="9345367" y="3577245"/>
            <a:ext cx="2481077" cy="20199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SEA\STEM pics\IMG_046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49" r="14287"/>
          <a:stretch/>
        </p:blipFill>
        <p:spPr bwMode="auto">
          <a:xfrm>
            <a:off x="3532378" y="3796917"/>
            <a:ext cx="2742532" cy="2556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F:\ISEA\STEM pics\IMG_048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671" t="3731" r="14651"/>
          <a:stretch/>
        </p:blipFill>
        <p:spPr bwMode="auto">
          <a:xfrm>
            <a:off x="6631910" y="3417364"/>
            <a:ext cx="2258136" cy="23397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ISEA\STEM pics\IMG_047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54" t="12592" r="9834"/>
          <a:stretch/>
        </p:blipFill>
        <p:spPr bwMode="auto">
          <a:xfrm>
            <a:off x="521378" y="3417364"/>
            <a:ext cx="2422278" cy="3233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F:\ISEA\STEM pics\IMG_047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5858" r="2058" b="11008"/>
          <a:stretch/>
        </p:blipFill>
        <p:spPr bwMode="auto">
          <a:xfrm>
            <a:off x="521378" y="667242"/>
            <a:ext cx="3836196" cy="214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517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ITEEA Presentation\2013 Pics\IMG_05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563158" y="1749671"/>
            <a:ext cx="2764313" cy="37843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ITEEA Presentation\2013 Pics\IMG_05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81058" y="269232"/>
            <a:ext cx="3176867" cy="3703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ITEEA Presentation\2013 Pics\IMG_053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213847" y="269232"/>
            <a:ext cx="4190059" cy="32014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Drawing Ideas\UA STEM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860" y="4313142"/>
            <a:ext cx="4135272" cy="2074009"/>
          </a:xfrm>
          <a:prstGeom prst="rect">
            <a:avLst/>
          </a:prstGeom>
          <a:noFill/>
          <a:ln>
            <a:noFill/>
          </a:ln>
        </p:spPr>
      </p:pic>
      <p:pic>
        <p:nvPicPr>
          <p:cNvPr id="11" name="Picture 6" descr="E:\ITEEA Presentation\2013 Pics\IMG_056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910375" y="3641865"/>
            <a:ext cx="2797002" cy="288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08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8619" y="994804"/>
            <a:ext cx="11148163" cy="587343"/>
          </a:xfrm>
        </p:spPr>
        <p:txBody>
          <a:bodyPr>
            <a:noAutofit/>
          </a:bodyPr>
          <a:lstStyle/>
          <a:p>
            <a:pPr algn="ctr"/>
            <a:r>
              <a:rPr lang="en-US" sz="7200" b="0" dirty="0">
                <a:solidFill>
                  <a:schemeClr val="accent1"/>
                </a:solidFill>
                <a:effectLst>
                  <a:outerShdw blurRad="38100" dist="38100" dir="2700000" algn="tl">
                    <a:srgbClr val="000000">
                      <a:alpha val="43137"/>
                    </a:srgbClr>
                  </a:outerShdw>
                </a:effectLst>
                <a:latin typeface="Haettenschweiler" pitchFamily="34" charset="0"/>
                <a:ea typeface="Tahoma" pitchFamily="34" charset="0"/>
                <a:cs typeface="Tahoma" pitchFamily="34" charset="0"/>
              </a:rPr>
              <a:t>Five </a:t>
            </a:r>
            <a:r>
              <a:rPr lang="en-US" sz="7200" b="0" dirty="0" smtClean="0">
                <a:solidFill>
                  <a:schemeClr val="accent1"/>
                </a:solidFill>
                <a:effectLst>
                  <a:outerShdw blurRad="38100" dist="38100" dir="2700000" algn="tl">
                    <a:srgbClr val="000000">
                      <a:alpha val="43137"/>
                    </a:srgbClr>
                  </a:outerShdw>
                </a:effectLst>
                <a:latin typeface="Haettenschweiler" pitchFamily="34" charset="0"/>
                <a:ea typeface="Tahoma" pitchFamily="34" charset="0"/>
                <a:cs typeface="Tahoma" pitchFamily="34" charset="0"/>
              </a:rPr>
              <a:t>Course STEM Graduate Certificate</a:t>
            </a:r>
            <a:endParaRPr lang="en-US" sz="7200" b="0" dirty="0">
              <a:solidFill>
                <a:schemeClr val="accent1"/>
              </a:solidFill>
              <a:effectLst>
                <a:outerShdw blurRad="38100" dist="38100" dir="2700000" algn="tl">
                  <a:srgbClr val="000000">
                    <a:alpha val="43137"/>
                  </a:srgbClr>
                </a:outerShdw>
              </a:effectLst>
              <a:latin typeface="Haettenschweiler" pitchFamily="34" charset="0"/>
              <a:ea typeface="Tahoma" pitchFamily="34" charset="0"/>
              <a:cs typeface="Tahoma" pitchFamily="34" charset="0"/>
            </a:endParaRPr>
          </a:p>
        </p:txBody>
      </p:sp>
      <p:sp>
        <p:nvSpPr>
          <p:cNvPr id="4" name="Content Placeholder 3"/>
          <p:cNvSpPr>
            <a:spLocks noGrp="1"/>
          </p:cNvSpPr>
          <p:nvPr>
            <p:ph sz="half" idx="2"/>
          </p:nvPr>
        </p:nvSpPr>
        <p:spPr>
          <a:xfrm>
            <a:off x="401108" y="1822680"/>
            <a:ext cx="11349614" cy="4305160"/>
          </a:xfrm>
        </p:spPr>
        <p:txBody>
          <a:bodyPr>
            <a:normAutofit fontScale="85000" lnSpcReduction="20000"/>
          </a:bodyPr>
          <a:lstStyle/>
          <a:p>
            <a:pPr lvl="1">
              <a:lnSpc>
                <a:spcPct val="160000"/>
              </a:lnSpc>
            </a:pPr>
            <a:r>
              <a:rPr lang="en-US" sz="3200" dirty="0">
                <a:effectLst>
                  <a:outerShdw blurRad="38100" dist="38100" dir="2700000" algn="tl">
                    <a:srgbClr val="000000">
                      <a:alpha val="43137"/>
                    </a:srgbClr>
                  </a:outerShdw>
                </a:effectLst>
                <a:latin typeface="+mj-lt"/>
                <a:ea typeface="Tahoma" pitchFamily="34" charset="0"/>
                <a:cs typeface="Tahoma" pitchFamily="34" charset="0"/>
              </a:rPr>
              <a:t>Introduction to STEM Education</a:t>
            </a:r>
          </a:p>
          <a:p>
            <a:pPr lvl="1">
              <a:lnSpc>
                <a:spcPct val="160000"/>
              </a:lnSpc>
            </a:pPr>
            <a:r>
              <a:rPr lang="en-US" sz="3200" dirty="0">
                <a:effectLst>
                  <a:outerShdw blurRad="38100" dist="38100" dir="2700000" algn="tl">
                    <a:srgbClr val="000000">
                      <a:alpha val="43137"/>
                    </a:srgbClr>
                  </a:outerShdw>
                </a:effectLst>
                <a:latin typeface="+mj-lt"/>
                <a:ea typeface="Tahoma" pitchFamily="34" charset="0"/>
                <a:cs typeface="Tahoma" pitchFamily="34" charset="0"/>
              </a:rPr>
              <a:t>Creativity &amp; Innovation in the Early Grades (Technology &amp; Engineering)</a:t>
            </a:r>
          </a:p>
          <a:p>
            <a:pPr lvl="1">
              <a:lnSpc>
                <a:spcPct val="160000"/>
              </a:lnSpc>
            </a:pPr>
            <a:r>
              <a:rPr lang="en-US" sz="3200" dirty="0">
                <a:effectLst>
                  <a:outerShdw blurRad="38100" dist="38100" dir="2700000" algn="tl">
                    <a:srgbClr val="000000">
                      <a:alpha val="43137"/>
                    </a:srgbClr>
                  </a:outerShdw>
                </a:effectLst>
                <a:latin typeface="+mj-lt"/>
                <a:ea typeface="Tahoma" pitchFamily="34" charset="0"/>
                <a:cs typeface="Tahoma" pitchFamily="34" charset="0"/>
              </a:rPr>
              <a:t>Math Methods in STEM Education</a:t>
            </a:r>
          </a:p>
          <a:p>
            <a:pPr lvl="1">
              <a:lnSpc>
                <a:spcPct val="160000"/>
              </a:lnSpc>
            </a:pPr>
            <a:r>
              <a:rPr lang="en-US" sz="3200" dirty="0">
                <a:effectLst>
                  <a:outerShdw blurRad="38100" dist="38100" dir="2700000" algn="tl">
                    <a:srgbClr val="000000">
                      <a:alpha val="43137"/>
                    </a:srgbClr>
                  </a:outerShdw>
                </a:effectLst>
                <a:latin typeface="+mj-lt"/>
                <a:ea typeface="Tahoma" pitchFamily="34" charset="0"/>
                <a:cs typeface="Tahoma" pitchFamily="34" charset="0"/>
              </a:rPr>
              <a:t>Science Methods in STEM Education</a:t>
            </a:r>
          </a:p>
          <a:p>
            <a:pPr lvl="1">
              <a:lnSpc>
                <a:spcPct val="160000"/>
              </a:lnSpc>
            </a:pPr>
            <a:r>
              <a:rPr lang="en-US" sz="3200" dirty="0">
                <a:effectLst>
                  <a:outerShdw blurRad="38100" dist="38100" dir="2700000" algn="tl">
                    <a:srgbClr val="000000">
                      <a:alpha val="43137"/>
                    </a:srgbClr>
                  </a:outerShdw>
                </a:effectLst>
                <a:latin typeface="+mj-lt"/>
                <a:ea typeface="Tahoma" pitchFamily="34" charset="0"/>
                <a:cs typeface="Tahoma" pitchFamily="34" charset="0"/>
              </a:rPr>
              <a:t>Curriculum </a:t>
            </a:r>
            <a:r>
              <a:rPr lang="en-US" sz="3200" dirty="0" smtClean="0">
                <a:effectLst>
                  <a:outerShdw blurRad="38100" dist="38100" dir="2700000" algn="tl">
                    <a:srgbClr val="000000">
                      <a:alpha val="43137"/>
                    </a:srgbClr>
                  </a:outerShdw>
                </a:effectLst>
                <a:latin typeface="+mj-lt"/>
                <a:ea typeface="Tahoma" pitchFamily="34" charset="0"/>
                <a:cs typeface="Tahoma" pitchFamily="34" charset="0"/>
              </a:rPr>
              <a:t>Development in STEM Education</a:t>
            </a:r>
            <a:endParaRPr lang="en-US" sz="3200" dirty="0">
              <a:effectLst>
                <a:outerShdw blurRad="38100" dist="38100" dir="2700000" algn="tl">
                  <a:srgbClr val="000000">
                    <a:alpha val="43137"/>
                  </a:srgbClr>
                </a:outerShdw>
              </a:effectLst>
              <a:latin typeface="+mj-lt"/>
              <a:ea typeface="Tahoma" pitchFamily="34" charset="0"/>
              <a:cs typeface="Tahoma" pitchFamily="34" charset="0"/>
            </a:endParaRPr>
          </a:p>
          <a:p>
            <a:endParaRPr lang="en-US" dirty="0"/>
          </a:p>
        </p:txBody>
      </p:sp>
      <p:pic>
        <p:nvPicPr>
          <p:cNvPr id="7" name="Picture 4" descr="http://upload.wikimedia.org/wikipedia/en/2/25/University_of_Arkansas_Logo_Horizont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1096" y="5273617"/>
            <a:ext cx="2534386" cy="60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918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Drawing Ideas\UA STEM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5063" y="4550998"/>
            <a:ext cx="4041980" cy="2027220"/>
          </a:xfrm>
          <a:prstGeom prst="rect">
            <a:avLst/>
          </a:prstGeom>
          <a:noFill/>
          <a:ln>
            <a:noFill/>
          </a:ln>
        </p:spPr>
      </p:pic>
      <p:pic>
        <p:nvPicPr>
          <p:cNvPr id="2050" name="Picture 2" descr="E:\ITEEA Presentation\2013 Pics\IMG_05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09757" y="935882"/>
            <a:ext cx="3593461" cy="30843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ITEEA Presentation\2013 Pics\IMG_054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59558" y="466940"/>
            <a:ext cx="4094329" cy="33590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ITEEA Presentation\2013 Pics\IMG_054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565148" y="3084393"/>
            <a:ext cx="3306237" cy="34938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ITEEA Presentation\2013 Pics\IMG_055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565148" y="465719"/>
            <a:ext cx="2598977" cy="24437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E:\ITEEA Presentation\2013 Pics\IMG_054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59559" y="4020278"/>
            <a:ext cx="3659216" cy="239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13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12" y="735500"/>
            <a:ext cx="11982734" cy="587343"/>
          </a:xfrm>
        </p:spPr>
        <p:txBody>
          <a:bodyPr>
            <a:noAutofit/>
          </a:bodyPr>
          <a:lstStyle/>
          <a:p>
            <a:r>
              <a:rPr lang="en-US" sz="6000" b="0" dirty="0" smtClean="0">
                <a:solidFill>
                  <a:schemeClr val="accent1"/>
                </a:solidFill>
                <a:effectLst>
                  <a:outerShdw blurRad="38100" dist="38100" dir="2700000" algn="tl">
                    <a:srgbClr val="000000">
                      <a:alpha val="43137"/>
                    </a:srgbClr>
                  </a:outerShdw>
                </a:effectLst>
                <a:latin typeface="Haettenschweiler" pitchFamily="34" charset="0"/>
              </a:rPr>
              <a:t>First Course:  </a:t>
            </a:r>
            <a:r>
              <a:rPr lang="en-US" sz="4000" b="0" dirty="0" smtClean="0">
                <a:effectLst>
                  <a:outerShdw blurRad="38100" dist="38100" dir="2700000" algn="tl">
                    <a:srgbClr val="000000">
                      <a:alpha val="43137"/>
                    </a:srgbClr>
                  </a:outerShdw>
                </a:effectLst>
                <a:latin typeface="+mj-lt"/>
              </a:rPr>
              <a:t>Introduction to STEM Education</a:t>
            </a:r>
            <a:endParaRPr lang="en-US" sz="6000" b="0" dirty="0">
              <a:effectLst>
                <a:outerShdw blurRad="38100" dist="38100" dir="2700000" algn="tl">
                  <a:srgbClr val="000000">
                    <a:alpha val="43137"/>
                  </a:srgbClr>
                </a:outerShdw>
              </a:effectLst>
              <a:latin typeface="+mj-lt"/>
              <a:ea typeface="Tahoma" pitchFamily="34" charset="0"/>
              <a:cs typeface="Tahoma" pitchFamily="34" charset="0"/>
            </a:endParaRPr>
          </a:p>
        </p:txBody>
      </p:sp>
      <p:sp>
        <p:nvSpPr>
          <p:cNvPr id="4" name="Content Placeholder 3"/>
          <p:cNvSpPr>
            <a:spLocks noGrp="1"/>
          </p:cNvSpPr>
          <p:nvPr>
            <p:ph sz="half" idx="2"/>
          </p:nvPr>
        </p:nvSpPr>
        <p:spPr>
          <a:xfrm>
            <a:off x="401108" y="1481480"/>
            <a:ext cx="11349614" cy="4305160"/>
          </a:xfrm>
        </p:spPr>
        <p:txBody>
          <a:bodyPr>
            <a:noAutofit/>
          </a:bodyPr>
          <a:lstStyle/>
          <a:p>
            <a:pPr marL="400050">
              <a:buFont typeface="Wingdings" pitchFamily="2" charset="2"/>
              <a:buChar char="§"/>
            </a:pPr>
            <a:r>
              <a:rPr lang="en-US" sz="2800" dirty="0" smtClean="0">
                <a:effectLst>
                  <a:outerShdw blurRad="38100" dist="38100" dir="2700000" algn="tl">
                    <a:srgbClr val="000000">
                      <a:alpha val="43137"/>
                    </a:srgbClr>
                  </a:outerShdw>
                </a:effectLst>
                <a:latin typeface="+mj-lt"/>
                <a:ea typeface="Tahoma" pitchFamily="34" charset="0"/>
                <a:cs typeface="Tahoma" pitchFamily="34" charset="0"/>
              </a:rPr>
              <a:t>Clearly defining </a:t>
            </a:r>
            <a:r>
              <a:rPr lang="en-US" sz="2800" u="sng" dirty="0" smtClean="0">
                <a:effectLst>
                  <a:outerShdw blurRad="38100" dist="38100" dir="2700000" algn="tl">
                    <a:srgbClr val="000000">
                      <a:alpha val="43137"/>
                    </a:srgbClr>
                  </a:outerShdw>
                </a:effectLst>
                <a:latin typeface="+mj-lt"/>
                <a:ea typeface="Tahoma" pitchFamily="34" charset="0"/>
                <a:cs typeface="Tahoma" pitchFamily="34" charset="0"/>
              </a:rPr>
              <a:t>S</a:t>
            </a:r>
            <a:r>
              <a:rPr lang="en-US" sz="2800" dirty="0" smtClean="0">
                <a:effectLst>
                  <a:outerShdw blurRad="38100" dist="38100" dir="2700000" algn="tl">
                    <a:srgbClr val="000000">
                      <a:alpha val="43137"/>
                    </a:srgbClr>
                  </a:outerShdw>
                </a:effectLst>
                <a:latin typeface="+mj-lt"/>
                <a:ea typeface="Tahoma" pitchFamily="34" charset="0"/>
                <a:cs typeface="Tahoma" pitchFamily="34" charset="0"/>
              </a:rPr>
              <a:t>cience, </a:t>
            </a:r>
            <a:r>
              <a:rPr lang="en-US" sz="2800" u="sng" dirty="0" smtClean="0">
                <a:effectLst>
                  <a:outerShdw blurRad="38100" dist="38100" dir="2700000" algn="tl">
                    <a:srgbClr val="000000">
                      <a:alpha val="43137"/>
                    </a:srgbClr>
                  </a:outerShdw>
                </a:effectLst>
                <a:latin typeface="+mj-lt"/>
                <a:ea typeface="Tahoma" pitchFamily="34" charset="0"/>
                <a:cs typeface="Tahoma" pitchFamily="34" charset="0"/>
              </a:rPr>
              <a:t>T</a:t>
            </a:r>
            <a:r>
              <a:rPr lang="en-US" sz="2800" dirty="0" smtClean="0">
                <a:effectLst>
                  <a:outerShdw blurRad="38100" dist="38100" dir="2700000" algn="tl">
                    <a:srgbClr val="000000">
                      <a:alpha val="43137"/>
                    </a:srgbClr>
                  </a:outerShdw>
                </a:effectLst>
                <a:latin typeface="+mj-lt"/>
                <a:ea typeface="Tahoma" pitchFamily="34" charset="0"/>
                <a:cs typeface="Tahoma" pitchFamily="34" charset="0"/>
              </a:rPr>
              <a:t>echnology, </a:t>
            </a:r>
            <a:r>
              <a:rPr lang="en-US" sz="2800" u="sng" dirty="0" smtClean="0">
                <a:effectLst>
                  <a:outerShdw blurRad="38100" dist="38100" dir="2700000" algn="tl">
                    <a:srgbClr val="000000">
                      <a:alpha val="43137"/>
                    </a:srgbClr>
                  </a:outerShdw>
                </a:effectLst>
                <a:latin typeface="+mj-lt"/>
                <a:ea typeface="Tahoma" pitchFamily="34" charset="0"/>
                <a:cs typeface="Tahoma" pitchFamily="34" charset="0"/>
              </a:rPr>
              <a:t>E</a:t>
            </a:r>
            <a:r>
              <a:rPr lang="en-US" sz="2800" dirty="0" smtClean="0">
                <a:effectLst>
                  <a:outerShdw blurRad="38100" dist="38100" dir="2700000" algn="tl">
                    <a:srgbClr val="000000">
                      <a:alpha val="43137"/>
                    </a:srgbClr>
                  </a:outerShdw>
                </a:effectLst>
                <a:latin typeface="+mj-lt"/>
                <a:ea typeface="Tahoma" pitchFamily="34" charset="0"/>
                <a:cs typeface="Tahoma" pitchFamily="34" charset="0"/>
              </a:rPr>
              <a:t>ngineering, and </a:t>
            </a:r>
            <a:r>
              <a:rPr lang="en-US" sz="2800" u="sng" dirty="0" smtClean="0">
                <a:effectLst>
                  <a:outerShdw blurRad="38100" dist="38100" dir="2700000" algn="tl">
                    <a:srgbClr val="000000">
                      <a:alpha val="43137"/>
                    </a:srgbClr>
                  </a:outerShdw>
                </a:effectLst>
                <a:latin typeface="+mj-lt"/>
                <a:ea typeface="Tahoma" pitchFamily="34" charset="0"/>
                <a:cs typeface="Tahoma" pitchFamily="34" charset="0"/>
              </a:rPr>
              <a:t>M</a:t>
            </a:r>
            <a:r>
              <a:rPr lang="en-US" sz="2800" dirty="0" smtClean="0">
                <a:effectLst>
                  <a:outerShdw blurRad="38100" dist="38100" dir="2700000" algn="tl">
                    <a:srgbClr val="000000">
                      <a:alpha val="43137"/>
                    </a:srgbClr>
                  </a:outerShdw>
                </a:effectLst>
                <a:latin typeface="+mj-lt"/>
                <a:ea typeface="Tahoma" pitchFamily="34" charset="0"/>
                <a:cs typeface="Tahoma" pitchFamily="34" charset="0"/>
              </a:rPr>
              <a:t>athematics</a:t>
            </a:r>
          </a:p>
          <a:p>
            <a:pPr marL="400050">
              <a:buFont typeface="Wingdings" pitchFamily="2" charset="2"/>
              <a:buChar char="§"/>
            </a:pPr>
            <a:r>
              <a:rPr lang="en-US" sz="2800" dirty="0" smtClean="0">
                <a:effectLst>
                  <a:outerShdw blurRad="38100" dist="38100" dir="2700000" algn="tl">
                    <a:srgbClr val="000000">
                      <a:alpha val="43137"/>
                    </a:srgbClr>
                  </a:outerShdw>
                </a:effectLst>
                <a:latin typeface="+mj-lt"/>
                <a:ea typeface="Tahoma" pitchFamily="34" charset="0"/>
                <a:cs typeface="Tahoma" pitchFamily="34" charset="0"/>
              </a:rPr>
              <a:t>Rationale/purpose </a:t>
            </a:r>
            <a:r>
              <a:rPr lang="en-US" sz="2800" dirty="0">
                <a:effectLst>
                  <a:outerShdw blurRad="38100" dist="38100" dir="2700000" algn="tl">
                    <a:srgbClr val="000000">
                      <a:alpha val="43137"/>
                    </a:srgbClr>
                  </a:outerShdw>
                </a:effectLst>
                <a:latin typeface="+mj-lt"/>
                <a:ea typeface="Tahoma" pitchFamily="34" charset="0"/>
                <a:cs typeface="Tahoma" pitchFamily="34" charset="0"/>
              </a:rPr>
              <a:t>for integrated STEM education</a:t>
            </a:r>
          </a:p>
          <a:p>
            <a:pPr marL="400050">
              <a:buFont typeface="Wingdings" pitchFamily="2" charset="2"/>
              <a:buChar char="§"/>
            </a:pPr>
            <a:r>
              <a:rPr lang="en-US" sz="2800" dirty="0">
                <a:effectLst>
                  <a:outerShdw blurRad="38100" dist="38100" dir="2700000" algn="tl">
                    <a:srgbClr val="000000">
                      <a:alpha val="43137"/>
                    </a:srgbClr>
                  </a:outerShdw>
                </a:effectLst>
                <a:latin typeface="+mj-lt"/>
                <a:ea typeface="Tahoma" pitchFamily="34" charset="0"/>
                <a:cs typeface="Tahoma" pitchFamily="34" charset="0"/>
              </a:rPr>
              <a:t>STEM content and pedagogy</a:t>
            </a:r>
          </a:p>
          <a:p>
            <a:pPr marL="400050">
              <a:buFont typeface="Wingdings" pitchFamily="2" charset="2"/>
              <a:buChar char="§"/>
            </a:pPr>
            <a:r>
              <a:rPr lang="en-US" sz="2800" dirty="0">
                <a:effectLst>
                  <a:outerShdw blurRad="38100" dist="38100" dir="2700000" algn="tl">
                    <a:srgbClr val="000000">
                      <a:alpha val="43137"/>
                    </a:srgbClr>
                  </a:outerShdw>
                </a:effectLst>
                <a:latin typeface="+mj-lt"/>
                <a:ea typeface="Tahoma" pitchFamily="34" charset="0"/>
                <a:cs typeface="Tahoma" pitchFamily="34" charset="0"/>
              </a:rPr>
              <a:t>The nature &amp; pedagogies of the STEM disciplines</a:t>
            </a:r>
          </a:p>
          <a:p>
            <a:pPr marL="400050">
              <a:buFont typeface="Wingdings" pitchFamily="2" charset="2"/>
              <a:buChar char="§"/>
            </a:pPr>
            <a:r>
              <a:rPr lang="en-US" sz="2800" dirty="0">
                <a:effectLst>
                  <a:outerShdw blurRad="38100" dist="38100" dir="2700000" algn="tl">
                    <a:srgbClr val="000000">
                      <a:alpha val="43137"/>
                    </a:srgbClr>
                  </a:outerShdw>
                </a:effectLst>
                <a:latin typeface="+mj-lt"/>
                <a:ea typeface="Tahoma" pitchFamily="34" charset="0"/>
                <a:cs typeface="Tahoma" pitchFamily="34" charset="0"/>
              </a:rPr>
              <a:t>Modeling the methods of STEM</a:t>
            </a:r>
          </a:p>
          <a:p>
            <a:pPr marL="400050">
              <a:buFont typeface="Wingdings" pitchFamily="2" charset="2"/>
              <a:buChar char="§"/>
            </a:pPr>
            <a:r>
              <a:rPr lang="en-US" sz="2800" dirty="0">
                <a:effectLst>
                  <a:outerShdw blurRad="38100" dist="38100" dir="2700000" algn="tl">
                    <a:srgbClr val="000000">
                      <a:alpha val="43137"/>
                    </a:srgbClr>
                  </a:outerShdw>
                </a:effectLst>
                <a:latin typeface="+mj-lt"/>
                <a:ea typeface="Tahoma" pitchFamily="34" charset="0"/>
                <a:cs typeface="Tahoma" pitchFamily="34" charset="0"/>
              </a:rPr>
              <a:t>Research focused and driven</a:t>
            </a:r>
          </a:p>
          <a:p>
            <a:pPr>
              <a:buFont typeface="Wingdings" pitchFamily="2" charset="2"/>
              <a:buChar char="§"/>
            </a:pPr>
            <a:r>
              <a:rPr lang="en-US" sz="2800" dirty="0">
                <a:effectLst>
                  <a:outerShdw blurRad="38100" dist="38100" dir="2700000" algn="tl">
                    <a:srgbClr val="000000">
                      <a:alpha val="43137"/>
                    </a:srgbClr>
                  </a:outerShdw>
                </a:effectLst>
                <a:latin typeface="+mj-lt"/>
                <a:ea typeface="Tahoma" pitchFamily="34" charset="0"/>
                <a:cs typeface="Tahoma" pitchFamily="34" charset="0"/>
              </a:rPr>
              <a:t>STEM standards &amp; assessments are central</a:t>
            </a:r>
            <a:endParaRPr lang="en-US" dirty="0">
              <a:latin typeface="+mj-lt"/>
            </a:endParaRPr>
          </a:p>
        </p:txBody>
      </p:sp>
    </p:spTree>
    <p:extLst>
      <p:ext uri="{BB962C8B-B14F-4D97-AF65-F5344CB8AC3E}">
        <p14:creationId xmlns:p14="http://schemas.microsoft.com/office/powerpoint/2010/main" val="2233088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7421" y="735500"/>
            <a:ext cx="11873552" cy="587343"/>
          </a:xfrm>
        </p:spPr>
        <p:txBody>
          <a:bodyPr>
            <a:noAutofit/>
          </a:bodyPr>
          <a:lstStyle/>
          <a:p>
            <a:pPr lvl="1">
              <a:lnSpc>
                <a:spcPct val="160000"/>
              </a:lnSpc>
            </a:pPr>
            <a:r>
              <a:rPr lang="en-US" sz="6000" b="0" dirty="0" smtClean="0">
                <a:solidFill>
                  <a:schemeClr val="accent1"/>
                </a:solidFill>
                <a:effectLst>
                  <a:outerShdw blurRad="38100" dist="38100" dir="2700000" algn="tl">
                    <a:srgbClr val="000000">
                      <a:alpha val="43137"/>
                    </a:srgbClr>
                  </a:outerShdw>
                </a:effectLst>
                <a:latin typeface="Haettenschweiler" pitchFamily="34" charset="0"/>
              </a:rPr>
              <a:t>Second </a:t>
            </a:r>
            <a:r>
              <a:rPr lang="en-US" sz="6000" b="0" dirty="0">
                <a:solidFill>
                  <a:schemeClr val="accent1"/>
                </a:solidFill>
                <a:effectLst>
                  <a:outerShdw blurRad="38100" dist="38100" dir="2700000" algn="tl">
                    <a:srgbClr val="000000">
                      <a:alpha val="43137"/>
                    </a:srgbClr>
                  </a:outerShdw>
                </a:effectLst>
                <a:latin typeface="Haettenschweiler" pitchFamily="34" charset="0"/>
              </a:rPr>
              <a:t>Course: </a:t>
            </a:r>
            <a:r>
              <a:rPr lang="en-US" sz="2400" dirty="0">
                <a:effectLst>
                  <a:outerShdw blurRad="38100" dist="38100" dir="2700000" algn="tl">
                    <a:srgbClr val="000000">
                      <a:alpha val="43137"/>
                    </a:srgbClr>
                  </a:outerShdw>
                </a:effectLst>
                <a:ea typeface="Tahoma" pitchFamily="34" charset="0"/>
                <a:cs typeface="Tahoma" pitchFamily="34" charset="0"/>
              </a:rPr>
              <a:t>Creativity &amp; Innovation in the Early </a:t>
            </a:r>
            <a:r>
              <a:rPr lang="en-US" sz="2400" dirty="0" smtClean="0">
                <a:effectLst>
                  <a:outerShdw blurRad="38100" dist="38100" dir="2700000" algn="tl">
                    <a:srgbClr val="000000">
                      <a:alpha val="43137"/>
                    </a:srgbClr>
                  </a:outerShdw>
                </a:effectLst>
                <a:ea typeface="Tahoma" pitchFamily="34" charset="0"/>
                <a:cs typeface="Tahoma" pitchFamily="34" charset="0"/>
              </a:rPr>
              <a:t>Grades</a:t>
            </a:r>
            <a:endParaRPr lang="en-US" sz="2400" dirty="0">
              <a:effectLst>
                <a:outerShdw blurRad="38100" dist="38100" dir="2700000" algn="tl">
                  <a:srgbClr val="000000">
                    <a:alpha val="43137"/>
                  </a:srgbClr>
                </a:outerShdw>
              </a:effectLst>
              <a:ea typeface="Tahoma" pitchFamily="34" charset="0"/>
              <a:cs typeface="Tahoma" pitchFamily="34" charset="0"/>
            </a:endParaRPr>
          </a:p>
        </p:txBody>
      </p:sp>
      <p:sp>
        <p:nvSpPr>
          <p:cNvPr id="4" name="Content Placeholder 3"/>
          <p:cNvSpPr>
            <a:spLocks noGrp="1"/>
          </p:cNvSpPr>
          <p:nvPr>
            <p:ph sz="half" idx="2"/>
          </p:nvPr>
        </p:nvSpPr>
        <p:spPr>
          <a:xfrm>
            <a:off x="401108" y="1481480"/>
            <a:ext cx="11349614" cy="4305160"/>
          </a:xfrm>
        </p:spPr>
        <p:txBody>
          <a:bodyPr>
            <a:noAutofit/>
          </a:bodyPr>
          <a:lstStyle/>
          <a:p>
            <a:pPr marL="400050">
              <a:buFont typeface="Wingdings" pitchFamily="2" charset="2"/>
              <a:buChar char="§"/>
            </a:pPr>
            <a:r>
              <a:rPr lang="en-US" sz="2800" dirty="0" smtClean="0">
                <a:effectLst>
                  <a:outerShdw blurRad="38100" dist="38100" dir="2700000" algn="tl">
                    <a:srgbClr val="000000">
                      <a:alpha val="43137"/>
                    </a:srgbClr>
                  </a:outerShdw>
                </a:effectLst>
                <a:latin typeface="+mj-lt"/>
                <a:ea typeface="Tahoma" pitchFamily="34" charset="0"/>
                <a:cs typeface="Tahoma" pitchFamily="34" charset="0"/>
              </a:rPr>
              <a:t>Facilitating creativity and innovation</a:t>
            </a:r>
          </a:p>
          <a:p>
            <a:pPr marL="400050">
              <a:buFont typeface="Wingdings" pitchFamily="2" charset="2"/>
              <a:buChar char="§"/>
            </a:pPr>
            <a:r>
              <a:rPr lang="en-US" sz="2800" dirty="0" smtClean="0">
                <a:effectLst>
                  <a:outerShdw blurRad="38100" dist="38100" dir="2700000" algn="tl">
                    <a:srgbClr val="000000">
                      <a:alpha val="43137"/>
                    </a:srgbClr>
                  </a:outerShdw>
                </a:effectLst>
                <a:latin typeface="+mj-lt"/>
                <a:ea typeface="Tahoma" pitchFamily="34" charset="0"/>
                <a:cs typeface="Tahoma" pitchFamily="34" charset="0"/>
              </a:rPr>
              <a:t>Focus on using </a:t>
            </a:r>
            <a:r>
              <a:rPr lang="en-US" sz="2800" u="sng" dirty="0" smtClean="0">
                <a:effectLst>
                  <a:outerShdw blurRad="38100" dist="38100" dir="2700000" algn="tl">
                    <a:srgbClr val="000000">
                      <a:alpha val="43137"/>
                    </a:srgbClr>
                  </a:outerShdw>
                </a:effectLst>
                <a:latin typeface="+mj-lt"/>
                <a:ea typeface="Tahoma" pitchFamily="34" charset="0"/>
                <a:cs typeface="Tahoma" pitchFamily="34" charset="0"/>
              </a:rPr>
              <a:t>T</a:t>
            </a:r>
            <a:r>
              <a:rPr lang="en-US" sz="2800" dirty="0" smtClean="0">
                <a:effectLst>
                  <a:outerShdw blurRad="38100" dist="38100" dir="2700000" algn="tl">
                    <a:srgbClr val="000000">
                      <a:alpha val="43137"/>
                    </a:srgbClr>
                  </a:outerShdw>
                </a:effectLst>
                <a:latin typeface="+mj-lt"/>
                <a:ea typeface="Tahoma" pitchFamily="34" charset="0"/>
                <a:cs typeface="Tahoma" pitchFamily="34" charset="0"/>
              </a:rPr>
              <a:t>echnology &amp; </a:t>
            </a:r>
            <a:r>
              <a:rPr lang="en-US" sz="2800" u="sng" dirty="0" smtClean="0">
                <a:effectLst>
                  <a:outerShdw blurRad="38100" dist="38100" dir="2700000" algn="tl">
                    <a:srgbClr val="000000">
                      <a:alpha val="43137"/>
                    </a:srgbClr>
                  </a:outerShdw>
                </a:effectLst>
                <a:latin typeface="+mj-lt"/>
                <a:ea typeface="Tahoma" pitchFamily="34" charset="0"/>
                <a:cs typeface="Tahoma" pitchFamily="34" charset="0"/>
              </a:rPr>
              <a:t>E</a:t>
            </a:r>
            <a:r>
              <a:rPr lang="en-US" sz="2800" dirty="0" smtClean="0">
                <a:effectLst>
                  <a:outerShdw blurRad="38100" dist="38100" dir="2700000" algn="tl">
                    <a:srgbClr val="000000">
                      <a:alpha val="43137"/>
                    </a:srgbClr>
                  </a:outerShdw>
                </a:effectLst>
                <a:latin typeface="+mj-lt"/>
                <a:ea typeface="Tahoma" pitchFamily="34" charset="0"/>
                <a:cs typeface="Tahoma" pitchFamily="34" charset="0"/>
              </a:rPr>
              <a:t>ngineering to support </a:t>
            </a:r>
            <a:r>
              <a:rPr lang="en-US" sz="2800" u="sng" dirty="0" smtClean="0">
                <a:effectLst>
                  <a:outerShdw blurRad="38100" dist="38100" dir="2700000" algn="tl">
                    <a:srgbClr val="000000">
                      <a:alpha val="43137"/>
                    </a:srgbClr>
                  </a:outerShdw>
                </a:effectLst>
                <a:latin typeface="+mj-lt"/>
                <a:ea typeface="Tahoma" pitchFamily="34" charset="0"/>
                <a:cs typeface="Tahoma" pitchFamily="34" charset="0"/>
              </a:rPr>
              <a:t>S</a:t>
            </a:r>
            <a:r>
              <a:rPr lang="en-US" sz="2800" dirty="0" smtClean="0">
                <a:effectLst>
                  <a:outerShdw blurRad="38100" dist="38100" dir="2700000" algn="tl">
                    <a:srgbClr val="000000">
                      <a:alpha val="43137"/>
                    </a:srgbClr>
                  </a:outerShdw>
                </a:effectLst>
                <a:latin typeface="+mj-lt"/>
                <a:ea typeface="Tahoma" pitchFamily="34" charset="0"/>
                <a:cs typeface="Tahoma" pitchFamily="34" charset="0"/>
              </a:rPr>
              <a:t>cience and </a:t>
            </a:r>
            <a:r>
              <a:rPr lang="en-US" sz="2800" u="sng" dirty="0" smtClean="0">
                <a:effectLst>
                  <a:outerShdw blurRad="38100" dist="38100" dir="2700000" algn="tl">
                    <a:srgbClr val="000000">
                      <a:alpha val="43137"/>
                    </a:srgbClr>
                  </a:outerShdw>
                </a:effectLst>
                <a:latin typeface="+mj-lt"/>
                <a:ea typeface="Tahoma" pitchFamily="34" charset="0"/>
                <a:cs typeface="Tahoma" pitchFamily="34" charset="0"/>
              </a:rPr>
              <a:t>M</a:t>
            </a:r>
            <a:r>
              <a:rPr lang="en-US" sz="2800" dirty="0" smtClean="0">
                <a:effectLst>
                  <a:outerShdw blurRad="38100" dist="38100" dir="2700000" algn="tl">
                    <a:srgbClr val="000000">
                      <a:alpha val="43137"/>
                    </a:srgbClr>
                  </a:outerShdw>
                </a:effectLst>
                <a:latin typeface="+mj-lt"/>
                <a:ea typeface="Tahoma" pitchFamily="34" charset="0"/>
                <a:cs typeface="Tahoma" pitchFamily="34" charset="0"/>
              </a:rPr>
              <a:t>athematics</a:t>
            </a:r>
            <a:endParaRPr lang="en-US" sz="2800" dirty="0">
              <a:effectLst>
                <a:outerShdw blurRad="38100" dist="38100" dir="2700000" algn="tl">
                  <a:srgbClr val="000000">
                    <a:alpha val="43137"/>
                  </a:srgbClr>
                </a:outerShdw>
              </a:effectLst>
              <a:latin typeface="+mj-lt"/>
              <a:ea typeface="Tahoma" pitchFamily="34" charset="0"/>
              <a:cs typeface="Tahoma" pitchFamily="34" charset="0"/>
            </a:endParaRPr>
          </a:p>
          <a:p>
            <a:pPr marL="400050">
              <a:buFont typeface="Wingdings" pitchFamily="2" charset="2"/>
              <a:buChar char="§"/>
            </a:pPr>
            <a:r>
              <a:rPr lang="en-US" sz="2800" dirty="0">
                <a:effectLst>
                  <a:outerShdw blurRad="38100" dist="38100" dir="2700000" algn="tl">
                    <a:srgbClr val="000000">
                      <a:alpha val="43137"/>
                    </a:srgbClr>
                  </a:outerShdw>
                </a:effectLst>
              </a:rPr>
              <a:t>Apply technical tools and resources toward solving human and environmental </a:t>
            </a:r>
            <a:r>
              <a:rPr lang="en-US" sz="2800" dirty="0" smtClean="0">
                <a:effectLst>
                  <a:outerShdw blurRad="38100" dist="38100" dir="2700000" algn="tl">
                    <a:srgbClr val="000000">
                      <a:alpha val="43137"/>
                    </a:srgbClr>
                  </a:outerShdw>
                </a:effectLst>
              </a:rPr>
              <a:t>problems</a:t>
            </a:r>
          </a:p>
          <a:p>
            <a:pPr marL="400050">
              <a:buFont typeface="Wingdings" pitchFamily="2" charset="2"/>
              <a:buChar char="§"/>
            </a:pPr>
            <a:r>
              <a:rPr lang="en-US" sz="2800" dirty="0" smtClean="0">
                <a:effectLst>
                  <a:outerShdw blurRad="38100" dist="38100" dir="2700000" algn="tl">
                    <a:srgbClr val="000000">
                      <a:alpha val="43137"/>
                    </a:srgbClr>
                  </a:outerShdw>
                </a:effectLst>
              </a:rPr>
              <a:t>NXT Robotics</a:t>
            </a:r>
          </a:p>
          <a:p>
            <a:pPr marL="400050">
              <a:buFont typeface="Wingdings" pitchFamily="2" charset="2"/>
              <a:buChar char="§"/>
            </a:pPr>
            <a:r>
              <a:rPr lang="en-US" sz="2800" dirty="0" smtClean="0">
                <a:effectLst>
                  <a:outerShdw blurRad="38100" dist="38100" dir="2700000" algn="tl">
                    <a:srgbClr val="000000">
                      <a:alpha val="43137"/>
                    </a:srgbClr>
                  </a:outerShdw>
                </a:effectLst>
                <a:latin typeface="+mj-lt"/>
                <a:ea typeface="Tahoma" pitchFamily="34" charset="0"/>
                <a:cs typeface="Tahoma" pitchFamily="34" charset="0"/>
              </a:rPr>
              <a:t>Research </a:t>
            </a:r>
            <a:r>
              <a:rPr lang="en-US" sz="2800" dirty="0">
                <a:effectLst>
                  <a:outerShdw blurRad="38100" dist="38100" dir="2700000" algn="tl">
                    <a:srgbClr val="000000">
                      <a:alpha val="43137"/>
                    </a:srgbClr>
                  </a:outerShdw>
                </a:effectLst>
                <a:latin typeface="+mj-lt"/>
                <a:ea typeface="Tahoma" pitchFamily="34" charset="0"/>
                <a:cs typeface="Tahoma" pitchFamily="34" charset="0"/>
              </a:rPr>
              <a:t>focused and driven</a:t>
            </a:r>
          </a:p>
          <a:p>
            <a:pPr>
              <a:buFont typeface="Wingdings" pitchFamily="2" charset="2"/>
              <a:buChar char="§"/>
            </a:pPr>
            <a:r>
              <a:rPr lang="en-US" sz="2800" dirty="0">
                <a:effectLst>
                  <a:outerShdw blurRad="38100" dist="38100" dir="2700000" algn="tl">
                    <a:srgbClr val="000000">
                      <a:alpha val="43137"/>
                    </a:srgbClr>
                  </a:outerShdw>
                </a:effectLst>
                <a:latin typeface="+mj-lt"/>
                <a:ea typeface="Tahoma" pitchFamily="34" charset="0"/>
                <a:cs typeface="Tahoma" pitchFamily="34" charset="0"/>
              </a:rPr>
              <a:t>STEM standards &amp; assessments are central</a:t>
            </a:r>
            <a:endParaRPr lang="en-US" dirty="0">
              <a:latin typeface="+mj-lt"/>
            </a:endParaRPr>
          </a:p>
        </p:txBody>
      </p:sp>
    </p:spTree>
    <p:extLst>
      <p:ext uri="{BB962C8B-B14F-4D97-AF65-F5344CB8AC3E}">
        <p14:creationId xmlns:p14="http://schemas.microsoft.com/office/powerpoint/2010/main" val="1329668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3135" y="4010669"/>
            <a:ext cx="2528788" cy="1888786"/>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960" t="5262" r="23497"/>
          <a:stretch/>
        </p:blipFill>
        <p:spPr>
          <a:xfrm>
            <a:off x="5733493" y="3812569"/>
            <a:ext cx="1955056" cy="2284987"/>
          </a:xfrm>
          <a:prstGeom prst="rect">
            <a:avLst/>
          </a:prstGeom>
        </p:spPr>
      </p:pic>
      <p:sp>
        <p:nvSpPr>
          <p:cNvPr id="8" name="Rectangle 7"/>
          <p:cNvSpPr/>
          <p:nvPr/>
        </p:nvSpPr>
        <p:spPr>
          <a:xfrm>
            <a:off x="160986" y="-216618"/>
            <a:ext cx="11726214" cy="1569660"/>
          </a:xfrm>
          <a:prstGeom prst="rect">
            <a:avLst/>
          </a:prstGeom>
        </p:spPr>
        <p:txBody>
          <a:bodyPr wrap="square">
            <a:spAutoFit/>
          </a:bodyPr>
          <a:lstStyle/>
          <a:p>
            <a:r>
              <a:rPr lang="en-US" sz="9600" cap="small" dirty="0" smtClean="0">
                <a:solidFill>
                  <a:schemeClr val="accent1"/>
                </a:solidFill>
                <a:effectLst>
                  <a:outerShdw blurRad="38100" dist="38100" dir="2700000" algn="tl">
                    <a:srgbClr val="000000">
                      <a:alpha val="43137"/>
                    </a:srgbClr>
                  </a:outerShdw>
                </a:effectLst>
                <a:latin typeface="Haettenschweiler" pitchFamily="34" charset="0"/>
              </a:rPr>
              <a:t>Cognitive Tools: </a:t>
            </a: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7417" y="1381459"/>
            <a:ext cx="5158858" cy="4845143"/>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21376"/>
          <a:stretch/>
        </p:blipFill>
        <p:spPr>
          <a:xfrm>
            <a:off x="8219269" y="1695364"/>
            <a:ext cx="3436520" cy="201809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6627" y="1695364"/>
            <a:ext cx="2528789" cy="1900003"/>
          </a:xfrm>
          <a:prstGeom prst="rect">
            <a:avLst/>
          </a:prstGeom>
        </p:spPr>
      </p:pic>
      <p:sp>
        <p:nvSpPr>
          <p:cNvPr id="2" name="Rectangle 1"/>
          <p:cNvSpPr/>
          <p:nvPr/>
        </p:nvSpPr>
        <p:spPr>
          <a:xfrm>
            <a:off x="5613779" y="367878"/>
            <a:ext cx="6096000" cy="954107"/>
          </a:xfrm>
          <a:prstGeom prst="rect">
            <a:avLst/>
          </a:prstGeom>
        </p:spPr>
        <p:txBody>
          <a:bodyPr>
            <a:spAutoFit/>
          </a:bodyPr>
          <a:lstStyle/>
          <a:p>
            <a:pPr algn="ctr"/>
            <a:r>
              <a:rPr lang="en-US" sz="2800" cap="small" dirty="0" smtClean="0">
                <a:effectLst>
                  <a:outerShdw blurRad="38100" dist="38100" dir="2700000" algn="tl">
                    <a:srgbClr val="000000">
                      <a:alpha val="43137"/>
                    </a:srgbClr>
                  </a:outerShdw>
                </a:effectLst>
              </a:rPr>
              <a:t>Scientific </a:t>
            </a:r>
            <a:r>
              <a:rPr lang="en-US" sz="2800" cap="small" dirty="0">
                <a:effectLst>
                  <a:outerShdw blurRad="38100" dist="38100" dir="2700000" algn="tl">
                    <a:srgbClr val="000000">
                      <a:alpha val="43137"/>
                    </a:srgbClr>
                  </a:outerShdw>
                </a:effectLst>
              </a:rPr>
              <a:t>inquiry &amp; </a:t>
            </a:r>
            <a:endParaRPr lang="en-US" sz="2800" cap="small" dirty="0" smtClean="0">
              <a:effectLst>
                <a:outerShdw blurRad="38100" dist="38100" dir="2700000" algn="tl">
                  <a:srgbClr val="000000">
                    <a:alpha val="43137"/>
                  </a:srgbClr>
                </a:outerShdw>
              </a:effectLst>
            </a:endParaRPr>
          </a:p>
          <a:p>
            <a:pPr algn="ctr"/>
            <a:r>
              <a:rPr lang="en-US" sz="2800" cap="small" dirty="0" smtClean="0">
                <a:effectLst>
                  <a:outerShdw blurRad="38100" dist="38100" dir="2700000" algn="tl">
                    <a:srgbClr val="000000">
                      <a:alpha val="43137"/>
                    </a:srgbClr>
                  </a:outerShdw>
                </a:effectLst>
              </a:rPr>
              <a:t>the </a:t>
            </a:r>
            <a:r>
              <a:rPr lang="en-US" sz="2800" cap="small" dirty="0">
                <a:effectLst>
                  <a:outerShdw blurRad="38100" dist="38100" dir="2700000" algn="tl">
                    <a:srgbClr val="000000">
                      <a:alpha val="43137"/>
                    </a:srgbClr>
                  </a:outerShdw>
                </a:effectLst>
              </a:rPr>
              <a:t>engineering design </a:t>
            </a:r>
            <a:r>
              <a:rPr lang="en-US" sz="2800" cap="small" dirty="0" smtClean="0">
                <a:effectLst>
                  <a:outerShdw blurRad="38100" dist="38100" dir="2700000" algn="tl">
                    <a:srgbClr val="000000">
                      <a:alpha val="43137"/>
                    </a:srgbClr>
                  </a:outerShdw>
                </a:effectLst>
              </a:rPr>
              <a:t>process</a:t>
            </a:r>
            <a:endParaRPr lang="en-US" sz="2800" cap="small" dirty="0">
              <a:effectLst>
                <a:outerShdw blurRad="38100" dist="38100" dir="2700000" algn="tl">
                  <a:srgbClr val="000000">
                    <a:alpha val="43137"/>
                  </a:srgbClr>
                </a:outerShdw>
              </a:effectLst>
              <a:latin typeface="Haettenschweiler" pitchFamily="34" charset="0"/>
            </a:endParaRPr>
          </a:p>
        </p:txBody>
      </p:sp>
    </p:spTree>
    <p:extLst>
      <p:ext uri="{BB962C8B-B14F-4D97-AF65-F5344CB8AC3E}">
        <p14:creationId xmlns:p14="http://schemas.microsoft.com/office/powerpoint/2010/main" val="3211011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0986" y="56342"/>
            <a:ext cx="11726214" cy="1200329"/>
          </a:xfrm>
          <a:prstGeom prst="rect">
            <a:avLst/>
          </a:prstGeom>
        </p:spPr>
        <p:txBody>
          <a:bodyPr wrap="square">
            <a:spAutoFit/>
          </a:bodyPr>
          <a:lstStyle/>
          <a:p>
            <a:pPr algn="ctr"/>
            <a:r>
              <a:rPr lang="en-US" sz="7200" dirty="0">
                <a:solidFill>
                  <a:schemeClr val="accent1"/>
                </a:solidFill>
                <a:effectLst>
                  <a:outerShdw blurRad="38100" dist="38100" dir="2700000" algn="tl">
                    <a:srgbClr val="000000">
                      <a:alpha val="43137"/>
                    </a:srgbClr>
                  </a:outerShdw>
                </a:effectLst>
                <a:latin typeface="Haettenschweiler" pitchFamily="34" charset="0"/>
                <a:cs typeface="Tahoma" pitchFamily="112" charset="0"/>
              </a:rPr>
              <a:t>Curriculum Models &amp; Standards</a:t>
            </a:r>
            <a:endParaRPr lang="en-US" sz="7200" cap="small" dirty="0">
              <a:solidFill>
                <a:schemeClr val="accent1"/>
              </a:solidFill>
              <a:effectLst>
                <a:outerShdw blurRad="38100" dist="38100" dir="2700000" algn="tl">
                  <a:srgbClr val="000000">
                    <a:alpha val="43137"/>
                  </a:srgbClr>
                </a:outerShdw>
              </a:effectLst>
              <a:latin typeface="Haettenschweiler" pitchFamily="34" charset="0"/>
            </a:endParaRPr>
          </a:p>
        </p:txBody>
      </p:sp>
      <p:sp>
        <p:nvSpPr>
          <p:cNvPr id="5" name="Rectangle 4"/>
          <p:cNvSpPr/>
          <p:nvPr/>
        </p:nvSpPr>
        <p:spPr>
          <a:xfrm>
            <a:off x="504966" y="1202585"/>
            <a:ext cx="11013743" cy="5262979"/>
          </a:xfrm>
          <a:prstGeom prst="rect">
            <a:avLst/>
          </a:prstGeom>
        </p:spPr>
        <p:txBody>
          <a:bodyPr wrap="square">
            <a:spAutoFit/>
          </a:bodyPr>
          <a:lstStyle/>
          <a:p>
            <a:pPr>
              <a:lnSpc>
                <a:spcPct val="150000"/>
              </a:lnSpc>
              <a:buFont typeface="Arial" pitchFamily="34" charset="0"/>
              <a:buChar char="•"/>
            </a:pPr>
            <a:r>
              <a:rPr lang="en-US" sz="3200" dirty="0">
                <a:effectLst>
                  <a:outerShdw blurRad="38100" dist="38100" dir="2700000" algn="tl">
                    <a:srgbClr val="000000">
                      <a:alpha val="43137"/>
                    </a:srgbClr>
                  </a:outerShdw>
                </a:effectLst>
                <a:ea typeface="Tahoma" pitchFamily="34" charset="0"/>
                <a:cs typeface="Tahoma" pitchFamily="34" charset="0"/>
              </a:rPr>
              <a:t>Understanding by </a:t>
            </a:r>
            <a:r>
              <a:rPr lang="en-US" sz="3200" dirty="0" smtClean="0">
                <a:effectLst>
                  <a:outerShdw blurRad="38100" dist="38100" dir="2700000" algn="tl">
                    <a:srgbClr val="000000">
                      <a:alpha val="43137"/>
                    </a:srgbClr>
                  </a:outerShdw>
                </a:effectLst>
                <a:ea typeface="Tahoma" pitchFamily="34" charset="0"/>
                <a:cs typeface="Tahoma" pitchFamily="34" charset="0"/>
              </a:rPr>
              <a:t>Design - </a:t>
            </a:r>
            <a:r>
              <a:rPr lang="en-US" sz="2800" dirty="0" smtClean="0">
                <a:effectLst>
                  <a:outerShdw blurRad="38100" dist="38100" dir="2700000" algn="tl">
                    <a:srgbClr val="000000">
                      <a:alpha val="43137"/>
                    </a:srgbClr>
                  </a:outerShdw>
                </a:effectLst>
                <a:ea typeface="Tahoma" pitchFamily="34" charset="0"/>
                <a:cs typeface="Tahoma" pitchFamily="34" charset="0"/>
              </a:rPr>
              <a:t>Curriculum </a:t>
            </a:r>
            <a:r>
              <a:rPr lang="en-US" sz="2800" dirty="0">
                <a:effectLst>
                  <a:outerShdw blurRad="38100" dist="38100" dir="2700000" algn="tl">
                    <a:srgbClr val="000000">
                      <a:alpha val="43137"/>
                    </a:srgbClr>
                  </a:outerShdw>
                </a:effectLst>
                <a:ea typeface="Tahoma" pitchFamily="34" charset="0"/>
                <a:cs typeface="Tahoma" pitchFamily="34" charset="0"/>
              </a:rPr>
              <a:t>filters </a:t>
            </a:r>
          </a:p>
          <a:p>
            <a:pPr>
              <a:lnSpc>
                <a:spcPct val="150000"/>
              </a:lnSpc>
              <a:buFont typeface="Arial" pitchFamily="34" charset="0"/>
              <a:buChar char="•"/>
            </a:pPr>
            <a:r>
              <a:rPr lang="en-US" sz="3200" dirty="0">
                <a:effectLst>
                  <a:outerShdw blurRad="38100" dist="38100" dir="2700000" algn="tl">
                    <a:srgbClr val="000000">
                      <a:alpha val="43137"/>
                    </a:srgbClr>
                  </a:outerShdw>
                </a:effectLst>
                <a:ea typeface="Tahoma" pitchFamily="34" charset="0"/>
                <a:cs typeface="Tahoma" pitchFamily="34" charset="0"/>
              </a:rPr>
              <a:t>Problem/project based learning</a:t>
            </a:r>
          </a:p>
          <a:p>
            <a:pPr>
              <a:lnSpc>
                <a:spcPct val="150000"/>
              </a:lnSpc>
              <a:buFont typeface="Arial" pitchFamily="34" charset="0"/>
              <a:buChar char="•"/>
            </a:pPr>
            <a:r>
              <a:rPr lang="en-US" sz="3200" dirty="0">
                <a:effectLst>
                  <a:outerShdw blurRad="38100" dist="38100" dir="2700000" algn="tl">
                    <a:srgbClr val="000000">
                      <a:alpha val="43137"/>
                    </a:srgbClr>
                  </a:outerShdw>
                </a:effectLst>
                <a:ea typeface="Tahoma" pitchFamily="34" charset="0"/>
                <a:cs typeface="Tahoma" pitchFamily="34" charset="0"/>
              </a:rPr>
              <a:t>Discipline based heuristics &amp; engineering design</a:t>
            </a:r>
          </a:p>
          <a:p>
            <a:pPr>
              <a:lnSpc>
                <a:spcPct val="150000"/>
              </a:lnSpc>
              <a:buFont typeface="Arial" pitchFamily="34" charset="0"/>
              <a:buChar char="•"/>
            </a:pPr>
            <a:r>
              <a:rPr lang="en-US" sz="3200" dirty="0">
                <a:effectLst>
                  <a:outerShdw blurRad="38100" dist="38100" dir="2700000" algn="tl">
                    <a:srgbClr val="000000">
                      <a:alpha val="43137"/>
                    </a:srgbClr>
                  </a:outerShdw>
                </a:effectLst>
                <a:ea typeface="Tahoma" pitchFamily="34" charset="0"/>
                <a:cs typeface="Tahoma" pitchFamily="34" charset="0"/>
              </a:rPr>
              <a:t>Standards and frameworks</a:t>
            </a:r>
          </a:p>
          <a:p>
            <a:pPr>
              <a:lnSpc>
                <a:spcPct val="150000"/>
              </a:lnSpc>
              <a:buFont typeface="Arial" pitchFamily="34" charset="0"/>
              <a:buChar char="•"/>
            </a:pPr>
            <a:r>
              <a:rPr lang="en-US" sz="3200" dirty="0">
                <a:effectLst>
                  <a:outerShdw blurRad="38100" dist="38100" dir="2700000" algn="tl">
                    <a:srgbClr val="000000">
                      <a:alpha val="43137"/>
                    </a:srgbClr>
                  </a:outerShdw>
                </a:effectLst>
                <a:ea typeface="Tahoma" pitchFamily="34" charset="0"/>
                <a:cs typeface="Tahoma" pitchFamily="34" charset="0"/>
              </a:rPr>
              <a:t>Collaborative learning format</a:t>
            </a:r>
          </a:p>
          <a:p>
            <a:pPr>
              <a:lnSpc>
                <a:spcPct val="150000"/>
              </a:lnSpc>
              <a:buFont typeface="Arial" pitchFamily="34" charset="0"/>
              <a:buChar char="•"/>
            </a:pPr>
            <a:r>
              <a:rPr lang="en-US" sz="3200" dirty="0">
                <a:effectLst>
                  <a:outerShdw blurRad="38100" dist="38100" dir="2700000" algn="tl">
                    <a:srgbClr val="000000">
                      <a:alpha val="43137"/>
                    </a:srgbClr>
                  </a:outerShdw>
                </a:effectLst>
                <a:ea typeface="Tahoma" pitchFamily="34" charset="0"/>
                <a:cs typeface="Tahoma" pitchFamily="34" charset="0"/>
              </a:rPr>
              <a:t>Lesson &amp; unit plan model</a:t>
            </a:r>
          </a:p>
          <a:p>
            <a:pPr>
              <a:lnSpc>
                <a:spcPct val="150000"/>
              </a:lnSpc>
              <a:buFont typeface="Arial" pitchFamily="34" charset="0"/>
              <a:buChar char="•"/>
            </a:pPr>
            <a:r>
              <a:rPr lang="en-US" sz="3200" dirty="0">
                <a:effectLst>
                  <a:outerShdw blurRad="38100" dist="38100" dir="2700000" algn="tl">
                    <a:srgbClr val="000000">
                      <a:alpha val="43137"/>
                    </a:srgbClr>
                  </a:outerShdw>
                </a:effectLst>
                <a:ea typeface="Tahoma" pitchFamily="34" charset="0"/>
                <a:cs typeface="Tahoma" pitchFamily="34" charset="0"/>
              </a:rPr>
              <a:t>Performance-based assessment </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0986" y="192822"/>
            <a:ext cx="11726214" cy="1200329"/>
          </a:xfrm>
          <a:prstGeom prst="rect">
            <a:avLst/>
          </a:prstGeom>
        </p:spPr>
        <p:txBody>
          <a:bodyPr wrap="square">
            <a:spAutoFit/>
          </a:bodyPr>
          <a:lstStyle/>
          <a:p>
            <a:r>
              <a:rPr lang="en-US" sz="7200" cap="small" dirty="0" smtClean="0">
                <a:solidFill>
                  <a:schemeClr val="accent1"/>
                </a:solidFill>
                <a:effectLst>
                  <a:outerShdw blurRad="38100" dist="38100" dir="2700000" algn="tl">
                    <a:srgbClr val="000000">
                      <a:alpha val="43137"/>
                    </a:srgbClr>
                  </a:outerShdw>
                </a:effectLst>
                <a:latin typeface="Haettenschweiler" pitchFamily="34" charset="0"/>
              </a:rPr>
              <a:t>What is  PROJECT-BASED LEARNING </a:t>
            </a:r>
            <a:r>
              <a:rPr lang="en-US" sz="7200" cap="small" dirty="0" smtClean="0">
                <a:solidFill>
                  <a:schemeClr val="accent1"/>
                </a:solidFill>
                <a:effectLst>
                  <a:outerShdw blurRad="38100" dist="38100" dir="2700000" algn="tl">
                    <a:srgbClr val="000000">
                      <a:alpha val="43137"/>
                    </a:srgbClr>
                  </a:outerShdw>
                </a:effectLst>
                <a:latin typeface="Arial Narrow" pitchFamily="34" charset="0"/>
              </a:rPr>
              <a:t>(</a:t>
            </a:r>
            <a:r>
              <a:rPr lang="en-US" sz="7200" cap="small" dirty="0" smtClean="0">
                <a:solidFill>
                  <a:schemeClr val="accent1"/>
                </a:solidFill>
                <a:effectLst>
                  <a:outerShdw blurRad="38100" dist="38100" dir="2700000" algn="tl">
                    <a:srgbClr val="000000">
                      <a:alpha val="43137"/>
                    </a:srgbClr>
                  </a:outerShdw>
                </a:effectLst>
                <a:latin typeface="Haettenschweiler" pitchFamily="34" charset="0"/>
              </a:rPr>
              <a:t>PBL</a:t>
            </a:r>
            <a:r>
              <a:rPr lang="en-US" sz="7200" cap="small" dirty="0" smtClean="0">
                <a:solidFill>
                  <a:schemeClr val="accent1"/>
                </a:solidFill>
                <a:effectLst>
                  <a:outerShdw blurRad="38100" dist="38100" dir="2700000" algn="tl">
                    <a:srgbClr val="000000">
                      <a:alpha val="43137"/>
                    </a:srgbClr>
                  </a:outerShdw>
                </a:effectLst>
                <a:latin typeface="Arial Narrow" pitchFamily="34" charset="0"/>
              </a:rPr>
              <a:t>)</a:t>
            </a:r>
            <a:r>
              <a:rPr lang="en-US" sz="7200" cap="small" dirty="0" smtClean="0">
                <a:solidFill>
                  <a:schemeClr val="accent1"/>
                </a:solidFill>
                <a:effectLst>
                  <a:outerShdw blurRad="38100" dist="38100" dir="2700000" algn="tl">
                    <a:srgbClr val="000000">
                      <a:alpha val="43137"/>
                    </a:srgbClr>
                  </a:outerShdw>
                </a:effectLst>
                <a:latin typeface="Haettenschweiler" pitchFamily="34" charset="0"/>
              </a:rPr>
              <a:t>?</a:t>
            </a:r>
            <a:endParaRPr lang="en-US" sz="7200" cap="small" dirty="0">
              <a:solidFill>
                <a:schemeClr val="accent1"/>
              </a:solidFill>
              <a:effectLst>
                <a:outerShdw blurRad="38100" dist="38100" dir="2700000" algn="tl">
                  <a:srgbClr val="000000">
                    <a:alpha val="43137"/>
                  </a:srgbClr>
                </a:outerShdw>
              </a:effectLst>
              <a:latin typeface="Haettenschweiler" pitchFamily="34" charset="0"/>
            </a:endParaRPr>
          </a:p>
        </p:txBody>
      </p:sp>
      <p:sp>
        <p:nvSpPr>
          <p:cNvPr id="5" name="Rectangle 4"/>
          <p:cNvSpPr/>
          <p:nvPr/>
        </p:nvSpPr>
        <p:spPr>
          <a:xfrm>
            <a:off x="504966" y="1612025"/>
            <a:ext cx="11013743" cy="3970318"/>
          </a:xfrm>
          <a:prstGeom prst="rect">
            <a:avLst/>
          </a:prstGeom>
        </p:spPr>
        <p:txBody>
          <a:bodyPr wrap="square">
            <a:spAutoFit/>
          </a:bodyPr>
          <a:lstStyle/>
          <a:p>
            <a:pPr marL="571500" indent="-571500">
              <a:buFont typeface="Arial" pitchFamily="34" charset="0"/>
              <a:buChar char="•"/>
            </a:pPr>
            <a:r>
              <a:rPr lang="en-US" sz="3600" dirty="0" smtClean="0"/>
              <a:t>Investigation and resolution of messy, </a:t>
            </a:r>
          </a:p>
          <a:p>
            <a:r>
              <a:rPr lang="en-US" sz="3600" dirty="0"/>
              <a:t> </a:t>
            </a:r>
            <a:r>
              <a:rPr lang="en-US" sz="3600" dirty="0" smtClean="0"/>
              <a:t>  real-world problems. </a:t>
            </a:r>
          </a:p>
          <a:p>
            <a:pPr marL="571500" indent="-571500">
              <a:buFont typeface="Arial" pitchFamily="34" charset="0"/>
              <a:buChar char="•"/>
            </a:pPr>
            <a:r>
              <a:rPr lang="en-US" sz="3600" dirty="0" smtClean="0"/>
              <a:t>Learning in relevant and connected ways.</a:t>
            </a:r>
          </a:p>
          <a:p>
            <a:pPr marL="571500" indent="-571500">
              <a:buFont typeface="Arial" pitchFamily="34" charset="0"/>
              <a:buChar char="•"/>
            </a:pPr>
            <a:r>
              <a:rPr lang="en-US" sz="3600" dirty="0" smtClean="0"/>
              <a:t>Increasing exposure to higher order thinking.</a:t>
            </a:r>
          </a:p>
          <a:p>
            <a:pPr marL="571500" indent="-571500">
              <a:buFont typeface="Arial" pitchFamily="34" charset="0"/>
              <a:buChar char="•"/>
            </a:pPr>
            <a:r>
              <a:rPr lang="en-US" sz="3600" dirty="0" smtClean="0"/>
              <a:t>Facilitating deeper application and understandings.</a:t>
            </a:r>
            <a:endParaRPr lang="en-US" sz="3600" dirty="0"/>
          </a:p>
        </p:txBody>
      </p:sp>
    </p:spTree>
    <p:extLst>
      <p:ext uri="{BB962C8B-B14F-4D97-AF65-F5344CB8AC3E}">
        <p14:creationId xmlns:p14="http://schemas.microsoft.com/office/powerpoint/2010/main" val="2650213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S1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1707</Words>
  <Application>Microsoft Office PowerPoint</Application>
  <PresentationFormat>Custom</PresentationFormat>
  <Paragraphs>267</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TS103431377</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Projects</vt:lpstr>
      <vt:lpstr>Example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Solve 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Makes a Good STEM Design Problem?</vt:lpstr>
      <vt:lpstr>What Makes a Good STEM Design Problem?</vt:lpstr>
      <vt:lpstr>Human-Powered Fan Design Challenge</vt:lpstr>
      <vt:lpstr>Common Core State Standards</vt:lpstr>
      <vt:lpstr>PowerPoint Presentation</vt:lpstr>
      <vt:lpstr>Draw Fan Designs </vt:lpstr>
      <vt:lpstr>Analyze Fan Designs</vt:lpstr>
      <vt:lpstr>Measure Angles in Fan Designs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2012-09-28T20:02:56Z</dcterms:created>
  <dcterms:modified xsi:type="dcterms:W3CDTF">2013-03-02T03:15:26Z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