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72" r:id="rId3"/>
  </p:sldMasterIdLst>
  <p:notesMasterIdLst>
    <p:notesMasterId r:id="rId30"/>
  </p:notesMasterIdLst>
  <p:sldIdLst>
    <p:sldId id="256" r:id="rId4"/>
    <p:sldId id="259" r:id="rId5"/>
    <p:sldId id="260" r:id="rId6"/>
    <p:sldId id="257" r:id="rId7"/>
    <p:sldId id="261" r:id="rId8"/>
    <p:sldId id="268" r:id="rId9"/>
    <p:sldId id="262" r:id="rId10"/>
    <p:sldId id="258" r:id="rId11"/>
    <p:sldId id="274" r:id="rId12"/>
    <p:sldId id="267" r:id="rId13"/>
    <p:sldId id="270" r:id="rId14"/>
    <p:sldId id="271" r:id="rId15"/>
    <p:sldId id="275" r:id="rId16"/>
    <p:sldId id="276" r:id="rId17"/>
    <p:sldId id="269" r:id="rId18"/>
    <p:sldId id="277" r:id="rId19"/>
    <p:sldId id="278" r:id="rId20"/>
    <p:sldId id="281" r:id="rId21"/>
    <p:sldId id="282" r:id="rId22"/>
    <p:sldId id="286" r:id="rId23"/>
    <p:sldId id="287" r:id="rId24"/>
    <p:sldId id="288" r:id="rId25"/>
    <p:sldId id="289" r:id="rId26"/>
    <p:sldId id="290" r:id="rId27"/>
    <p:sldId id="291" r:id="rId28"/>
    <p:sldId id="285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A6CF5B-D39B-455D-A5A3-5C8C8B11AAB2}">
          <p14:sldIdLst>
            <p14:sldId id="256"/>
            <p14:sldId id="259"/>
            <p14:sldId id="260"/>
            <p14:sldId id="257"/>
            <p14:sldId id="261"/>
            <p14:sldId id="268"/>
            <p14:sldId id="262"/>
            <p14:sldId id="258"/>
            <p14:sldId id="274"/>
            <p14:sldId id="267"/>
            <p14:sldId id="270"/>
            <p14:sldId id="271"/>
            <p14:sldId id="275"/>
            <p14:sldId id="276"/>
            <p14:sldId id="269"/>
            <p14:sldId id="277"/>
            <p14:sldId id="278"/>
            <p14:sldId id="281"/>
            <p14:sldId id="282"/>
          </p14:sldIdLst>
        </p14:section>
        <p14:section name="Untitled Section" id="{586AEB7B-BBAC-471F-A53B-B9AD72B1371C}">
          <p14:sldIdLst>
            <p14:sldId id="286"/>
            <p14:sldId id="287"/>
            <p14:sldId id="288"/>
            <p14:sldId id="289"/>
            <p14:sldId id="290"/>
            <p14:sldId id="291"/>
            <p14:sldId id="28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B8CD"/>
    <a:srgbClr val="000000"/>
    <a:srgbClr val="98A6AF"/>
    <a:srgbClr val="498EA7"/>
    <a:srgbClr val="B6E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60" autoAdjust="0"/>
    <p:restoredTop sz="94660"/>
  </p:normalViewPr>
  <p:slideViewPr>
    <p:cSldViewPr>
      <p:cViewPr>
        <p:scale>
          <a:sx n="70" d="100"/>
          <a:sy n="70" d="100"/>
        </p:scale>
        <p:origin x="-96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C3A6BAD-AC13-43D9-B395-6A618DBBA653}" type="datetimeFigureOut">
              <a:rPr lang="en-US"/>
              <a:pPr>
                <a:defRPr/>
              </a:pPr>
              <a:t>10/7/2012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B533994-9EDF-47E3-A90B-BFA45387D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11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876800"/>
            <a:ext cx="4191000" cy="1146175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791200"/>
            <a:ext cx="3505200" cy="838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04C37-57AD-43FF-95A1-815BBE3477CE}" type="datetimeFigureOut">
              <a:rPr lang="en-US"/>
              <a:pPr>
                <a:defRPr/>
              </a:pPr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7C0D9-61DD-4226-A31E-8AA565F43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D4E3B-7FA1-46A4-826B-F56C7EFDCCC6}" type="datetimeFigureOut">
              <a:rPr lang="en-US"/>
              <a:pPr>
                <a:defRPr/>
              </a:pPr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1361E-4AB3-4612-AC8B-7C7560B0C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85B8A-530C-42B6-9EE1-D235D4D44B2E}" type="datetimeFigureOut">
              <a:rPr lang="en-US"/>
              <a:pPr>
                <a:defRPr/>
              </a:pPr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4D761-5D3C-420B-968B-CF0DCC0F1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804C37-57AD-43FF-95A1-815BBE3477CE}" type="datetimeFigureOut">
              <a:rPr lang="en-US" smtClean="0"/>
              <a:pPr>
                <a:defRPr/>
              </a:pPr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7C0D9-61DD-4226-A31E-8AA565F432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08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126099-A125-4378-852A-A7FEE7745164}" type="datetimeFigureOut">
              <a:rPr lang="en-US" smtClean="0"/>
              <a:pPr>
                <a:defRPr/>
              </a:pPr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6035B-8CDF-49F5-9DD8-4484A8C85C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04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CE850E-9E3E-496C-AE4F-667371D887D6}" type="datetimeFigureOut">
              <a:rPr lang="en-US" smtClean="0"/>
              <a:pPr>
                <a:defRPr/>
              </a:pPr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97FAD-D122-4A6D-948B-B049E76ADE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6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C0BD0-8043-4E49-B0EB-21A1BD6DA1BD}" type="datetimeFigureOut">
              <a:rPr lang="en-US" smtClean="0"/>
              <a:pPr>
                <a:defRPr/>
              </a:pPr>
              <a:t>10/7/2012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14AB3-9C29-4C4B-950F-7BD2FC2FC7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85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39C5C3-EDAA-46F0-A81E-183227EB8CD0}" type="datetimeFigureOut">
              <a:rPr lang="en-US" smtClean="0"/>
              <a:pPr>
                <a:defRPr/>
              </a:pPr>
              <a:t>10/7/2012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F3773-97C0-4AE5-B998-12A88FF3E7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5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6949E-837D-4BAB-A06B-3801C583A26B}" type="datetimeFigureOut">
              <a:rPr lang="en-US" smtClean="0"/>
              <a:pPr>
                <a:defRPr/>
              </a:pPr>
              <a:t>10/7/2012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B7AB14-E78C-43D3-9B4D-FEE466C6A0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22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D7262E-24E4-4ED3-82FB-56E1E6F08AA5}" type="datetimeFigureOut">
              <a:rPr lang="en-US" smtClean="0"/>
              <a:pPr>
                <a:defRPr/>
              </a:pPr>
              <a:t>10/7/2012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1CB55-C039-4D15-8EC8-DC2B9F0029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46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99046C-8EC5-4BE4-87F6-9EC82B6069EC}" type="datetimeFigureOut">
              <a:rPr lang="en-US" smtClean="0"/>
              <a:pPr>
                <a:defRPr/>
              </a:pPr>
              <a:t>10/7/2012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6F8CD-3999-4761-946F-37CC6A3B8A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5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26099-A125-4378-852A-A7FEE7745164}" type="datetimeFigureOut">
              <a:rPr lang="en-US"/>
              <a:pPr>
                <a:defRPr/>
              </a:pPr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6035B-8CDF-49F5-9DD8-4484A8C85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8C096F-22F4-4842-A1B3-102E4D6AE837}" type="datetimeFigureOut">
              <a:rPr lang="en-US" smtClean="0"/>
              <a:pPr>
                <a:defRPr/>
              </a:pPr>
              <a:t>10/7/2012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D7A6ED-5775-4581-9330-D9F00895B3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82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D4E3B-7FA1-46A4-826B-F56C7EFDCCC6}" type="datetimeFigureOut">
              <a:rPr lang="en-US" smtClean="0"/>
              <a:pPr>
                <a:defRPr/>
              </a:pPr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1361E-4AB3-4612-AC8B-7C7560B0C6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584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F85B8A-530C-42B6-9EE1-D235D4D44B2E}" type="datetimeFigureOut">
              <a:rPr lang="en-US" smtClean="0"/>
              <a:pPr>
                <a:defRPr/>
              </a:pPr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A4D761-5D3C-420B-968B-CF0DCC0F14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8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E850E-9E3E-496C-AE4F-667371D887D6}" type="datetimeFigureOut">
              <a:rPr lang="en-US"/>
              <a:pPr>
                <a:defRPr/>
              </a:pPr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97FAD-D122-4A6D-948B-B049E76AD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C0BD0-8043-4E49-B0EB-21A1BD6DA1BD}" type="datetimeFigureOut">
              <a:rPr lang="en-US"/>
              <a:pPr>
                <a:defRPr/>
              </a:pPr>
              <a:t>10/7/2012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14AB3-9C29-4C4B-950F-7BD2FC2FC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9C5C3-EDAA-46F0-A81E-183227EB8CD0}" type="datetimeFigureOut">
              <a:rPr lang="en-US"/>
              <a:pPr>
                <a:defRPr/>
              </a:pPr>
              <a:t>10/7/2012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F3773-97C0-4AE5-B998-12A88FF3E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6949E-837D-4BAB-A06B-3801C583A26B}" type="datetimeFigureOut">
              <a:rPr lang="en-US"/>
              <a:pPr>
                <a:defRPr/>
              </a:pPr>
              <a:t>10/7/2012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7AB14-E78C-43D3-9B4D-FEE466C6A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7262E-24E4-4ED3-82FB-56E1E6F08AA5}" type="datetimeFigureOut">
              <a:rPr lang="en-US"/>
              <a:pPr>
                <a:defRPr/>
              </a:pPr>
              <a:t>10/7/2012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1CB55-C039-4D15-8EC8-DC2B9F002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9046C-8EC5-4BE4-87F6-9EC82B6069EC}" type="datetimeFigureOut">
              <a:rPr lang="en-US"/>
              <a:pPr>
                <a:defRPr/>
              </a:pPr>
              <a:t>10/7/2012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6F8CD-3999-4761-946F-37CC6A3B8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C096F-22F4-4842-A1B3-102E4D6AE837}" type="datetimeFigureOut">
              <a:rPr lang="en-US"/>
              <a:pPr>
                <a:defRPr/>
              </a:pPr>
              <a:t>10/7/2012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7A6ED-5775-4581-9330-D9F00895B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2A3AE0-B652-4BCC-A98A-AA00A71509FE}" type="datetimeFigureOut">
              <a:rPr lang="en-US"/>
              <a:pPr>
                <a:defRPr/>
              </a:pPr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FF0B0B-8B0B-4331-9FF2-F7C42BFF0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Tahoma" pitchFamily="34" charset="0"/>
          <a:ea typeface="+mj-ea"/>
          <a:cs typeface="Tahom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ahoma" pitchFamily="112" charset="0"/>
          <a:cs typeface="Tahoma" pitchFamily="11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ahoma" pitchFamily="112" charset="0"/>
          <a:cs typeface="Tahoma" pitchFamily="11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ahoma" pitchFamily="112" charset="0"/>
          <a:cs typeface="Tahoma" pitchFamily="11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ahoma" pitchFamily="112" charset="0"/>
          <a:cs typeface="Tahoma" pitchFamily="11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ahoma" pitchFamily="112" charset="0"/>
          <a:cs typeface="Tahoma" pitchFamily="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ahoma" pitchFamily="112" charset="0"/>
          <a:cs typeface="Tahoma" pitchFamily="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ahoma" pitchFamily="112" charset="0"/>
          <a:cs typeface="Tahoma" pitchFamily="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ahoma" pitchFamily="112" charset="0"/>
          <a:cs typeface="Tahoma" pitchFamily="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92A3AE0-B652-4BCC-A98A-AA00A71509FE}" type="datetimeFigureOut">
              <a:rPr lang="en-US" smtClean="0"/>
              <a:pPr>
                <a:defRPr/>
              </a:pPr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FF0B0B-8B0B-4331-9FF2-F7C42BFF09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4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tem-education.wikispaces.com/" TargetMode="External"/><Relationship Id="rId2" Type="http://schemas.openxmlformats.org/officeDocument/2006/relationships/hyperlink" Target="http://www.uastem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304800" y="4721225"/>
            <a:ext cx="6400800" cy="1146175"/>
          </a:xfrm>
        </p:spPr>
        <p:txBody>
          <a:bodyPr>
            <a:noAutofit/>
          </a:bodyPr>
          <a:lstStyle/>
          <a:p>
            <a:pPr algn="l"/>
            <a:r>
              <a:rPr lang="en-US" sz="4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ettenschweiler" pitchFamily="34" charset="0"/>
                <a:cs typeface="Tahoma" pitchFamily="112" charset="0"/>
              </a:rPr>
              <a:t>Preparing Teachers to Teach </a:t>
            </a:r>
            <a:br>
              <a:rPr lang="en-US" sz="4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ettenschweiler" pitchFamily="34" charset="0"/>
                <a:cs typeface="Tahoma" pitchFamily="112" charset="0"/>
              </a:rPr>
            </a:br>
            <a:r>
              <a:rPr lang="en-US" sz="4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ettenschweiler" pitchFamily="34" charset="0"/>
                <a:cs typeface="Tahoma" pitchFamily="112" charset="0"/>
              </a:rPr>
              <a:t>Integrated STEM Education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04800" y="6019800"/>
            <a:ext cx="7162800" cy="7620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Michael Daugherty, Vinson Carter, 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&amp; Pre-service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Teacher Education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Candidates, University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of Arkansas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47385" y="1910477"/>
            <a:ext cx="456801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Essential Question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Can students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help the other turtles (townspeople) build a castle for the king to see for “miles”?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Big Ideas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Attributes of Structural Design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Tools and Techniques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Teamwork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0862" y="228600"/>
            <a:ext cx="525336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smtClean="0">
                <a:latin typeface="Haettenschweiler" pitchFamily="34" charset="0"/>
              </a:rPr>
              <a:t>Building a Castle</a:t>
            </a:r>
          </a:p>
          <a:p>
            <a:r>
              <a:rPr lang="en-US" sz="4000" u="sng" dirty="0" smtClean="0">
                <a:latin typeface="Haettenschweiler" pitchFamily="34" charset="0"/>
              </a:rPr>
              <a:t>DESIGN CHALLENGE</a:t>
            </a:r>
            <a:endParaRPr lang="en-US" sz="4000" u="sng" dirty="0">
              <a:latin typeface="Haettenschweiler" pitchFamily="34" charset="0"/>
            </a:endParaRPr>
          </a:p>
        </p:txBody>
      </p:sp>
      <p:pic>
        <p:nvPicPr>
          <p:cNvPr id="5" name="Picture 4" descr="imagesCAGACQO6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469" y="4349360"/>
            <a:ext cx="3624262" cy="1441840"/>
          </a:xfrm>
          <a:prstGeom prst="rect">
            <a:avLst/>
          </a:prstGeom>
        </p:spPr>
      </p:pic>
      <p:pic>
        <p:nvPicPr>
          <p:cNvPr id="1026" name="Picture 2" descr="http://leighhouse.typepad.com/photos/uncategorized/yertle_the_turt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04272"/>
            <a:ext cx="381000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03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060680"/>
            <a:ext cx="60032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Essential Question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How might you design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a structure that would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help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Old Humpty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survive his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fall off of the wall?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Big Ideas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Attributes of scientific principles - gravity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, force,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impact, and motion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.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Develop the skills necessary to describe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methods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, predictions, explanations, and generalizations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experienced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trial and error.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US" dirty="0">
              <a:latin typeface="Segoe Print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47923"/>
            <a:ext cx="6163867" cy="2923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ettenschweiler" pitchFamily="34" charset="0"/>
              </a:rPr>
              <a:t>Will Humpty Go Splat </a:t>
            </a:r>
            <a:endParaRPr lang="en-US" sz="7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ettenschweiler" pitchFamily="34" charset="0"/>
            </a:endParaRPr>
          </a:p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ettenschweiler" pitchFamily="34" charset="0"/>
              </a:rPr>
              <a:t>or 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ettenschweiler" pitchFamily="34" charset="0"/>
              </a:rPr>
              <a:t>Will He 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ettenschweiler" pitchFamily="34" charset="0"/>
              </a:rPr>
              <a:t>Last?</a:t>
            </a:r>
          </a:p>
          <a:p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ettenschweiler" pitchFamily="34" charset="0"/>
              </a:rPr>
              <a:t>DESIGN CHALLENGE</a:t>
            </a:r>
            <a:endParaRPr lang="en-US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ettenschweiler" pitchFamily="34" charset="0"/>
            </a:endParaRPr>
          </a:p>
        </p:txBody>
      </p:sp>
      <p:pic>
        <p:nvPicPr>
          <p:cNvPr id="1026" name="Picture 2" descr="http://3.bp.blogspot.com/-CEaIozxuSbM/TbOC4erHtnI/AAAAAAAAA9k/bSalWWLR-M4/s1600/humpty_dumpty_0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7" t="6996" r="4477" b="22705"/>
          <a:stretch/>
        </p:blipFill>
        <p:spPr bwMode="auto">
          <a:xfrm>
            <a:off x="6126114" y="1600200"/>
            <a:ext cx="2636886" cy="313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96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3284477"/>
            <a:ext cx="449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Essential Question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How would you design a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 3-dimensional map?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Big Ideas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Cardinal Directions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Understanding Maps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Geological &amp; Industrial Landmarks</a:t>
            </a:r>
          </a:p>
        </p:txBody>
      </p:sp>
      <p:sp>
        <p:nvSpPr>
          <p:cNvPr id="4" name="Rectangle 3"/>
          <p:cNvSpPr/>
          <p:nvPr/>
        </p:nvSpPr>
        <p:spPr>
          <a:xfrm>
            <a:off x="308378" y="30301"/>
            <a:ext cx="624482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ettenschweiler" pitchFamily="34" charset="0"/>
              </a:rPr>
              <a:t>Franklin is 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ettenschweiler" pitchFamily="34" charset="0"/>
              </a:rPr>
              <a:t>Lost:</a:t>
            </a:r>
          </a:p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ettenschweiler" pitchFamily="34" charset="0"/>
              </a:rPr>
              <a:t>Map Making</a:t>
            </a:r>
          </a:p>
          <a:p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ettenschweiler" pitchFamily="34" charset="0"/>
              </a:rPr>
              <a:t>DESIGN CHALLENGE</a:t>
            </a:r>
            <a:endParaRPr lang="en-US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ettenschweiler" pitchFamily="34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" t="10954" r="2091" b="9497"/>
          <a:stretch/>
        </p:blipFill>
        <p:spPr>
          <a:xfrm>
            <a:off x="4057934" y="1948995"/>
            <a:ext cx="4781266" cy="277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52801" y="1935301"/>
            <a:ext cx="5410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Essential Question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Can you design a game that is fun and appropriate for the whole family to play?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Big Ideas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The role of creativity and design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Design under constraint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Fundamental concepts of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geometry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Game design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8379" y="30301"/>
            <a:ext cx="473078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ettenschweiler" pitchFamily="34" charset="0"/>
              </a:rPr>
              <a:t>The New Game</a:t>
            </a:r>
          </a:p>
          <a:p>
            <a:r>
              <a:rPr lang="en-U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ettenschweiler" pitchFamily="34" charset="0"/>
              </a:rPr>
              <a:t>DESIGN CHALLENGE</a:t>
            </a:r>
            <a:endParaRPr lang="en-US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ettenschweiler" pitchFamily="34" charset="0"/>
            </a:endParaRPr>
          </a:p>
        </p:txBody>
      </p:sp>
      <p:pic>
        <p:nvPicPr>
          <p:cNvPr id="2050" name="Picture 2" descr="http://www.kidsmomo.com/wordpress/wp-content/uploads/egypt-g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2463208" cy="366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0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5600" y="2243078"/>
            <a:ext cx="6096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Essential Question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Can you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help Curious George design a boat that will float?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Big Ideas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The role of creativity and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problem solving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Design under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constrain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Turning something known into something understood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8379" y="30301"/>
            <a:ext cx="469070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ettenschweiler" pitchFamily="34" charset="0"/>
              </a:rPr>
              <a:t>Staying Afloat</a:t>
            </a:r>
          </a:p>
          <a:p>
            <a:r>
              <a:rPr lang="en-U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ettenschweiler" pitchFamily="34" charset="0"/>
              </a:rPr>
              <a:t>DESIGN CHALLENGE</a:t>
            </a:r>
            <a:endParaRPr lang="en-US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ettenschweiler" pitchFamily="34" charset="0"/>
            </a:endParaRPr>
          </a:p>
        </p:txBody>
      </p:sp>
      <p:pic>
        <p:nvPicPr>
          <p:cNvPr id="5" name="il_fi" descr="http://images.contentreserve.com/ImageType-100/0874-1/%7BE8C4DF60-82D3-4C5C-88BD-FAE78DDC96D2%7DImg1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041" y="2819400"/>
            <a:ext cx="22764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194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blog.abramsbooks.com/wp-content/uploads/2012/03/huffpuffindex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09600"/>
            <a:ext cx="4592185" cy="253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262" y="3434477"/>
            <a:ext cx="74491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Essential Question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Can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a model shelter be designed to withstand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a tornado?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Big Ideas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Attributes of shapes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used in structures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Properties of materials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Use of the engineering design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loop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Ability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to clearly demonstrate and present final project</a:t>
            </a:r>
          </a:p>
          <a:p>
            <a:endParaRPr lang="en-US" dirty="0">
              <a:latin typeface="Segoe Print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347008"/>
            <a:ext cx="3983783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ettenschweiler" pitchFamily="34" charset="0"/>
              </a:rPr>
              <a:t>Huff &amp; Puff</a:t>
            </a:r>
          </a:p>
          <a:p>
            <a:r>
              <a:rPr lang="en-US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ettenschweiler" pitchFamily="34" charset="0"/>
              </a:rPr>
              <a:t>DESIGN CHALLENGE</a:t>
            </a:r>
            <a:endParaRPr lang="en-US" sz="4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ettenschweiler" pitchFamily="34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5" r="24004"/>
          <a:stretch/>
        </p:blipFill>
        <p:spPr>
          <a:xfrm>
            <a:off x="6753768" y="610088"/>
            <a:ext cx="2029418" cy="253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11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22" y="838200"/>
            <a:ext cx="5048678" cy="44958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105400" y="2366710"/>
            <a:ext cx="4267200" cy="1595690"/>
          </a:xfrm>
        </p:spPr>
        <p:txBody>
          <a:bodyPr/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Solve the Problem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/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Using the design loop!</a:t>
            </a:r>
            <a:r>
              <a:rPr lang="en-US" sz="2000" dirty="0">
                <a:latin typeface="Segoe Print" pitchFamily="2" charset="0"/>
              </a:rPr>
              <a:t/>
            </a:r>
            <a:br>
              <a:rPr lang="en-US" sz="2000" dirty="0">
                <a:latin typeface="Segoe Print" pitchFamily="2" charset="0"/>
              </a:rPr>
            </a:br>
            <a:endParaRPr lang="en-US" sz="2000" b="1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06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133600"/>
            <a:ext cx="88392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ettenschweiler" pitchFamily="34" charset="0"/>
              </a:rPr>
              <a:t>How </a:t>
            </a: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ettenschweiler" pitchFamily="34" charset="0"/>
              </a:rPr>
              <a:t>is disciplinary </a:t>
            </a: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ettenschweiler" pitchFamily="34" charset="0"/>
              </a:rPr>
              <a:t>content </a:t>
            </a: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ettenschweiler" pitchFamily="34" charset="0"/>
              </a:rPr>
              <a:t>delivered </a:t>
            </a: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ettenschweiler" pitchFamily="34" charset="0"/>
              </a:rPr>
              <a:t>in STEM?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ettenschweile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13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15400" cy="1143000"/>
          </a:xfrm>
        </p:spPr>
        <p:txBody>
          <a:bodyPr/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ettenschweiler" pitchFamily="34" charset="0"/>
              </a:rPr>
              <a:t>Common Core State Standards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ettenschweil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839200" cy="434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Mathematically Proficient Students </a:t>
            </a: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Make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sense of problems and persevere in solving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them.</a:t>
            </a:r>
          </a:p>
          <a:p>
            <a:pPr lvl="2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They explain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to themselves the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meaning of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 problem and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look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for entry points to its solution.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They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analyze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givens, constraints,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relationships, and goals.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Reason abstractly and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quantitatively.</a:t>
            </a:r>
          </a:p>
          <a:p>
            <a:pPr lvl="2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They make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sense of quantities and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14400" lvl="2" indent="0"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their relationships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in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problem situations.</a:t>
            </a:r>
          </a:p>
        </p:txBody>
      </p:sp>
    </p:spTree>
    <p:extLst>
      <p:ext uri="{BB962C8B-B14F-4D97-AF65-F5344CB8AC3E}">
        <p14:creationId xmlns:p14="http://schemas.microsoft.com/office/powerpoint/2010/main" val="1615250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Council of Teachers of Mathematics (NCTM)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Process Standards</a:t>
            </a: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Problem Solving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Solve problems that arise in mathematics and in other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contexts</a:t>
            </a: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Connections</a:t>
            </a:r>
          </a:p>
          <a:p>
            <a:pPr lvl="2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Recognize and apply mathematics in contexts outside of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mathematics</a:t>
            </a:r>
          </a:p>
        </p:txBody>
      </p:sp>
    </p:spTree>
    <p:extLst>
      <p:ext uri="{BB962C8B-B14F-4D97-AF65-F5344CB8AC3E}">
        <p14:creationId xmlns:p14="http://schemas.microsoft.com/office/powerpoint/2010/main" val="1447443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228600" y="5102225"/>
            <a:ext cx="6705600" cy="1146175"/>
          </a:xfrm>
        </p:spPr>
        <p:txBody>
          <a:bodyPr>
            <a:noAutofit/>
          </a:bodyPr>
          <a:lstStyle/>
          <a:p>
            <a:pPr algn="l"/>
            <a:r>
              <a:rPr lang="en-US" sz="4400" b="0" u="sng" dirty="0">
                <a:latin typeface="Haettenschweiler" pitchFamily="34" charset="0"/>
              </a:rPr>
              <a:t>INTEGRATED </a:t>
            </a:r>
            <a:r>
              <a:rPr lang="en-US" sz="4400" b="0" u="sng" dirty="0" smtClean="0">
                <a:latin typeface="Haettenschweiler" pitchFamily="34" charset="0"/>
              </a:rPr>
              <a:t/>
            </a:r>
            <a:br>
              <a:rPr lang="en-US" sz="4400" b="0" u="sng" dirty="0" smtClean="0">
                <a:latin typeface="Haettenschweiler" pitchFamily="34" charset="0"/>
              </a:rPr>
            </a:br>
            <a:r>
              <a:rPr lang="en-US" sz="4400" b="0" dirty="0" smtClean="0">
                <a:latin typeface="Haettenschweiler" pitchFamily="34" charset="0"/>
              </a:rPr>
              <a:t>SCIENCE</a:t>
            </a:r>
            <a:r>
              <a:rPr lang="en-US" sz="4400" b="0" dirty="0">
                <a:latin typeface="Haettenschweiler" pitchFamily="34" charset="0"/>
              </a:rPr>
              <a:t>, TECHNOLOGY, ENGINEERING, </a:t>
            </a:r>
            <a:r>
              <a:rPr lang="en-US" sz="4400" b="0" dirty="0" smtClean="0">
                <a:latin typeface="Haettenschweiler" pitchFamily="34" charset="0"/>
              </a:rPr>
              <a:t/>
            </a:r>
            <a:br>
              <a:rPr lang="en-US" sz="4400" b="0" dirty="0" smtClean="0">
                <a:latin typeface="Haettenschweiler" pitchFamily="34" charset="0"/>
              </a:rPr>
            </a:br>
            <a:r>
              <a:rPr lang="en-US" sz="4400" b="0" dirty="0" smtClean="0">
                <a:latin typeface="Haettenschweiler" pitchFamily="34" charset="0"/>
              </a:rPr>
              <a:t>&amp; MATHEMATICS EDUCATION</a:t>
            </a:r>
            <a:endParaRPr lang="en-US" sz="4400" b="0" dirty="0">
              <a:latin typeface="Haettenschweiler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 rot="19265437">
            <a:off x="3646259" y="1185447"/>
            <a:ext cx="243528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ettenschweiler" pitchFamily="34" charset="0"/>
                <a:cs typeface="Tahoma" pitchFamily="112" charset="0"/>
              </a:rPr>
              <a:t>STEM </a:t>
            </a:r>
          </a:p>
          <a:p>
            <a:pPr algn="ctr"/>
            <a:r>
              <a:rPr lang="en-US" sz="5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ettenschweiler" pitchFamily="34" charset="0"/>
                <a:cs typeface="Tahoma" pitchFamily="112" charset="0"/>
              </a:rPr>
              <a:t>EDUCATION</a:t>
            </a:r>
            <a:endParaRPr lang="en-US" sz="5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ettenschweile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40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73" y="1095602"/>
            <a:ext cx="4396566" cy="538139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6634162" cy="1143000"/>
          </a:xfrm>
        </p:spPr>
        <p:txBody>
          <a:bodyPr>
            <a:noAutofit/>
          </a:bodyPr>
          <a:lstStyle/>
          <a:p>
            <a:pPr algn="l"/>
            <a:r>
              <a:rPr lang="en-US" sz="8000" dirty="0" smtClean="0">
                <a:latin typeface="Haettenschweiler" pitchFamily="34" charset="0"/>
              </a:rPr>
              <a:t>Human-Powered Fan</a:t>
            </a:r>
            <a:r>
              <a:rPr lang="en-US" sz="4800" dirty="0" smtClean="0">
                <a:latin typeface="Haettenschweiler" pitchFamily="34" charset="0"/>
              </a:rPr>
              <a:t/>
            </a:r>
            <a:br>
              <a:rPr lang="en-US" sz="4800" dirty="0" smtClean="0">
                <a:latin typeface="Haettenschweiler" pitchFamily="34" charset="0"/>
              </a:rPr>
            </a:br>
            <a:r>
              <a:rPr lang="en-US" sz="4800" u="sng" dirty="0" smtClean="0">
                <a:latin typeface="Haettenschweiler" pitchFamily="34" charset="0"/>
              </a:rPr>
              <a:t>Design Challenge</a:t>
            </a:r>
            <a:endParaRPr lang="en-US" sz="4800" u="sng" dirty="0">
              <a:latin typeface="Haettenschweiler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3825" y="2971800"/>
            <a:ext cx="5057775" cy="20383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latin typeface="Segoe Print" pitchFamily="2" charset="0"/>
              </a:rPr>
              <a:t>Essential Question:</a:t>
            </a:r>
          </a:p>
          <a:p>
            <a:pPr marL="0" indent="0">
              <a:buNone/>
            </a:pPr>
            <a:r>
              <a:rPr lang="en-US" b="1" i="1" dirty="0">
                <a:latin typeface="Segoe Print" pitchFamily="2" charset="0"/>
              </a:rPr>
              <a:t>Can an </a:t>
            </a:r>
            <a:r>
              <a:rPr lang="en-US" b="1" i="1" dirty="0" smtClean="0">
                <a:latin typeface="Segoe Print" pitchFamily="2" charset="0"/>
              </a:rPr>
              <a:t>human-powered fan </a:t>
            </a:r>
            <a:r>
              <a:rPr lang="en-US" b="1" i="1" dirty="0">
                <a:latin typeface="Segoe Print" pitchFamily="2" charset="0"/>
              </a:rPr>
              <a:t>be designed to cool </a:t>
            </a:r>
            <a:r>
              <a:rPr lang="en-US" b="1" i="1" dirty="0" smtClean="0">
                <a:latin typeface="Segoe Print" pitchFamily="2" charset="0"/>
              </a:rPr>
              <a:t>students in </a:t>
            </a:r>
            <a:r>
              <a:rPr lang="en-US" b="1" i="1" dirty="0">
                <a:latin typeface="Segoe Print" pitchFamily="2" charset="0"/>
              </a:rPr>
              <a:t>areas where electricity is not available?</a:t>
            </a:r>
            <a:endParaRPr lang="en-US" b="1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mydocs.uark.edu\mydocs\vcarter\Documents\My Pictures\2012-10-05 STEM SCANS\STEM SCANS 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 r="7786" b="24570"/>
          <a:stretch/>
        </p:blipFill>
        <p:spPr bwMode="auto">
          <a:xfrm>
            <a:off x="292768" y="1203852"/>
            <a:ext cx="3898232" cy="548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Segoe Print" pitchFamily="2" charset="0"/>
              </a:rPr>
              <a:t>Draw Fan Designs </a:t>
            </a:r>
            <a:endParaRPr lang="en-US" b="1" dirty="0">
              <a:latin typeface="Segoe Print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81462" y="1855474"/>
            <a:ext cx="4986338" cy="43167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Segoe Print" pitchFamily="2" charset="0"/>
              </a:rPr>
              <a:t>Draw and identify lines and angles, and classify shapes by properties of their lines and angles.</a:t>
            </a:r>
            <a:endParaRPr lang="en-US" dirty="0" smtClean="0">
              <a:latin typeface="Segoe Print" pitchFamily="2" charset="0"/>
            </a:endParaRPr>
          </a:p>
          <a:p>
            <a:pPr marL="0" indent="0">
              <a:buNone/>
            </a:pPr>
            <a:endParaRPr lang="en-US" b="1" dirty="0" smtClean="0">
              <a:latin typeface="Segoe Print" pitchFamily="2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Segoe Print" pitchFamily="2" charset="0"/>
              </a:rPr>
              <a:t>4.G.1  </a:t>
            </a:r>
            <a:r>
              <a:rPr lang="en-US" dirty="0" smtClean="0">
                <a:latin typeface="Segoe Print" pitchFamily="2" charset="0"/>
              </a:rPr>
              <a:t>Draw </a:t>
            </a:r>
            <a:r>
              <a:rPr lang="en-US" dirty="0">
                <a:latin typeface="Segoe Print" pitchFamily="2" charset="0"/>
              </a:rPr>
              <a:t>points, lines, line segments, rays, angles (right, acute, obtuse</a:t>
            </a:r>
            <a:r>
              <a:rPr lang="en-US" dirty="0" smtClean="0">
                <a:latin typeface="Segoe Print" pitchFamily="2" charset="0"/>
              </a:rPr>
              <a:t>), and </a:t>
            </a:r>
            <a:r>
              <a:rPr lang="en-US" dirty="0">
                <a:latin typeface="Segoe Print" pitchFamily="2" charset="0"/>
              </a:rPr>
              <a:t>perpendicular and parallel lines. Identify these in </a:t>
            </a:r>
            <a:r>
              <a:rPr lang="en-US" dirty="0" smtClean="0">
                <a:latin typeface="Segoe Print" pitchFamily="2" charset="0"/>
              </a:rPr>
              <a:t>two-dimensional figures</a:t>
            </a:r>
            <a:r>
              <a:rPr lang="en-US" dirty="0">
                <a:latin typeface="Segoe Print" pitchFamily="2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29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mydocs.uark.edu\mydocs\vcarter\Documents\My Pictures\2012-10-05 STEM SCANS\STEM SCANS 0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8" b="21596"/>
          <a:stretch/>
        </p:blipFill>
        <p:spPr bwMode="auto">
          <a:xfrm>
            <a:off x="12222" y="1257300"/>
            <a:ext cx="4065070" cy="560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Segoe Print" pitchFamily="2" charset="0"/>
              </a:rPr>
              <a:t>Analyze Fan Designs</a:t>
            </a:r>
            <a:endParaRPr lang="en-US" b="1" dirty="0">
              <a:latin typeface="Segoe Print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0966" y="1815158"/>
            <a:ext cx="509446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b="1" dirty="0" smtClean="0">
                <a:latin typeface="Segoe Print" pitchFamily="2" charset="0"/>
              </a:rPr>
              <a:t>After students have been working on a fan design explore lines of symmetry in their designs.</a:t>
            </a:r>
          </a:p>
          <a:p>
            <a:pPr marL="0" indent="0">
              <a:buNone/>
            </a:pPr>
            <a:endParaRPr lang="en-US" sz="2600" b="1" u="sng" dirty="0" smtClean="0">
              <a:latin typeface="Segoe Print" pitchFamily="2" charset="0"/>
            </a:endParaRPr>
          </a:p>
          <a:p>
            <a:pPr marL="0" indent="0">
              <a:buNone/>
            </a:pPr>
            <a:r>
              <a:rPr lang="en-US" sz="2600" b="1" dirty="0" smtClean="0">
                <a:latin typeface="Segoe Print" pitchFamily="2" charset="0"/>
              </a:rPr>
              <a:t>4.G.3</a:t>
            </a:r>
            <a:r>
              <a:rPr lang="en-US" sz="2600" dirty="0" smtClean="0">
                <a:latin typeface="Segoe Print" pitchFamily="2" charset="0"/>
              </a:rPr>
              <a:t>  Recognize </a:t>
            </a:r>
            <a:r>
              <a:rPr lang="en-US" sz="2600" dirty="0">
                <a:latin typeface="Segoe Print" pitchFamily="2" charset="0"/>
              </a:rPr>
              <a:t>a line of </a:t>
            </a:r>
            <a:r>
              <a:rPr lang="en-US" sz="2600" dirty="0" smtClean="0">
                <a:latin typeface="Segoe Print" pitchFamily="2" charset="0"/>
              </a:rPr>
              <a:t>symmetry </a:t>
            </a:r>
            <a:r>
              <a:rPr lang="en-US" sz="2600" dirty="0">
                <a:latin typeface="Segoe Print" pitchFamily="2" charset="0"/>
              </a:rPr>
              <a:t>for a two-dimensional figure as a </a:t>
            </a:r>
            <a:r>
              <a:rPr lang="en-US" sz="2600" dirty="0" smtClean="0">
                <a:latin typeface="Segoe Print" pitchFamily="2" charset="0"/>
              </a:rPr>
              <a:t>line across </a:t>
            </a:r>
            <a:r>
              <a:rPr lang="en-US" sz="2600" dirty="0">
                <a:latin typeface="Segoe Print" pitchFamily="2" charset="0"/>
              </a:rPr>
              <a:t>the figure such that the figure can be folded along the </a:t>
            </a:r>
            <a:r>
              <a:rPr lang="en-US" sz="2600" dirty="0" smtClean="0">
                <a:latin typeface="Segoe Print" pitchFamily="2" charset="0"/>
              </a:rPr>
              <a:t>line into </a:t>
            </a:r>
            <a:r>
              <a:rPr lang="en-US" sz="2600" dirty="0">
                <a:latin typeface="Segoe Print" pitchFamily="2" charset="0"/>
              </a:rPr>
              <a:t>matching parts. Identify line-symmetric figures and draw lines </a:t>
            </a:r>
            <a:r>
              <a:rPr lang="en-US" sz="2600" dirty="0" smtClean="0">
                <a:latin typeface="Segoe Print" pitchFamily="2" charset="0"/>
              </a:rPr>
              <a:t>of symmetry</a:t>
            </a:r>
            <a:r>
              <a:rPr lang="en-US" sz="2600" dirty="0">
                <a:latin typeface="Segoe Print" pitchFamily="2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840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mydocs.uark.edu\mydocs\vcarter\Documents\My Pictures\2012-10-05 STEM SCANS\STEM SCANS 0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" r="6822" b="23628"/>
          <a:stretch/>
        </p:blipFill>
        <p:spPr bwMode="auto">
          <a:xfrm>
            <a:off x="5148263" y="1306429"/>
            <a:ext cx="3984860" cy="547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Segoe Print" pitchFamily="2" charset="0"/>
              </a:rPr>
              <a:t>Measure Angles in Fan Designs</a:t>
            </a:r>
            <a:endParaRPr lang="en-US" b="1" dirty="0"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1462" y="1885957"/>
            <a:ext cx="4757738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Segoe Print" pitchFamily="2" charset="0"/>
              </a:rPr>
              <a:t>Have students measure angles in their designs.  Have students measure the angles between the lines of symmetry in their designs.</a:t>
            </a:r>
          </a:p>
          <a:p>
            <a:pPr marL="0" indent="0">
              <a:buNone/>
            </a:pPr>
            <a:endParaRPr lang="en-US" dirty="0" smtClean="0">
              <a:latin typeface="Segoe Print" pitchFamily="2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Segoe Print" pitchFamily="2" charset="0"/>
              </a:rPr>
              <a:t>4.MD.6</a:t>
            </a:r>
            <a:r>
              <a:rPr lang="en-US" dirty="0" smtClean="0">
                <a:latin typeface="Segoe Print" pitchFamily="2" charset="0"/>
              </a:rPr>
              <a:t> </a:t>
            </a:r>
            <a:r>
              <a:rPr lang="en-US" dirty="0">
                <a:latin typeface="Segoe Print" pitchFamily="2" charset="0"/>
              </a:rPr>
              <a:t>Measure angles in whole-number degrees using a protractor. </a:t>
            </a:r>
            <a:r>
              <a:rPr lang="en-US" dirty="0" smtClean="0">
                <a:latin typeface="Segoe Print" pitchFamily="2" charset="0"/>
              </a:rPr>
              <a:t>Sketch angles </a:t>
            </a:r>
            <a:r>
              <a:rPr lang="en-US" dirty="0">
                <a:latin typeface="Segoe Print" pitchFamily="2" charset="0"/>
              </a:rPr>
              <a:t>of specified measure.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95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F:\ISEA\STEM pics\IMG_048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6"/>
          <a:stretch/>
        </p:blipFill>
        <p:spPr bwMode="auto">
          <a:xfrm>
            <a:off x="4497599" y="3558789"/>
            <a:ext cx="3159381" cy="303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ISEA\STEM pics\IMG_046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8" r="7818" b="8985"/>
          <a:stretch/>
        </p:blipFill>
        <p:spPr bwMode="auto">
          <a:xfrm>
            <a:off x="1544831" y="200921"/>
            <a:ext cx="2800350" cy="318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ISEA\STEM pics\IMG_046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4" t="4167"/>
          <a:stretch/>
        </p:blipFill>
        <p:spPr bwMode="auto">
          <a:xfrm>
            <a:off x="1544831" y="3558788"/>
            <a:ext cx="2800350" cy="303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ISEA\STEM pics\IMG_046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" r="14287"/>
          <a:stretch/>
        </p:blipFill>
        <p:spPr bwMode="auto">
          <a:xfrm>
            <a:off x="4796695" y="200921"/>
            <a:ext cx="2561189" cy="318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00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:\ISEA\STEM pics\IMG_048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1" t="3731" r="14651"/>
          <a:stretch/>
        </p:blipFill>
        <p:spPr bwMode="auto">
          <a:xfrm>
            <a:off x="731859" y="245662"/>
            <a:ext cx="2548719" cy="352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F:\ISEA\STEM pics\IMG_047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" t="12592" r="9834"/>
          <a:stretch/>
        </p:blipFill>
        <p:spPr bwMode="auto">
          <a:xfrm>
            <a:off x="3988559" y="1269241"/>
            <a:ext cx="2262110" cy="402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5" descr="F:\ISEA\STEM pics\IMG_047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8" r="2058" b="11008"/>
          <a:stretch/>
        </p:blipFill>
        <p:spPr bwMode="auto">
          <a:xfrm>
            <a:off x="214950" y="3957850"/>
            <a:ext cx="3582537" cy="267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F:\ISEA\STEM pics\IMG_048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2" t="10572" r="2338"/>
          <a:stretch/>
        </p:blipFill>
        <p:spPr bwMode="auto">
          <a:xfrm rot="5400000">
            <a:off x="5648467" y="2055692"/>
            <a:ext cx="4026089" cy="245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55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495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 rot="16200000">
            <a:off x="-1104899" y="1943100"/>
            <a:ext cx="4419600" cy="1447800"/>
          </a:xfrm>
        </p:spPr>
        <p:txBody>
          <a:bodyPr/>
          <a:lstStyle/>
          <a:p>
            <a:r>
              <a:rPr lang="en-US" sz="72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ettenschweiler" pitchFamily="34" charset="0"/>
              </a:rPr>
              <a:t>INTEGRATED </a:t>
            </a:r>
            <a:br>
              <a:rPr lang="en-US" sz="72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ettenschweiler" pitchFamily="34" charset="0"/>
              </a:rPr>
            </a:br>
            <a:r>
              <a:rPr lang="en-US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ettenschweiler" pitchFamily="34" charset="0"/>
              </a:rPr>
              <a:t>STEM</a:t>
            </a:r>
            <a:endParaRPr lang="en-US" sz="7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112" charset="0"/>
              <a:cs typeface="Tahoma" pitchFamily="112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286000" y="1066800"/>
            <a:ext cx="6781800" cy="4648200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Authentic, engaging, hands-on learning</a:t>
            </a:r>
            <a:endParaRPr lang="en-US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Developing thinking skills: How </a:t>
            </a:r>
            <a:r>
              <a:rPr lang="en-US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 think </a:t>
            </a:r>
            <a:r>
              <a:rPr lang="en-US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vs. what </a:t>
            </a:r>
            <a:r>
              <a:rPr lang="en-US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 think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Project-based learning</a:t>
            </a:r>
            <a:endParaRPr lang="en-US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Curiosity, imagination, technological literacy</a:t>
            </a:r>
            <a:endParaRPr lang="en-US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Exploiting technology to foster creativity</a:t>
            </a:r>
            <a:endParaRPr lang="en-US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Treating effective teamwork as an outcome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Learning transfer: </a:t>
            </a:r>
            <a:r>
              <a:rPr lang="en-US" sz="16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Basic skills—application—synthesis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Building a STEM mental warehouse!</a:t>
            </a:r>
            <a:endParaRPr lang="en-US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01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228600"/>
            <a:ext cx="6324600" cy="16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763000" cy="39624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Five Courses (STEM Grad Certificate)</a:t>
            </a:r>
          </a:p>
          <a:p>
            <a:pPr lvl="1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Introduction to STEM Education</a:t>
            </a:r>
          </a:p>
          <a:p>
            <a:pPr lvl="1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Creativity &amp; Innovation in the Early Grades (Technology &amp; Engineering)</a:t>
            </a:r>
          </a:p>
          <a:p>
            <a:pPr lvl="1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Math Methods in STEM Education</a:t>
            </a:r>
          </a:p>
          <a:p>
            <a:pPr lvl="1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Science Methods in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STEM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Education</a:t>
            </a:r>
          </a:p>
          <a:p>
            <a:pPr lvl="1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Curriculum Development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8" name="Picture 4" descr="http://upload.wikimedia.org/wikipedia/en/2/25/University_of_Arkansas_Logo_Horizon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800"/>
            <a:ext cx="5943600" cy="142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ettenschweiler" pitchFamily="34" charset="0"/>
              </a:rPr>
              <a:t>First Course: Introduction to STEM Education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ettenschweiler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839200" cy="4343400"/>
          </a:xfrm>
        </p:spPr>
        <p:txBody>
          <a:bodyPr/>
          <a:lstStyle/>
          <a:p>
            <a:pPr marL="400050">
              <a:buFont typeface="Wingdings" pitchFamily="2" charset="2"/>
              <a:buChar char="§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Clearly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defining 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cience, 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echnology, 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ngineering, and 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athematics</a:t>
            </a:r>
          </a:p>
          <a:p>
            <a:pPr marL="857250" lvl="1" indent="-342900">
              <a:buFont typeface="Wingdings" pitchFamily="2" charset="2"/>
              <a:buChar char="§"/>
            </a:pP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Mobile </a:t>
            </a: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activity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00050">
              <a:buFont typeface="Wingdings" pitchFamily="2" charset="2"/>
              <a:buChar char="§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Rationale/purpose for integrated STEM education</a:t>
            </a:r>
          </a:p>
          <a:p>
            <a:pPr marL="400050">
              <a:buFont typeface="Wingdings" pitchFamily="2" charset="2"/>
              <a:buChar char="§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STEM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content and pedagogy</a:t>
            </a:r>
          </a:p>
          <a:p>
            <a:pPr marL="400050">
              <a:buFont typeface="Wingdings" pitchFamily="2" charset="2"/>
              <a:buChar char="§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 nature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&amp; pedagogies of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 STEM disciplines</a:t>
            </a:r>
          </a:p>
          <a:p>
            <a:pPr marL="400050">
              <a:buFont typeface="Wingdings" pitchFamily="2" charset="2"/>
              <a:buChar char="§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Modeling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 methods of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STEM</a:t>
            </a:r>
          </a:p>
          <a:p>
            <a:pPr marL="400050">
              <a:buFont typeface="Wingdings" pitchFamily="2" charset="2"/>
              <a:buChar char="§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Research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focused and driven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STEM standards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&amp; assessments are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central </a:t>
            </a:r>
          </a:p>
        </p:txBody>
      </p:sp>
    </p:spTree>
    <p:extLst>
      <p:ext uri="{BB962C8B-B14F-4D97-AF65-F5344CB8AC3E}">
        <p14:creationId xmlns:p14="http://schemas.microsoft.com/office/powerpoint/2010/main" val="236534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242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www.uastem.com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stem-education.wikispaces.com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304800" y="6096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ahoma" pitchFamily="112" charset="0"/>
                <a:cs typeface="Tahoma" pitchFamily="11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ahoma" pitchFamily="112" charset="0"/>
                <a:cs typeface="Tahoma" pitchFamily="11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ahoma" pitchFamily="112" charset="0"/>
                <a:cs typeface="Tahoma" pitchFamily="11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ahoma" pitchFamily="112" charset="0"/>
                <a:cs typeface="Tahoma" pitchFamily="11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ahoma" pitchFamily="112" charset="0"/>
                <a:cs typeface="Tahoma" pitchFamily="11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ahoma" pitchFamily="112" charset="0"/>
                <a:cs typeface="Tahoma" pitchFamily="11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ahoma" pitchFamily="112" charset="0"/>
                <a:cs typeface="Tahoma" pitchFamily="11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ahoma" pitchFamily="112" charset="0"/>
                <a:cs typeface="Tahoma" pitchFamily="112" charset="0"/>
              </a:defRPr>
            </a:lvl9pPr>
          </a:lstStyle>
          <a:p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ettenschweiler" pitchFamily="34" charset="0"/>
              </a:rPr>
              <a:t>STEM Resources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ettenschweile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09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091" y="0"/>
            <a:ext cx="7220909" cy="6781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138602" y="2585797"/>
            <a:ext cx="6029806" cy="1143000"/>
          </a:xfrm>
        </p:spPr>
        <p:txBody>
          <a:bodyPr/>
          <a:lstStyle/>
          <a:p>
            <a:pPr lvl="0">
              <a:tabLst>
                <a:tab pos="3084513" algn="l"/>
              </a:tabLst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Cognitive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Tools</a:t>
            </a:r>
            <a:b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scientific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inquiry &amp; the engineering design process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04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4294967295"/>
          </p:nvPr>
        </p:nvSpPr>
        <p:spPr>
          <a:xfrm>
            <a:off x="2362200" y="1371600"/>
            <a:ext cx="6705600" cy="2133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Understanding by 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Design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Curriculum filters </a:t>
            </a: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Problem/project based learning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Discipline based heuristics &amp; engineering design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Standards and frameworks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Collaborative learning format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Lesson &amp; unit plan model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Performance-based assessment 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2286000" y="152400"/>
            <a:ext cx="6858000" cy="1295400"/>
          </a:xfrm>
        </p:spPr>
        <p:txBody>
          <a:bodyPr/>
          <a:lstStyle/>
          <a:p>
            <a:pPr algn="l"/>
            <a:r>
              <a:rPr lang="en-US" sz="5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ettenschweiler" pitchFamily="34" charset="0"/>
                <a:cs typeface="Tahoma" pitchFamily="112" charset="0"/>
              </a:rPr>
              <a:t>Curriculum Models &amp; Standards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486400" cy="1143000"/>
          </a:xfrm>
        </p:spPr>
        <p:txBody>
          <a:bodyPr/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ettenschweiler" pitchFamily="34" charset="0"/>
              </a:rPr>
              <a:t>Example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4038600" cy="452596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STEM assessment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Flash cards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Mobile design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Engineering portfolio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Resource procurement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Electronics project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Pop-up book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activity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Narrative curriculum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447800"/>
            <a:ext cx="4724400" cy="452596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Programmable control project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KEVA planks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Creating/solving long-term design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challenges: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Human-power challenge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Earthquake proof shelter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Wind-powered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vehicle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51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968265">
  <a:themeElements>
    <a:clrScheme name="Custom 62">
      <a:dk1>
        <a:srgbClr val="FFFFFF"/>
      </a:dk1>
      <a:lt1>
        <a:sysClr val="window" lastClr="FFFFFF"/>
      </a:lt1>
      <a:dk2>
        <a:srgbClr val="1F497D"/>
      </a:dk2>
      <a:lt2>
        <a:srgbClr val="B6E0F0"/>
      </a:lt2>
      <a:accent1>
        <a:srgbClr val="498EA7"/>
      </a:accent1>
      <a:accent2>
        <a:srgbClr val="98A6AF"/>
      </a:accent2>
      <a:accent3>
        <a:srgbClr val="FFFFFF"/>
      </a:accent3>
      <a:accent4>
        <a:srgbClr val="8064A2"/>
      </a:accent4>
      <a:accent5>
        <a:srgbClr val="4BACC6"/>
      </a:accent5>
      <a:accent6>
        <a:srgbClr val="F79646"/>
      </a:accent6>
      <a:hlink>
        <a:srgbClr val="9EB8CD"/>
      </a:hlink>
      <a:folHlink>
        <a:srgbClr val="A5A5A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2A74065-799F-4274-AF15-E56CE6369E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TS101968265</Template>
  <TotalTime>320</TotalTime>
  <Words>767</Words>
  <Application>Microsoft Office PowerPoint</Application>
  <PresentationFormat>On-screen Show (4:3)</PresentationFormat>
  <Paragraphs>151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TS101968265</vt:lpstr>
      <vt:lpstr>Office Theme</vt:lpstr>
      <vt:lpstr>Preparing Teachers to Teach  Integrated STEM Education</vt:lpstr>
      <vt:lpstr>INTEGRATED  SCIENCE, TECHNOLOGY, ENGINEERING,  &amp; MATHEMATICS EDUCATION</vt:lpstr>
      <vt:lpstr>INTEGRATED  STEM</vt:lpstr>
      <vt:lpstr>PowerPoint Presentation</vt:lpstr>
      <vt:lpstr>First Course: Introduction to STEM Education</vt:lpstr>
      <vt:lpstr>www.uastem.com  http://stem-education.wikispaces.com </vt:lpstr>
      <vt:lpstr>Cognitive Tools (scientific inquiry &amp; the engineering design process)</vt:lpstr>
      <vt:lpstr>Curriculum Models &amp; Standards</vt:lpstr>
      <vt:lpstr>Example Projects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Solve the Problem  Using the design loop! </vt:lpstr>
      <vt:lpstr>How is disciplinary content delivered in STEM?</vt:lpstr>
      <vt:lpstr>Common Core State Standards</vt:lpstr>
      <vt:lpstr>National Council of Teachers of Mathematics (NCTM)</vt:lpstr>
      <vt:lpstr>Human-Powered Fan Design Challenge</vt:lpstr>
      <vt:lpstr>Draw Fan Designs </vt:lpstr>
      <vt:lpstr>Analyze Fan Designs</vt:lpstr>
      <vt:lpstr>Measure Angles in Fan Designs</vt:lpstr>
      <vt:lpstr>PowerPoint Presentation</vt:lpstr>
      <vt:lpstr>PowerPoint Presentation</vt:lpstr>
      <vt:lpstr>PowerPoint Presentation</vt:lpstr>
    </vt:vector>
  </TitlesOfParts>
  <Company>University of Arkansas - COEHP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Windows User</dc:creator>
  <cp:lastModifiedBy>Windows User</cp:lastModifiedBy>
  <cp:revision>32</cp:revision>
  <dcterms:created xsi:type="dcterms:W3CDTF">2012-09-28T20:07:09Z</dcterms:created>
  <dcterms:modified xsi:type="dcterms:W3CDTF">2012-10-07T21:32:22Z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TC019682659991</vt:lpwstr>
  </property>
</Properties>
</file>