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7" r:id="rId3"/>
    <p:sldId id="269" r:id="rId4"/>
    <p:sldId id="270" r:id="rId5"/>
    <p:sldId id="275" r:id="rId6"/>
    <p:sldId id="272" r:id="rId7"/>
    <p:sldId id="271" r:id="rId8"/>
    <p:sldId id="273" r:id="rId9"/>
    <p:sldId id="274" r:id="rId10"/>
    <p:sldId id="278" r:id="rId11"/>
    <p:sldId id="256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00" autoAdjust="0"/>
  </p:normalViewPr>
  <p:slideViewPr>
    <p:cSldViewPr>
      <p:cViewPr>
        <p:scale>
          <a:sx n="70" d="100"/>
          <a:sy n="70" d="100"/>
        </p:scale>
        <p:origin x="-108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18B8F-3992-4199-872F-8FB96BDD5C71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FB8C1-B24E-4457-9826-7A4078657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FB8C1-B24E-4457-9826-7A4078657A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2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693A-5845-4121-A185-A472B3BC5979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4A83-3AA9-4EC2-A3F9-BE7BBD57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6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693A-5845-4121-A185-A472B3BC5979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4A83-3AA9-4EC2-A3F9-BE7BBD57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693A-5845-4121-A185-A472B3BC5979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4A83-3AA9-4EC2-A3F9-BE7BBD57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3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693A-5845-4121-A185-A472B3BC5979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4A83-3AA9-4EC2-A3F9-BE7BBD57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4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693A-5845-4121-A185-A472B3BC5979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4A83-3AA9-4EC2-A3F9-BE7BBD57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6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693A-5845-4121-A185-A472B3BC5979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4A83-3AA9-4EC2-A3F9-BE7BBD57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9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693A-5845-4121-A185-A472B3BC5979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4A83-3AA9-4EC2-A3F9-BE7BBD57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3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693A-5845-4121-A185-A472B3BC5979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4A83-3AA9-4EC2-A3F9-BE7BBD57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6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693A-5845-4121-A185-A472B3BC5979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4A83-3AA9-4EC2-A3F9-BE7BBD57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6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693A-5845-4121-A185-A472B3BC5979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4A83-3AA9-4EC2-A3F9-BE7BBD57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693A-5845-4121-A185-A472B3BC5979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4A83-3AA9-4EC2-A3F9-BE7BBD57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3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C693A-5845-4121-A185-A472B3BC5979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4A83-3AA9-4EC2-A3F9-BE7BBD57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2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dinternational.org/sites/default/files/public/appropriate_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7945" r="314" b="-7945"/>
          <a:stretch/>
        </p:blipFill>
        <p:spPr bwMode="auto">
          <a:xfrm>
            <a:off x="7134747" y="282478"/>
            <a:ext cx="1735462" cy="17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sdinternational.org/sites/default/files/public/appropriate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72"/>
          <a:stretch/>
        </p:blipFill>
        <p:spPr bwMode="auto">
          <a:xfrm>
            <a:off x="4800600" y="3174883"/>
            <a:ext cx="1819818" cy="23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3" t="19097" r="19279" b="19097"/>
          <a:stretch/>
        </p:blipFill>
        <p:spPr bwMode="auto">
          <a:xfrm>
            <a:off x="6705600" y="3178037"/>
            <a:ext cx="2164609" cy="98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://cscic.org/info/wp-content/uploads/2012/06/basecamp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r="33298" b="7880"/>
          <a:stretch/>
        </p:blipFill>
        <p:spPr bwMode="auto">
          <a:xfrm>
            <a:off x="152400" y="2838109"/>
            <a:ext cx="2598285" cy="26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heinnovationdiaries.com/wp-content/uploads/2011/08/appropriate-technolog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t="6668" r="12199"/>
          <a:stretch/>
        </p:blipFill>
        <p:spPr bwMode="auto">
          <a:xfrm>
            <a:off x="152400" y="282478"/>
            <a:ext cx="2611319" cy="23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katerva.org/wp-content/uploads/2011/04/TARAbricks-630x20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380" b="1377"/>
          <a:stretch/>
        </p:blipFill>
        <p:spPr bwMode="auto">
          <a:xfrm>
            <a:off x="2890778" y="282478"/>
            <a:ext cx="4062667" cy="15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scidevnet.files.wordpress.com/2012/05/treadlepump_flickr_mukulson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74883"/>
            <a:ext cx="1733638" cy="23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00" y="2111278"/>
            <a:ext cx="6400800" cy="1219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Delivering Sustainable Development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Integrated STEM Education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1" name="Picture 17" descr="http://upload.wikimedia.org/wikipedia/en/2/25/University_of_Arkansas_Logo_Horizonta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25322"/>
            <a:ext cx="3460009" cy="82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958" y="5877580"/>
            <a:ext cx="5021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Daugherty &amp; Vinson Carter</a:t>
            </a:r>
            <a:endParaRPr lang="en-US" sz="2800" dirty="0"/>
          </a:p>
        </p:txBody>
      </p:sp>
      <p:pic>
        <p:nvPicPr>
          <p:cNvPr id="1043" name="Picture 19" descr="http://photos1.blogger.com/blogger/1544/963/1600/love_shack_flyer_copy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" b="25138"/>
          <a:stretch/>
        </p:blipFill>
        <p:spPr bwMode="auto">
          <a:xfrm>
            <a:off x="6741266" y="4306994"/>
            <a:ext cx="2097934" cy="117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4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334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b="1" u="sng" dirty="0" smtClean="0"/>
              <a:t>Where </a:t>
            </a:r>
            <a:r>
              <a:rPr lang="en-US" sz="4000" b="1" u="sng" dirty="0"/>
              <a:t>to </a:t>
            </a:r>
            <a:r>
              <a:rPr lang="en-US" sz="4000" b="1" u="sng" dirty="0" smtClean="0"/>
              <a:t>start</a:t>
            </a:r>
            <a:r>
              <a:rPr lang="en-US" sz="4000" b="1" u="sng" dirty="0" smtClean="0"/>
              <a:t>?</a:t>
            </a:r>
          </a:p>
          <a:p>
            <a:pPr marL="0" lvl="0" indent="0">
              <a:buNone/>
            </a:pPr>
            <a:endParaRPr lang="en-US" sz="1800" b="1" u="sng" dirty="0"/>
          </a:p>
          <a:p>
            <a:r>
              <a:rPr lang="en-US" dirty="0" smtClean="0"/>
              <a:t>standards/frameworks</a:t>
            </a:r>
          </a:p>
          <a:p>
            <a:r>
              <a:rPr lang="en-US" dirty="0" smtClean="0"/>
              <a:t>your </a:t>
            </a:r>
            <a:r>
              <a:rPr lang="en-US" dirty="0"/>
              <a:t>community (recycling, community history, </a:t>
            </a:r>
            <a:r>
              <a:rPr lang="en-US" dirty="0" smtClean="0"/>
              <a:t>pets, etc.)</a:t>
            </a:r>
          </a:p>
          <a:p>
            <a:r>
              <a:rPr lang="en-US" dirty="0" smtClean="0"/>
              <a:t>items </a:t>
            </a:r>
            <a:r>
              <a:rPr lang="en-US" dirty="0"/>
              <a:t>relevant to students (cars, </a:t>
            </a:r>
            <a:r>
              <a:rPr lang="en-US" dirty="0" smtClean="0"/>
              <a:t>games, </a:t>
            </a:r>
            <a:r>
              <a:rPr lang="en-US" dirty="0"/>
              <a:t>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people do outside </a:t>
            </a:r>
            <a:r>
              <a:rPr lang="en-US" dirty="0" smtClean="0"/>
              <a:t>of school </a:t>
            </a:r>
            <a:r>
              <a:rPr lang="en-US" dirty="0"/>
              <a:t>(farmers, construction workers, engineers, </a:t>
            </a:r>
            <a:r>
              <a:rPr lang="en-US" dirty="0" smtClean="0"/>
              <a:t>dentists, etc.)</a:t>
            </a:r>
          </a:p>
          <a:p>
            <a:r>
              <a:rPr lang="en-US" dirty="0" smtClean="0"/>
              <a:t>colleagues</a:t>
            </a:r>
            <a:r>
              <a:rPr lang="en-US" dirty="0"/>
              <a:t>, and </a:t>
            </a:r>
            <a:r>
              <a:rPr lang="en-US" dirty="0" smtClean="0"/>
              <a:t>on-line </a:t>
            </a:r>
            <a:r>
              <a:rPr lang="en-US" dirty="0"/>
              <a:t>resources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667000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Build a Fan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u="sng" dirty="0" smtClean="0"/>
              <a:t>Design Challenge</a:t>
            </a:r>
            <a:endParaRPr lang="en-US" sz="49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399" y="3915324"/>
            <a:ext cx="5101745" cy="2333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Essential Question:</a:t>
            </a:r>
          </a:p>
          <a:p>
            <a:pPr marL="0" indent="0">
              <a:buNone/>
            </a:pPr>
            <a:r>
              <a:rPr lang="en-US" b="1" i="1" dirty="0"/>
              <a:t>Can an efficient foot-operated fan be designed to cool </a:t>
            </a:r>
            <a:r>
              <a:rPr lang="en-US" b="1" i="1" dirty="0" smtClean="0"/>
              <a:t>students </a:t>
            </a:r>
            <a:r>
              <a:rPr lang="en-US" b="1" i="1" dirty="0"/>
              <a:t>in areas where electricity is not available?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97919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www.2spare.com/_media/imgs/articles/a175_Seneg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45" y="4330826"/>
            <a:ext cx="3280255" cy="222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ructurehub.com/blog/wp-content/uploads/2009/09/one-room-schoolhouse-oregon-from-nathansnostalgia-on-flickr-578x38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15197" r="16996" b="22652"/>
          <a:stretch/>
        </p:blipFill>
        <p:spPr bwMode="auto">
          <a:xfrm>
            <a:off x="5181600" y="381000"/>
            <a:ext cx="3581400" cy="19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:\ISEA\STEM pics\IMG_04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/>
          <a:stretch/>
        </p:blipFill>
        <p:spPr bwMode="auto">
          <a:xfrm>
            <a:off x="381000" y="3586084"/>
            <a:ext cx="3159381" cy="303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ISEA\STEM pics\IMG_04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7818" b="8985"/>
          <a:stretch/>
        </p:blipFill>
        <p:spPr bwMode="auto">
          <a:xfrm>
            <a:off x="381000" y="200921"/>
            <a:ext cx="2800350" cy="31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ISEA\STEM pics\IMG_04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4167" b="4392"/>
          <a:stretch/>
        </p:blipFill>
        <p:spPr bwMode="auto">
          <a:xfrm>
            <a:off x="6188972" y="200921"/>
            <a:ext cx="2612548" cy="270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ISEA\STEM pics\IMG_04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15889" r="14287" b="15385"/>
          <a:stretch/>
        </p:blipFill>
        <p:spPr bwMode="auto">
          <a:xfrm>
            <a:off x="3407208" y="204971"/>
            <a:ext cx="2561189" cy="21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F:\ISEA\STEM pics\IMG_04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3731" r="14651"/>
          <a:stretch/>
        </p:blipFill>
        <p:spPr bwMode="auto">
          <a:xfrm>
            <a:off x="6220887" y="3104870"/>
            <a:ext cx="2548719" cy="35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ISEA\STEM pics\IMG_047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12592" r="9834"/>
          <a:stretch/>
        </p:blipFill>
        <p:spPr bwMode="auto">
          <a:xfrm>
            <a:off x="3706287" y="2618858"/>
            <a:ext cx="2262110" cy="402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667" y="1905000"/>
            <a:ext cx="75341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/>
              <a:t>Mechanical Systems (hook activity)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A </a:t>
            </a:r>
            <a:r>
              <a:rPr lang="en-US" sz="3600" b="1" dirty="0"/>
              <a:t>Cool </a:t>
            </a:r>
            <a:r>
              <a:rPr lang="en-US" sz="3600" b="1" dirty="0" smtClean="0"/>
              <a:t>Breeze:  Mechanically-operated </a:t>
            </a:r>
            <a:r>
              <a:rPr lang="en-US" sz="3600" b="1" dirty="0"/>
              <a:t>Fan Design Challenge</a:t>
            </a:r>
          </a:p>
        </p:txBody>
      </p:sp>
    </p:spTree>
    <p:extLst>
      <p:ext uri="{BB962C8B-B14F-4D97-AF65-F5344CB8AC3E}">
        <p14:creationId xmlns:p14="http://schemas.microsoft.com/office/powerpoint/2010/main" val="163851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45259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How many of you use engineering design or problem solving in your classroom?</a:t>
            </a:r>
          </a:p>
          <a:p>
            <a:endParaRPr lang="en-US" sz="3600" b="1" dirty="0"/>
          </a:p>
          <a:p>
            <a:r>
              <a:rPr lang="en-US" sz="3600" b="1" dirty="0" smtClean="0"/>
              <a:t>What is your goal or purpose for using this type of instruction?</a:t>
            </a:r>
          </a:p>
          <a:p>
            <a:endParaRPr lang="en-US" sz="3600" b="1" dirty="0"/>
          </a:p>
          <a:p>
            <a:r>
              <a:rPr lang="en-US" sz="3600" b="1" dirty="0" smtClean="0"/>
              <a:t>Have you ever worried that your students might be ‘missing the point’ during these types of instructional activities?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333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Objectives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97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Today we are going to……</a:t>
            </a:r>
          </a:p>
          <a:p>
            <a:pPr lvl="1">
              <a:buFont typeface="Wingdings" pitchFamily="2" charset="2"/>
              <a:buChar char="q"/>
            </a:pPr>
            <a:r>
              <a:rPr lang="en-US" sz="3600" b="1" dirty="0" smtClean="0"/>
              <a:t> discuss ways in which traditional </a:t>
            </a:r>
            <a:r>
              <a:rPr lang="en-US" sz="3600" b="1" dirty="0"/>
              <a:t>engineering design </a:t>
            </a:r>
            <a:r>
              <a:rPr lang="en-US" sz="3600" b="1" dirty="0" smtClean="0"/>
              <a:t>and problem </a:t>
            </a:r>
            <a:r>
              <a:rPr lang="en-US" sz="3600" b="1" dirty="0"/>
              <a:t>solving might </a:t>
            </a:r>
            <a:r>
              <a:rPr lang="en-US" sz="3600" b="1" dirty="0" smtClean="0"/>
              <a:t>be augmented </a:t>
            </a:r>
            <a:r>
              <a:rPr lang="en-US" sz="3600" b="1" dirty="0" smtClean="0"/>
              <a:t>with </a:t>
            </a:r>
            <a:r>
              <a:rPr lang="en-US" sz="3600" b="1" dirty="0" smtClean="0"/>
              <a:t>a sustainable development focus.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942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Design and Problem Solving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Clarity on our position on engineering design and problem solving instruction....it must be….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 based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utilize backward design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 at least one ‘big idea’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measureable (driven by assessment)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an engaging scenario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project-based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  STEM content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real-world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final product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7220909" cy="678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334000"/>
            <a:ext cx="2741269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2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One Approach to Enrich Content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Sustainable Development (define              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offers a rich context for engineering design and problem solving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has the potential to engage students, especially female students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adds a real-world flavor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provides avenues for delivering core concepts in science and mathematics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offers students an opportunity for service learning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477000" y="1828800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Sustainable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majority of real world </a:t>
            </a:r>
            <a:r>
              <a:rPr lang="en-US" dirty="0" smtClean="0"/>
              <a:t>problems </a:t>
            </a:r>
            <a:r>
              <a:rPr lang="en-US" dirty="0"/>
              <a:t>and their </a:t>
            </a:r>
            <a:r>
              <a:rPr lang="en-US" dirty="0" smtClean="0"/>
              <a:t>solutions </a:t>
            </a:r>
            <a:r>
              <a:rPr lang="en-US" dirty="0"/>
              <a:t>do not require </a:t>
            </a:r>
            <a:r>
              <a:rPr lang="en-US" dirty="0" smtClean="0"/>
              <a:t>“</a:t>
            </a:r>
            <a:r>
              <a:rPr lang="en-US" dirty="0"/>
              <a:t>high tech” applications nor would they be </a:t>
            </a:r>
            <a:r>
              <a:rPr lang="en-US" dirty="0" smtClean="0"/>
              <a:t>successful.</a:t>
            </a:r>
          </a:p>
          <a:p>
            <a:r>
              <a:rPr lang="en-US" dirty="0" smtClean="0"/>
              <a:t>The problems </a:t>
            </a:r>
            <a:r>
              <a:rPr lang="en-US" dirty="0"/>
              <a:t>that most </a:t>
            </a:r>
            <a:r>
              <a:rPr lang="en-US" dirty="0" smtClean="0"/>
              <a:t>humans face daily are </a:t>
            </a:r>
            <a:r>
              <a:rPr lang="en-US" dirty="0"/>
              <a:t>best solved </a:t>
            </a:r>
            <a:r>
              <a:rPr lang="en-US" dirty="0" smtClean="0"/>
              <a:t>using much </a:t>
            </a:r>
            <a:r>
              <a:rPr lang="en-US" dirty="0"/>
              <a:t>lower levels of technology than </a:t>
            </a:r>
            <a:r>
              <a:rPr lang="en-US" dirty="0" smtClean="0"/>
              <a:t>typically used in the classroom.</a:t>
            </a:r>
          </a:p>
          <a:p>
            <a:r>
              <a:rPr lang="en-US" dirty="0" smtClean="0"/>
              <a:t>80</a:t>
            </a:r>
            <a:r>
              <a:rPr lang="en-US" dirty="0"/>
              <a:t>% of the earth's population live and work in environments where high tech solutions would be </a:t>
            </a:r>
            <a:r>
              <a:rPr lang="en-US" dirty="0" smtClean="0"/>
              <a:t>inappropriate.</a:t>
            </a:r>
          </a:p>
          <a:p>
            <a:r>
              <a:rPr lang="en-US" dirty="0" smtClean="0"/>
              <a:t>The </a:t>
            </a:r>
            <a:r>
              <a:rPr lang="en-US" dirty="0"/>
              <a:t>need exists for technology education to address </a:t>
            </a:r>
            <a:r>
              <a:rPr lang="en-US" dirty="0" smtClean="0"/>
              <a:t>engineering design and problem </a:t>
            </a:r>
            <a:r>
              <a:rPr lang="en-US" dirty="0"/>
              <a:t>solving </a:t>
            </a:r>
            <a:r>
              <a:rPr lang="en-US" dirty="0" smtClean="0"/>
              <a:t>at a </a:t>
            </a:r>
            <a:r>
              <a:rPr lang="en-US" dirty="0"/>
              <a:t>more holistic and appropriate </a:t>
            </a:r>
            <a:r>
              <a:rPr lang="en-US" dirty="0" smtClean="0"/>
              <a:t>level  </a:t>
            </a:r>
            <a:r>
              <a:rPr lang="en-US" sz="3000" dirty="0" smtClean="0"/>
              <a:t>(</a:t>
            </a:r>
            <a:r>
              <a:rPr lang="en-US" sz="3000" dirty="0" err="1" smtClean="0"/>
              <a:t>Wicklein</a:t>
            </a:r>
            <a:r>
              <a:rPr lang="en-US" sz="3000" dirty="0" smtClean="0"/>
              <a:t>, 2001).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Sustainable Development Problems </a:t>
            </a:r>
            <a:r>
              <a:rPr lang="en-US" b="1" dirty="0"/>
              <a:t>Are: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/>
          </a:bodyPr>
          <a:lstStyle/>
          <a:p>
            <a:pPr marL="290513" lvl="1" indent="-290513">
              <a:buFont typeface="Arial" pitchFamily="34" charset="0"/>
              <a:buChar char="•"/>
            </a:pPr>
            <a:r>
              <a:rPr lang="en-US" sz="3600" dirty="0" smtClean="0"/>
              <a:t>simple</a:t>
            </a:r>
          </a:p>
          <a:p>
            <a:pPr marL="290513" lvl="1" indent="-290513">
              <a:buFont typeface="Arial" pitchFamily="34" charset="0"/>
              <a:buChar char="•"/>
            </a:pPr>
            <a:r>
              <a:rPr lang="en-US" sz="3600" dirty="0" smtClean="0"/>
              <a:t>use minimal, local resources</a:t>
            </a:r>
          </a:p>
          <a:p>
            <a:pPr marL="290513" lvl="1" indent="-290513">
              <a:buFont typeface="Arial" pitchFamily="34" charset="0"/>
              <a:buChar char="•"/>
            </a:pPr>
            <a:r>
              <a:rPr lang="en-US" sz="3600" dirty="0" smtClean="0"/>
              <a:t>can be implemented and maintained by the local population</a:t>
            </a:r>
          </a:p>
          <a:p>
            <a:pPr marL="290513" lvl="1" indent="-290513">
              <a:buFont typeface="Arial" pitchFamily="34" charset="0"/>
              <a:buChar char="•"/>
            </a:pPr>
            <a:r>
              <a:rPr lang="en-US" sz="3600" dirty="0" smtClean="0"/>
              <a:t>are truly appropriate/sustainable, </a:t>
            </a:r>
            <a:r>
              <a:rPr lang="en-US" sz="3600" dirty="0"/>
              <a:t>having the least negative and societal and environmental impact </a:t>
            </a:r>
            <a:endParaRPr lang="en-US" sz="3600" dirty="0" smtClean="0"/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429000"/>
            <a:ext cx="86868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100" dirty="0" smtClean="0"/>
          </a:p>
          <a:p>
            <a:pPr marL="457200" lvl="1" indent="0">
              <a:buFont typeface="Arial" pitchFamily="34" charset="0"/>
              <a:buNone/>
            </a:pPr>
            <a:endParaRPr lang="en-US" sz="3600" dirty="0" smtClean="0"/>
          </a:p>
          <a:p>
            <a:pPr marL="457200" lvl="1" indent="0">
              <a:buFont typeface="Arial" pitchFamily="34" charset="0"/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/>
              <a:t>Kinds of </a:t>
            </a:r>
            <a:r>
              <a:rPr lang="en-US" sz="4000" b="1" u="sng" dirty="0" smtClean="0"/>
              <a:t>problems</a:t>
            </a:r>
          </a:p>
          <a:p>
            <a:pPr marL="0" indent="0">
              <a:buNone/>
            </a:pPr>
            <a:endParaRPr lang="en-US" sz="1800" b="1" u="sng" dirty="0" smtClean="0"/>
          </a:p>
          <a:p>
            <a:r>
              <a:rPr lang="en-US" dirty="0" smtClean="0"/>
              <a:t>e</a:t>
            </a:r>
            <a:r>
              <a:rPr lang="en-US" dirty="0" smtClean="0"/>
              <a:t>xploring </a:t>
            </a:r>
            <a:r>
              <a:rPr lang="en-US" dirty="0"/>
              <a:t>a </a:t>
            </a:r>
            <a:r>
              <a:rPr lang="en-US" dirty="0" smtClean="0"/>
              <a:t>question</a:t>
            </a:r>
          </a:p>
          <a:p>
            <a:r>
              <a:rPr lang="en-US" dirty="0" smtClean="0"/>
              <a:t>investigating </a:t>
            </a:r>
            <a:r>
              <a:rPr lang="en-US" dirty="0"/>
              <a:t>a historical </a:t>
            </a:r>
            <a:r>
              <a:rPr lang="en-US" dirty="0" smtClean="0"/>
              <a:t>event</a:t>
            </a:r>
          </a:p>
          <a:p>
            <a:r>
              <a:rPr lang="en-US" dirty="0" smtClean="0"/>
              <a:t>A timely </a:t>
            </a:r>
            <a:r>
              <a:rPr lang="en-US" dirty="0" smtClean="0"/>
              <a:t>problem </a:t>
            </a:r>
            <a:r>
              <a:rPr lang="en-US" dirty="0"/>
              <a:t>solving </a:t>
            </a:r>
            <a:r>
              <a:rPr lang="en-US" dirty="0" smtClean="0"/>
              <a:t>situation</a:t>
            </a:r>
          </a:p>
          <a:p>
            <a:r>
              <a:rPr lang="en-US" dirty="0" smtClean="0"/>
              <a:t>examining a controversial issue</a:t>
            </a:r>
          </a:p>
          <a:p>
            <a:r>
              <a:rPr lang="en-US" dirty="0" smtClean="0"/>
              <a:t>designing </a:t>
            </a:r>
            <a:r>
              <a:rPr lang="en-US" dirty="0"/>
              <a:t>an </a:t>
            </a:r>
            <a:r>
              <a:rPr lang="en-US" dirty="0" smtClean="0"/>
              <a:t>artifact</a:t>
            </a:r>
          </a:p>
          <a:p>
            <a:r>
              <a:rPr lang="en-US" dirty="0" smtClean="0"/>
              <a:t>creating </a:t>
            </a:r>
            <a:r>
              <a:rPr lang="en-US" dirty="0"/>
              <a:t>a piece of writing, art, or  multimedia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386</TotalTime>
  <Words>437</Words>
  <Application>Microsoft Office PowerPoint</Application>
  <PresentationFormat>On-screen Show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Delivering Sustainable Development  Through Integrated STEM Education </vt:lpstr>
      <vt:lpstr>PowerPoint Presentation</vt:lpstr>
      <vt:lpstr>Objectives</vt:lpstr>
      <vt:lpstr>Engineering Design and Problem Solving</vt:lpstr>
      <vt:lpstr>PowerPoint Presentation</vt:lpstr>
      <vt:lpstr>One Approach to Enrich Content</vt:lpstr>
      <vt:lpstr>Sustainable Development</vt:lpstr>
      <vt:lpstr>Sustainable Development Problems Are: </vt:lpstr>
      <vt:lpstr>PowerPoint Presentation</vt:lpstr>
      <vt:lpstr>PowerPoint Presentation</vt:lpstr>
      <vt:lpstr>Build a Fan Design Challenge</vt:lpstr>
      <vt:lpstr>PowerPoint Presentation</vt:lpstr>
      <vt:lpstr>PowerPoint Presentation</vt:lpstr>
    </vt:vector>
  </TitlesOfParts>
  <Company>University of Arkansas - COEHP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a Fan Design Challenge</dc:title>
  <dc:creator>Windows User</dc:creator>
  <cp:lastModifiedBy>Windows User</cp:lastModifiedBy>
  <cp:revision>41</cp:revision>
  <dcterms:created xsi:type="dcterms:W3CDTF">2012-10-05T16:49:02Z</dcterms:created>
  <dcterms:modified xsi:type="dcterms:W3CDTF">2012-11-08T15:59:03Z</dcterms:modified>
</cp:coreProperties>
</file>