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7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378A2-7512-614E-9AA8-FD9BFD60BB1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4CD44-8185-E341-AFA1-B3599598D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0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CD44-8185-E341-AFA1-B3599598DA2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632E9AF-301D-4DA9-9BA3-8CF0D9CDF31F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9276D58-A095-4E37-810D-8D6A8A508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-174625"/>
            <a:ext cx="67056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Biotechnology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1295400"/>
            <a:ext cx="44958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The manipulation of living things to make products benefiting human beings.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smtClean="0"/>
              <a:t>Center of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467600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>
                <a:latin typeface="Arial Black" panose="020B0A04020102020204" pitchFamily="34" charset="0"/>
              </a:rPr>
              <a:t>South </a:t>
            </a:r>
            <a:r>
              <a:rPr lang="en-US" sz="1800" b="1" dirty="0" smtClean="0">
                <a:latin typeface="Arial Black" panose="020B0A04020102020204" pitchFamily="34" charset="0"/>
              </a:rPr>
              <a:t>America</a:t>
            </a:r>
            <a:endParaRPr lang="en-US" sz="1800" dirty="0">
              <a:latin typeface="Arial Black" panose="020B0A04020102020204" pitchFamily="34" charset="0"/>
            </a:endParaRPr>
          </a:p>
          <a:p>
            <a:r>
              <a:rPr lang="en-US" sz="1800" dirty="0">
                <a:latin typeface="Arial Black" panose="020B0A04020102020204" pitchFamily="34" charset="0"/>
              </a:rPr>
              <a:t>Root Tubers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1. Andean potato, </a:t>
            </a:r>
            <a:r>
              <a:rPr lang="en-US" sz="1600" i="1" dirty="0" err="1">
                <a:latin typeface="Arial Black" panose="020B0A04020102020204" pitchFamily="34" charset="0"/>
              </a:rPr>
              <a:t>Solanum</a:t>
            </a:r>
            <a:r>
              <a:rPr lang="en-US" sz="1600" i="1" dirty="0">
                <a:latin typeface="Arial Black" panose="020B0A04020102020204" pitchFamily="34" charset="0"/>
              </a:rPr>
              <a:t> </a:t>
            </a:r>
            <a:r>
              <a:rPr lang="en-US" sz="1600" i="1" dirty="0" err="1">
                <a:latin typeface="Arial Black" panose="020B0A04020102020204" pitchFamily="34" charset="0"/>
              </a:rPr>
              <a:t>andigenum</a:t>
            </a:r>
            <a:r>
              <a:rPr lang="en-US" sz="1600" dirty="0">
                <a:latin typeface="Arial Black" panose="020B0A04020102020204" pitchFamily="34" charset="0"/>
              </a:rPr>
              <a:t> (96 chromosomes)</a:t>
            </a:r>
            <a:br>
              <a:rPr lang="en-US" sz="1600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2. Other endemic cultivated potato species. </a:t>
            </a:r>
          </a:p>
          <a:p>
            <a:r>
              <a:rPr lang="en-US" sz="1800" dirty="0">
                <a:latin typeface="Arial Black" panose="020B0A04020102020204" pitchFamily="34" charset="0"/>
              </a:rPr>
              <a:t>Grains and Legumes 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1. Starchy maize, </a:t>
            </a:r>
            <a:r>
              <a:rPr lang="en-US" sz="1600" i="1" dirty="0" err="1">
                <a:latin typeface="Arial Black" panose="020B0A04020102020204" pitchFamily="34" charset="0"/>
              </a:rPr>
              <a:t>Zea</a:t>
            </a:r>
            <a:r>
              <a:rPr lang="en-US" sz="1600" i="1" dirty="0">
                <a:latin typeface="Arial Black" panose="020B0A04020102020204" pitchFamily="34" charset="0"/>
              </a:rPr>
              <a:t> </a:t>
            </a:r>
            <a:r>
              <a:rPr lang="en-US" sz="1600" i="1" dirty="0" err="1">
                <a:latin typeface="Arial Black" panose="020B0A04020102020204" pitchFamily="34" charset="0"/>
              </a:rPr>
              <a:t>mays</a:t>
            </a:r>
            <a:r>
              <a:rPr lang="en-US" sz="1600" i="1" dirty="0">
                <a:latin typeface="Arial Black" panose="020B0A04020102020204" pitchFamily="34" charset="0"/>
              </a:rPr>
              <a:t> </a:t>
            </a:r>
            <a:r>
              <a:rPr lang="en-US" sz="1600" i="1" dirty="0" err="1">
                <a:latin typeface="Arial Black" panose="020B0A04020102020204" pitchFamily="34" charset="0"/>
              </a:rPr>
              <a:t>amylacea</a:t>
            </a:r>
            <a:r>
              <a:rPr lang="en-US" sz="1600" i="1" dirty="0">
                <a:latin typeface="Arial Black" panose="020B0A04020102020204" pitchFamily="34" charset="0"/>
              </a:rPr>
              <a:t/>
            </a:r>
            <a:br>
              <a:rPr lang="en-US" sz="1600" i="1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2. Lima bean, </a:t>
            </a:r>
            <a:r>
              <a:rPr lang="en-US" sz="1600" i="1" dirty="0" err="1">
                <a:latin typeface="Arial Black" panose="020B0A04020102020204" pitchFamily="34" charset="0"/>
              </a:rPr>
              <a:t>Phaseolus</a:t>
            </a:r>
            <a:r>
              <a:rPr lang="en-US" sz="1600" i="1" dirty="0">
                <a:latin typeface="Arial Black" panose="020B0A04020102020204" pitchFamily="34" charset="0"/>
              </a:rPr>
              <a:t> </a:t>
            </a:r>
            <a:r>
              <a:rPr lang="en-US" sz="1600" i="1" dirty="0" err="1">
                <a:latin typeface="Arial Black" panose="020B0A04020102020204" pitchFamily="34" charset="0"/>
              </a:rPr>
              <a:t>lunatus</a:t>
            </a:r>
            <a:r>
              <a:rPr lang="en-US" sz="1600" dirty="0">
                <a:latin typeface="Arial Black" panose="020B0A04020102020204" pitchFamily="34" charset="0"/>
              </a:rPr>
              <a:t> (secondary center)</a:t>
            </a:r>
            <a:br>
              <a:rPr lang="en-US" sz="1600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3. Common bean, </a:t>
            </a:r>
            <a:r>
              <a:rPr lang="en-US" sz="1600" i="1" dirty="0" err="1">
                <a:latin typeface="Arial Black" panose="020B0A04020102020204" pitchFamily="34" charset="0"/>
              </a:rPr>
              <a:t>Phaseolus</a:t>
            </a:r>
            <a:r>
              <a:rPr lang="en-US" sz="1600" i="1" dirty="0">
                <a:latin typeface="Arial Black" panose="020B0A04020102020204" pitchFamily="34" charset="0"/>
              </a:rPr>
              <a:t> </a:t>
            </a:r>
            <a:r>
              <a:rPr lang="en-US" sz="1600" i="1" dirty="0" err="1">
                <a:latin typeface="Arial Black" panose="020B0A04020102020204" pitchFamily="34" charset="0"/>
              </a:rPr>
              <a:t>vulgaris</a:t>
            </a:r>
            <a:r>
              <a:rPr lang="en-US" sz="1600" dirty="0">
                <a:latin typeface="Arial Black" panose="020B0A04020102020204" pitchFamily="34" charset="0"/>
              </a:rPr>
              <a:t> (secondary center)</a:t>
            </a:r>
          </a:p>
          <a:p>
            <a:r>
              <a:rPr lang="en-US" sz="1800" dirty="0">
                <a:latin typeface="Arial Black" panose="020B0A04020102020204" pitchFamily="34" charset="0"/>
              </a:rPr>
              <a:t>Vegetable Crops </a:t>
            </a:r>
          </a:p>
          <a:p>
            <a:pPr lvl="1"/>
            <a:r>
              <a:rPr lang="en-US" sz="1600" dirty="0">
                <a:latin typeface="Arial Black" panose="020B0A04020102020204" pitchFamily="34" charset="0"/>
              </a:rPr>
              <a:t>1. </a:t>
            </a:r>
            <a:r>
              <a:rPr lang="en-US" sz="1600" dirty="0" err="1">
                <a:latin typeface="Arial Black" panose="020B0A04020102020204" pitchFamily="34" charset="0"/>
              </a:rPr>
              <a:t>Pepino</a:t>
            </a:r>
            <a:r>
              <a:rPr lang="en-US" sz="1600" dirty="0">
                <a:latin typeface="Arial Black" panose="020B0A04020102020204" pitchFamily="34" charset="0"/>
              </a:rPr>
              <a:t>, </a:t>
            </a:r>
            <a:r>
              <a:rPr lang="en-US" sz="1600" i="1" dirty="0" err="1">
                <a:latin typeface="Arial Black" panose="020B0A04020102020204" pitchFamily="34" charset="0"/>
              </a:rPr>
              <a:t>Solanum</a:t>
            </a:r>
            <a:r>
              <a:rPr lang="en-US" sz="1600" i="1" dirty="0">
                <a:latin typeface="Arial Black" panose="020B0A04020102020204" pitchFamily="34" charset="0"/>
              </a:rPr>
              <a:t> </a:t>
            </a:r>
            <a:r>
              <a:rPr lang="en-US" sz="1600" i="1" dirty="0" err="1">
                <a:latin typeface="Arial Black" panose="020B0A04020102020204" pitchFamily="34" charset="0"/>
              </a:rPr>
              <a:t>muricatum</a:t>
            </a:r>
            <a:r>
              <a:rPr lang="en-US" sz="1600" i="1" dirty="0">
                <a:latin typeface="Arial Black" panose="020B0A04020102020204" pitchFamily="34" charset="0"/>
              </a:rPr>
              <a:t/>
            </a:r>
            <a:br>
              <a:rPr lang="en-US" sz="1600" i="1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2. Tomato, </a:t>
            </a:r>
            <a:r>
              <a:rPr lang="en-US" sz="1600" i="1" dirty="0" err="1">
                <a:latin typeface="Arial Black" panose="020B0A04020102020204" pitchFamily="34" charset="0"/>
              </a:rPr>
              <a:t>Lycopersicum</a:t>
            </a:r>
            <a:r>
              <a:rPr lang="en-US" sz="1600" i="1" dirty="0">
                <a:latin typeface="Arial Black" panose="020B0A04020102020204" pitchFamily="34" charset="0"/>
              </a:rPr>
              <a:t> </a:t>
            </a:r>
            <a:r>
              <a:rPr lang="en-US" sz="1600" i="1" dirty="0" err="1">
                <a:latin typeface="Arial Black" panose="020B0A04020102020204" pitchFamily="34" charset="0"/>
              </a:rPr>
              <a:t>esculentum</a:t>
            </a:r>
            <a:r>
              <a:rPr lang="en-US" sz="1600" i="1" dirty="0">
                <a:latin typeface="Arial Black" panose="020B0A04020102020204" pitchFamily="34" charset="0"/>
              </a:rPr>
              <a:t/>
            </a:r>
            <a:br>
              <a:rPr lang="en-US" sz="1600" i="1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3. Pumpkin, </a:t>
            </a:r>
            <a:r>
              <a:rPr lang="en-US" sz="1600" i="1" dirty="0" err="1">
                <a:latin typeface="Arial Black" panose="020B0A04020102020204" pitchFamily="34" charset="0"/>
              </a:rPr>
              <a:t>Cucurbita</a:t>
            </a:r>
            <a:r>
              <a:rPr lang="en-US" sz="1600" i="1" dirty="0">
                <a:latin typeface="Arial Black" panose="020B0A04020102020204" pitchFamily="34" charset="0"/>
              </a:rPr>
              <a:t> maxima</a:t>
            </a:r>
            <a:br>
              <a:rPr lang="en-US" sz="1600" i="1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4. Pepper, </a:t>
            </a:r>
            <a:r>
              <a:rPr lang="en-US" sz="1600" i="1" dirty="0">
                <a:latin typeface="Arial Black" panose="020B0A04020102020204" pitchFamily="34" charset="0"/>
              </a:rPr>
              <a:t>Capsicum </a:t>
            </a:r>
            <a:r>
              <a:rPr lang="en-US" sz="1600" i="1" dirty="0" err="1">
                <a:latin typeface="Arial Black" panose="020B0A04020102020204" pitchFamily="34" charset="0"/>
              </a:rPr>
              <a:t>frutescens</a:t>
            </a:r>
            <a:endParaRPr lang="en-US" sz="1600" dirty="0">
              <a:latin typeface="Arial Black" panose="020B0A04020102020204" pitchFamily="34" charset="0"/>
            </a:endParaRP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History of Horticulture © 2002 Jules </a:t>
            </a:r>
            <a:r>
              <a:rPr lang="en-US" sz="1400" dirty="0" err="1" smtClean="0"/>
              <a:t>Janick</a:t>
            </a:r>
            <a:r>
              <a:rPr lang="en-US" sz="1400" dirty="0" smtClean="0"/>
              <a:t>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36863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Center of Origins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100" b="1" dirty="0" smtClean="0">
                <a:latin typeface="Arial Black" panose="020B0A04020102020204" pitchFamily="34" charset="0"/>
              </a:rPr>
              <a:t>India</a:t>
            </a:r>
            <a:endParaRPr lang="en-US" sz="5100" b="1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Cereals and Legumes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1. Rice, </a:t>
            </a:r>
            <a:r>
              <a:rPr lang="en-US" i="1" dirty="0" err="1">
                <a:latin typeface="Arial Black" panose="020B0A04020102020204" pitchFamily="34" charset="0"/>
              </a:rPr>
              <a:t>Oryza</a:t>
            </a:r>
            <a:r>
              <a:rPr lang="en-US" i="1" dirty="0">
                <a:latin typeface="Arial Black" panose="020B0A04020102020204" pitchFamily="34" charset="0"/>
              </a:rPr>
              <a:t> sativa</a:t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2. Chickpea or gram, </a:t>
            </a:r>
            <a:r>
              <a:rPr lang="en-US" i="1" dirty="0" err="1">
                <a:latin typeface="Arial Black" panose="020B0A04020102020204" pitchFamily="34" charset="0"/>
              </a:rPr>
              <a:t>Cicer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arietinum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3. Pigeon pea, </a:t>
            </a:r>
            <a:r>
              <a:rPr lang="en-US" i="1" dirty="0" err="1">
                <a:latin typeface="Arial Black" panose="020B0A04020102020204" pitchFamily="34" charset="0"/>
              </a:rPr>
              <a:t>Cajanus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indicus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4. </a:t>
            </a:r>
            <a:r>
              <a:rPr lang="en-US" dirty="0" err="1">
                <a:latin typeface="Arial Black" panose="020B0A04020102020204" pitchFamily="34" charset="0"/>
              </a:rPr>
              <a:t>Urd</a:t>
            </a:r>
            <a:r>
              <a:rPr lang="en-US" dirty="0">
                <a:latin typeface="Arial Black" panose="020B0A04020102020204" pitchFamily="34" charset="0"/>
              </a:rPr>
              <a:t> bean, </a:t>
            </a:r>
            <a:r>
              <a:rPr lang="en-US" i="1" dirty="0" err="1">
                <a:latin typeface="Arial Black" panose="020B0A04020102020204" pitchFamily="34" charset="0"/>
              </a:rPr>
              <a:t>Phaseolus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mungo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5. </a:t>
            </a:r>
            <a:r>
              <a:rPr lang="en-US" dirty="0" err="1">
                <a:latin typeface="Arial Black" panose="020B0A04020102020204" pitchFamily="34" charset="0"/>
              </a:rPr>
              <a:t>Mung</a:t>
            </a:r>
            <a:r>
              <a:rPr lang="en-US" dirty="0">
                <a:latin typeface="Arial Black" panose="020B0A04020102020204" pitchFamily="34" charset="0"/>
              </a:rPr>
              <a:t> bean, </a:t>
            </a:r>
            <a:r>
              <a:rPr lang="en-US" i="1" dirty="0" err="1">
                <a:latin typeface="Arial Black" panose="020B0A04020102020204" pitchFamily="34" charset="0"/>
              </a:rPr>
              <a:t>Phaseolus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aureus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6. Rice bean, </a:t>
            </a:r>
            <a:r>
              <a:rPr lang="en-US" i="1" dirty="0" err="1">
                <a:latin typeface="Arial Black" panose="020B0A04020102020204" pitchFamily="34" charset="0"/>
              </a:rPr>
              <a:t>Phaseolus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calcaratus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7. Cowpea, </a:t>
            </a:r>
            <a:r>
              <a:rPr lang="en-US" i="1" dirty="0" err="1">
                <a:latin typeface="Arial Black" panose="020B0A04020102020204" pitchFamily="34" charset="0"/>
              </a:rPr>
              <a:t>Vigna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sinensis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Vegetables and Tubers 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1. Eggplant, </a:t>
            </a:r>
            <a:r>
              <a:rPr lang="en-US" i="1" dirty="0" err="1">
                <a:latin typeface="Arial Black" panose="020B0A04020102020204" pitchFamily="34" charset="0"/>
              </a:rPr>
              <a:t>Solanum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melongena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2. Cucumber, </a:t>
            </a:r>
            <a:r>
              <a:rPr lang="en-US" i="1" dirty="0" err="1">
                <a:latin typeface="Arial Black" panose="020B0A04020102020204" pitchFamily="34" charset="0"/>
              </a:rPr>
              <a:t>Cucumis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sativus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3. Radish, </a:t>
            </a:r>
            <a:r>
              <a:rPr lang="en-US" i="1" dirty="0" err="1">
                <a:latin typeface="Arial Black" panose="020B0A04020102020204" pitchFamily="34" charset="0"/>
              </a:rPr>
              <a:t>Raphanus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caudatus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(pods eaten)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4. Taro, </a:t>
            </a:r>
            <a:r>
              <a:rPr lang="en-US" i="1" dirty="0" err="1">
                <a:latin typeface="Arial Black" panose="020B0A04020102020204" pitchFamily="34" charset="0"/>
              </a:rPr>
              <a:t>Colocasia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antiquorum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5. Yam, </a:t>
            </a:r>
            <a:r>
              <a:rPr lang="en-US" i="1" dirty="0" err="1">
                <a:latin typeface="Arial Black" panose="020B0A04020102020204" pitchFamily="34" charset="0"/>
              </a:rPr>
              <a:t>Dioscorea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alata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Fruits 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1. Mango, </a:t>
            </a:r>
            <a:r>
              <a:rPr lang="en-US" i="1" dirty="0" err="1" smtClean="0">
                <a:latin typeface="Arial Black" panose="020B0A04020102020204" pitchFamily="34" charset="0"/>
              </a:rPr>
              <a:t>Mangifera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indica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2. Orange, </a:t>
            </a:r>
            <a:r>
              <a:rPr lang="en-US" i="1" dirty="0" smtClean="0">
                <a:latin typeface="Arial Black" panose="020B0A04020102020204" pitchFamily="34" charset="0"/>
              </a:rPr>
              <a:t>Citrus </a:t>
            </a:r>
            <a:r>
              <a:rPr lang="en-US" i="1" dirty="0" err="1" smtClean="0">
                <a:latin typeface="Arial Black" panose="020B0A04020102020204" pitchFamily="34" charset="0"/>
              </a:rPr>
              <a:t>sinensis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3. Tangerine, </a:t>
            </a:r>
            <a:r>
              <a:rPr lang="en-US" i="1" dirty="0" smtClean="0">
                <a:latin typeface="Arial Black" panose="020B0A04020102020204" pitchFamily="34" charset="0"/>
              </a:rPr>
              <a:t>Citrus </a:t>
            </a:r>
            <a:r>
              <a:rPr lang="en-US" i="1" dirty="0" err="1" smtClean="0">
                <a:latin typeface="Arial Black" panose="020B0A04020102020204" pitchFamily="34" charset="0"/>
              </a:rPr>
              <a:t>nobilis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4. Citron, </a:t>
            </a:r>
            <a:r>
              <a:rPr lang="en-US" i="1" dirty="0" smtClean="0">
                <a:latin typeface="Arial Black" panose="020B0A04020102020204" pitchFamily="34" charset="0"/>
              </a:rPr>
              <a:t>Citrus </a:t>
            </a:r>
            <a:r>
              <a:rPr lang="en-US" i="1" dirty="0" err="1" smtClean="0">
                <a:latin typeface="Arial Black" panose="020B0A04020102020204" pitchFamily="34" charset="0"/>
              </a:rPr>
              <a:t>medica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5. Tamarind, </a:t>
            </a:r>
            <a:r>
              <a:rPr lang="en-US" i="1" dirty="0" err="1" smtClean="0">
                <a:latin typeface="Arial Black" panose="020B0A04020102020204" pitchFamily="34" charset="0"/>
              </a:rPr>
              <a:t>Tamarindus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indica</a:t>
            </a:r>
            <a:endParaRPr lang="en-US" dirty="0" smtClean="0">
              <a:latin typeface="Arial Black" panose="020B0A04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798637"/>
            <a:ext cx="4343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Sugar, Oil, and Fiber Plants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1. Sugar cane, </a:t>
            </a:r>
            <a:r>
              <a:rPr lang="en-US" i="1" dirty="0" err="1" smtClean="0">
                <a:latin typeface="Arial Black" panose="020B0A04020102020204" pitchFamily="34" charset="0"/>
              </a:rPr>
              <a:t>Saccharum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officinarum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2. Coconut palm, </a:t>
            </a:r>
            <a:r>
              <a:rPr lang="en-US" i="1" dirty="0" err="1" smtClean="0">
                <a:latin typeface="Arial Black" panose="020B0A04020102020204" pitchFamily="34" charset="0"/>
              </a:rPr>
              <a:t>Cocos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nucifera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3. Sesame, </a:t>
            </a:r>
            <a:r>
              <a:rPr lang="en-US" i="1" dirty="0" err="1" smtClean="0">
                <a:latin typeface="Arial Black" panose="020B0A04020102020204" pitchFamily="34" charset="0"/>
              </a:rPr>
              <a:t>Sesamum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indicum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4. Safflower, </a:t>
            </a:r>
            <a:r>
              <a:rPr lang="en-US" i="1" dirty="0" err="1" smtClean="0">
                <a:latin typeface="Arial Black" panose="020B0A04020102020204" pitchFamily="34" charset="0"/>
              </a:rPr>
              <a:t>Carthamus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tinctorius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5. Tree cotton, </a:t>
            </a:r>
            <a:r>
              <a:rPr lang="en-US" i="1" dirty="0" err="1" smtClean="0">
                <a:latin typeface="Arial Black" panose="020B0A04020102020204" pitchFamily="34" charset="0"/>
              </a:rPr>
              <a:t>Gossypium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arboreum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6. Oriental cotton, </a:t>
            </a:r>
            <a:r>
              <a:rPr lang="en-US" i="1" dirty="0" err="1" smtClean="0">
                <a:latin typeface="Arial Black" panose="020B0A04020102020204" pitchFamily="34" charset="0"/>
              </a:rPr>
              <a:t>Gossypium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nanking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7. Jute, </a:t>
            </a:r>
            <a:r>
              <a:rPr lang="en-US" i="1" dirty="0" err="1" smtClean="0">
                <a:latin typeface="Arial Black" panose="020B0A04020102020204" pitchFamily="34" charset="0"/>
              </a:rPr>
              <a:t>Corchorus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capsularis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8. Crotalaria, </a:t>
            </a:r>
            <a:r>
              <a:rPr lang="en-US" i="1" dirty="0" smtClean="0">
                <a:latin typeface="Arial Black" panose="020B0A04020102020204" pitchFamily="34" charset="0"/>
              </a:rPr>
              <a:t>Crotalaria </a:t>
            </a:r>
            <a:r>
              <a:rPr lang="en-US" i="1" dirty="0" err="1" smtClean="0">
                <a:latin typeface="Arial Black" panose="020B0A04020102020204" pitchFamily="34" charset="0"/>
              </a:rPr>
              <a:t>juncea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9. </a:t>
            </a:r>
            <a:r>
              <a:rPr lang="en-US" dirty="0" err="1" smtClean="0">
                <a:latin typeface="Arial Black" panose="020B0A04020102020204" pitchFamily="34" charset="0"/>
              </a:rPr>
              <a:t>Kenaf</a:t>
            </a:r>
            <a:r>
              <a:rPr lang="en-US" dirty="0" smtClean="0">
                <a:latin typeface="Arial Black" panose="020B0A04020102020204" pitchFamily="34" charset="0"/>
              </a:rPr>
              <a:t>, </a:t>
            </a:r>
            <a:r>
              <a:rPr lang="en-US" i="1" dirty="0" smtClean="0">
                <a:latin typeface="Arial Black" panose="020B0A04020102020204" pitchFamily="34" charset="0"/>
              </a:rPr>
              <a:t>Hibiscus </a:t>
            </a:r>
            <a:r>
              <a:rPr lang="en-US" i="1" dirty="0" err="1" smtClean="0">
                <a:latin typeface="Arial Black" panose="020B0A04020102020204" pitchFamily="34" charset="0"/>
              </a:rPr>
              <a:t>cannabinus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Spices, Stimulants, Dyes, and Miscellaneous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1. Hemp, </a:t>
            </a:r>
            <a:r>
              <a:rPr lang="en-US" i="1" dirty="0" smtClean="0">
                <a:latin typeface="Arial Black" panose="020B0A04020102020204" pitchFamily="34" charset="0"/>
              </a:rPr>
              <a:t>Cannabis </a:t>
            </a:r>
            <a:r>
              <a:rPr lang="en-US" i="1" dirty="0" err="1" smtClean="0">
                <a:latin typeface="Arial Black" panose="020B0A04020102020204" pitchFamily="34" charset="0"/>
              </a:rPr>
              <a:t>indica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2. Black pepper, </a:t>
            </a:r>
            <a:r>
              <a:rPr lang="en-US" i="1" dirty="0" smtClean="0">
                <a:latin typeface="Arial Black" panose="020B0A04020102020204" pitchFamily="34" charset="0"/>
              </a:rPr>
              <a:t>Piper </a:t>
            </a:r>
            <a:r>
              <a:rPr lang="en-US" i="1" dirty="0" err="1" smtClean="0">
                <a:latin typeface="Arial Black" panose="020B0A04020102020204" pitchFamily="34" charset="0"/>
              </a:rPr>
              <a:t>nigrum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3. Gum </a:t>
            </a:r>
            <a:r>
              <a:rPr lang="en-US" dirty="0" err="1" smtClean="0">
                <a:latin typeface="Arial Black" panose="020B0A04020102020204" pitchFamily="34" charset="0"/>
              </a:rPr>
              <a:t>arabic</a:t>
            </a:r>
            <a:r>
              <a:rPr lang="en-US" dirty="0" smtClean="0">
                <a:latin typeface="Arial Black" panose="020B0A04020102020204" pitchFamily="34" charset="0"/>
              </a:rPr>
              <a:t>, </a:t>
            </a:r>
            <a:r>
              <a:rPr lang="en-US" i="1" dirty="0" smtClean="0">
                <a:latin typeface="Arial Black" panose="020B0A04020102020204" pitchFamily="34" charset="0"/>
              </a:rPr>
              <a:t>Acacia </a:t>
            </a:r>
            <a:r>
              <a:rPr lang="en-US" i="1" dirty="0" err="1" smtClean="0">
                <a:latin typeface="Arial Black" panose="020B0A04020102020204" pitchFamily="34" charset="0"/>
              </a:rPr>
              <a:t>arabica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4. Sandalwood, </a:t>
            </a:r>
            <a:r>
              <a:rPr lang="en-US" i="1" dirty="0" err="1" smtClean="0">
                <a:latin typeface="Arial Black" panose="020B0A04020102020204" pitchFamily="34" charset="0"/>
              </a:rPr>
              <a:t>Santalum</a:t>
            </a:r>
            <a:r>
              <a:rPr lang="en-US" i="1" dirty="0" smtClean="0">
                <a:latin typeface="Arial Black" panose="020B0A04020102020204" pitchFamily="34" charset="0"/>
              </a:rPr>
              <a:t> album</a:t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5. Indigo, </a:t>
            </a:r>
            <a:r>
              <a:rPr lang="en-US" i="1" dirty="0" err="1" smtClean="0">
                <a:latin typeface="Arial Black" panose="020B0A04020102020204" pitchFamily="34" charset="0"/>
              </a:rPr>
              <a:t>Indigofera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tinctoria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6. Cinnamon tree, </a:t>
            </a:r>
            <a:r>
              <a:rPr lang="en-US" i="1" dirty="0" err="1" smtClean="0">
                <a:latin typeface="Arial Black" panose="020B0A04020102020204" pitchFamily="34" charset="0"/>
              </a:rPr>
              <a:t>Cinnamomum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zeylanticum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7. Croton, </a:t>
            </a:r>
            <a:r>
              <a:rPr lang="en-US" i="1" dirty="0" smtClean="0">
                <a:latin typeface="Arial Black" panose="020B0A04020102020204" pitchFamily="34" charset="0"/>
              </a:rPr>
              <a:t>Croton </a:t>
            </a:r>
            <a:r>
              <a:rPr lang="en-US" i="1" dirty="0" err="1" smtClean="0">
                <a:latin typeface="Arial Black" panose="020B0A04020102020204" pitchFamily="34" charset="0"/>
              </a:rPr>
              <a:t>tiglium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8. Bamboo, </a:t>
            </a:r>
            <a:r>
              <a:rPr lang="en-US" i="1" dirty="0" err="1" smtClean="0">
                <a:latin typeface="Arial Black" panose="020B0A04020102020204" pitchFamily="34" charset="0"/>
              </a:rPr>
              <a:t>Bambusa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tulda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4008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History of Horticulture © 2002 Jules </a:t>
            </a:r>
            <a:r>
              <a:rPr lang="en-US" sz="1400" dirty="0" err="1" smtClean="0"/>
              <a:t>Janick</a:t>
            </a:r>
            <a:r>
              <a:rPr lang="en-US" sz="1400" dirty="0" smtClean="0"/>
              <a:t>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21246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Center of Origins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41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b="1" dirty="0">
                <a:latin typeface="Arial Black" panose="020B0A04020102020204" pitchFamily="34" charset="0"/>
              </a:rPr>
              <a:t>Middle-East:</a:t>
            </a:r>
          </a:p>
          <a:p>
            <a:r>
              <a:rPr lang="en-US" dirty="0">
                <a:latin typeface="Arial Black" panose="020B0A04020102020204" pitchFamily="34" charset="0"/>
              </a:rPr>
              <a:t>Grains and Legumes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1. Einkorn wheat, </a:t>
            </a:r>
            <a:r>
              <a:rPr lang="en-US" i="1" dirty="0" err="1">
                <a:latin typeface="Arial Black" panose="020B0A04020102020204" pitchFamily="34" charset="0"/>
              </a:rPr>
              <a:t>Triticum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monococcum</a:t>
            </a:r>
            <a:r>
              <a:rPr lang="en-US" dirty="0">
                <a:latin typeface="Arial Black" panose="020B0A04020102020204" pitchFamily="34" charset="0"/>
              </a:rPr>
              <a:t> (14 chromosomes)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2. Durum wheat, </a:t>
            </a:r>
            <a:r>
              <a:rPr lang="en-US" i="1" dirty="0" err="1">
                <a:latin typeface="Arial Black" panose="020B0A04020102020204" pitchFamily="34" charset="0"/>
              </a:rPr>
              <a:t>Triticum</a:t>
            </a:r>
            <a:r>
              <a:rPr lang="en-US" i="1" dirty="0">
                <a:latin typeface="Arial Black" panose="020B0A04020102020204" pitchFamily="34" charset="0"/>
              </a:rPr>
              <a:t> durum</a:t>
            </a:r>
            <a:r>
              <a:rPr lang="en-US" dirty="0">
                <a:latin typeface="Arial Black" panose="020B0A04020102020204" pitchFamily="34" charset="0"/>
              </a:rPr>
              <a:t> (28 chromosomes)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3. </a:t>
            </a:r>
            <a:r>
              <a:rPr lang="en-US" dirty="0" err="1">
                <a:latin typeface="Arial Black" panose="020B0A04020102020204" pitchFamily="34" charset="0"/>
              </a:rPr>
              <a:t>Poulard</a:t>
            </a:r>
            <a:r>
              <a:rPr lang="en-US" dirty="0">
                <a:latin typeface="Arial Black" panose="020B0A04020102020204" pitchFamily="34" charset="0"/>
              </a:rPr>
              <a:t> wheat, </a:t>
            </a:r>
            <a:r>
              <a:rPr lang="en-US" i="1" dirty="0" err="1">
                <a:latin typeface="Arial Black" panose="020B0A04020102020204" pitchFamily="34" charset="0"/>
              </a:rPr>
              <a:t>Triticum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turgidum</a:t>
            </a:r>
            <a:r>
              <a:rPr lang="en-US" dirty="0">
                <a:latin typeface="Arial Black" panose="020B0A04020102020204" pitchFamily="34" charset="0"/>
              </a:rPr>
              <a:t> (28 chromosomes)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4. Common wheat, </a:t>
            </a:r>
            <a:r>
              <a:rPr lang="en-US" i="1" dirty="0" err="1">
                <a:latin typeface="Arial Black" panose="020B0A04020102020204" pitchFamily="34" charset="0"/>
              </a:rPr>
              <a:t>Triticum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vulgare</a:t>
            </a:r>
            <a:r>
              <a:rPr lang="en-US" dirty="0">
                <a:latin typeface="Arial Black" panose="020B0A04020102020204" pitchFamily="34" charset="0"/>
              </a:rPr>
              <a:t> (42 chromosomes)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5. Oriental wheat, </a:t>
            </a:r>
            <a:r>
              <a:rPr lang="en-US" i="1" dirty="0" err="1">
                <a:latin typeface="Arial Black" panose="020B0A04020102020204" pitchFamily="34" charset="0"/>
              </a:rPr>
              <a:t>Triticum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orientale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6. Persian wheat, </a:t>
            </a:r>
            <a:r>
              <a:rPr lang="en-US" i="1" dirty="0" err="1">
                <a:latin typeface="Arial Black" panose="020B0A04020102020204" pitchFamily="34" charset="0"/>
              </a:rPr>
              <a:t>Triticum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persicum</a:t>
            </a:r>
            <a:r>
              <a:rPr lang="en-US" dirty="0">
                <a:latin typeface="Arial Black" panose="020B0A04020102020204" pitchFamily="34" charset="0"/>
              </a:rPr>
              <a:t> (28 chromosomes)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7. </a:t>
            </a:r>
            <a:r>
              <a:rPr lang="en-US" i="1" dirty="0" err="1">
                <a:latin typeface="Arial Black" panose="020B0A04020102020204" pitchFamily="34" charset="0"/>
              </a:rPr>
              <a:t>Triticum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timopheevi</a:t>
            </a:r>
            <a:r>
              <a:rPr lang="en-US" dirty="0">
                <a:latin typeface="Arial Black" panose="020B0A04020102020204" pitchFamily="34" charset="0"/>
              </a:rPr>
              <a:t> (28 chromosomes)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8. </a:t>
            </a:r>
            <a:r>
              <a:rPr lang="en-US" i="1" dirty="0" err="1">
                <a:latin typeface="Arial Black" panose="020B0A04020102020204" pitchFamily="34" charset="0"/>
              </a:rPr>
              <a:t>Triticum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macha</a:t>
            </a:r>
            <a:r>
              <a:rPr lang="en-US" dirty="0">
                <a:latin typeface="Arial Black" panose="020B0A04020102020204" pitchFamily="34" charset="0"/>
              </a:rPr>
              <a:t> (42 chromosomes)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9. </a:t>
            </a:r>
            <a:r>
              <a:rPr lang="en-US" i="1" dirty="0" err="1">
                <a:latin typeface="Arial Black" panose="020B0A04020102020204" pitchFamily="34" charset="0"/>
              </a:rPr>
              <a:t>Triticum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vavilovianum</a:t>
            </a:r>
            <a:r>
              <a:rPr lang="en-US" dirty="0">
                <a:latin typeface="Arial Black" panose="020B0A04020102020204" pitchFamily="34" charset="0"/>
              </a:rPr>
              <a:t>, branched (42 chromosomes)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10. Two-row barley, </a:t>
            </a:r>
            <a:r>
              <a:rPr lang="en-US" i="1" dirty="0" err="1">
                <a:latin typeface="Arial Black" panose="020B0A04020102020204" pitchFamily="34" charset="0"/>
              </a:rPr>
              <a:t>Hordeum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distichum</a:t>
            </a:r>
            <a:r>
              <a:rPr lang="en-US" i="1" dirty="0">
                <a:latin typeface="Arial Black" panose="020B0A04020102020204" pitchFamily="34" charset="0"/>
              </a:rPr>
              <a:t>, H. </a:t>
            </a:r>
            <a:r>
              <a:rPr lang="en-US" i="1" dirty="0" err="1">
                <a:latin typeface="Arial Black" panose="020B0A04020102020204" pitchFamily="34" charset="0"/>
              </a:rPr>
              <a:t>nutans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11. Rye, </a:t>
            </a:r>
            <a:r>
              <a:rPr lang="en-US" i="1" dirty="0" err="1">
                <a:latin typeface="Arial Black" panose="020B0A04020102020204" pitchFamily="34" charset="0"/>
              </a:rPr>
              <a:t>Secale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cereale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12. Mediterranean oats, </a:t>
            </a:r>
            <a:r>
              <a:rPr lang="en-US" i="1" dirty="0" err="1">
                <a:latin typeface="Arial Black" panose="020B0A04020102020204" pitchFamily="34" charset="0"/>
              </a:rPr>
              <a:t>Avena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byzantina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13. Common oats, </a:t>
            </a:r>
            <a:r>
              <a:rPr lang="en-US" i="1" dirty="0" err="1">
                <a:latin typeface="Arial Black" panose="020B0A04020102020204" pitchFamily="34" charset="0"/>
              </a:rPr>
              <a:t>Avena</a:t>
            </a:r>
            <a:r>
              <a:rPr lang="en-US" i="1" dirty="0">
                <a:latin typeface="Arial Black" panose="020B0A04020102020204" pitchFamily="34" charset="0"/>
              </a:rPr>
              <a:t> sativa</a:t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14. Lentil, </a:t>
            </a:r>
            <a:r>
              <a:rPr lang="en-US" i="1" dirty="0">
                <a:latin typeface="Arial Black" panose="020B0A04020102020204" pitchFamily="34" charset="0"/>
              </a:rPr>
              <a:t>Lens </a:t>
            </a:r>
            <a:r>
              <a:rPr lang="en-US" i="1" dirty="0" err="1">
                <a:latin typeface="Arial Black" panose="020B0A04020102020204" pitchFamily="34" charset="0"/>
              </a:rPr>
              <a:t>esculenta</a:t>
            </a:r>
            <a:r>
              <a:rPr lang="en-US" i="1" dirty="0">
                <a:latin typeface="Arial Black" panose="020B0A04020102020204" pitchFamily="34" charset="0"/>
              </a:rPr>
              <a:t/>
            </a:r>
            <a:br>
              <a:rPr lang="en-US" i="1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15. Lupine, </a:t>
            </a:r>
            <a:r>
              <a:rPr lang="en-US" i="1" dirty="0" err="1">
                <a:latin typeface="Arial Black" panose="020B0A04020102020204" pitchFamily="34" charset="0"/>
              </a:rPr>
              <a:t>Lupinus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pilosus</a:t>
            </a:r>
            <a:r>
              <a:rPr lang="en-US" i="1" dirty="0">
                <a:latin typeface="Arial Black" panose="020B0A04020102020204" pitchFamily="34" charset="0"/>
              </a:rPr>
              <a:t>, L. </a:t>
            </a:r>
            <a:r>
              <a:rPr lang="en-US" i="1" dirty="0" err="1">
                <a:latin typeface="Arial Black" panose="020B0A04020102020204" pitchFamily="34" charset="0"/>
              </a:rPr>
              <a:t>albus</a:t>
            </a:r>
            <a:endParaRPr lang="en-US" dirty="0">
              <a:latin typeface="Arial Black" panose="020B0A04020102020204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2200" dirty="0" smtClean="0">
                <a:latin typeface="Arial Black" panose="020B0A04020102020204" pitchFamily="34" charset="0"/>
              </a:rPr>
              <a:t>Forage Plants 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1. Alfalfa, </a:t>
            </a:r>
            <a:r>
              <a:rPr lang="en-US" i="1" dirty="0" err="1" smtClean="0">
                <a:latin typeface="Arial Black" panose="020B0A04020102020204" pitchFamily="34" charset="0"/>
              </a:rPr>
              <a:t>Medicago</a:t>
            </a:r>
            <a:r>
              <a:rPr lang="en-US" i="1" dirty="0" smtClean="0">
                <a:latin typeface="Arial Black" panose="020B0A04020102020204" pitchFamily="34" charset="0"/>
              </a:rPr>
              <a:t> sativa</a:t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2. Persian clover, </a:t>
            </a:r>
            <a:r>
              <a:rPr lang="en-US" i="1" dirty="0" err="1" smtClean="0">
                <a:latin typeface="Arial Black" panose="020B0A04020102020204" pitchFamily="34" charset="0"/>
              </a:rPr>
              <a:t>Trifolium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resupinatum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3. Fenugreek, </a:t>
            </a:r>
            <a:r>
              <a:rPr lang="en-US" i="1" dirty="0" err="1" smtClean="0">
                <a:latin typeface="Arial Black" panose="020B0A04020102020204" pitchFamily="34" charset="0"/>
              </a:rPr>
              <a:t>Trigonella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foenum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graecum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4. Vetch, </a:t>
            </a:r>
            <a:r>
              <a:rPr lang="en-US" i="1" dirty="0" err="1" smtClean="0">
                <a:latin typeface="Arial Black" panose="020B0A04020102020204" pitchFamily="34" charset="0"/>
              </a:rPr>
              <a:t>Vicia</a:t>
            </a:r>
            <a:r>
              <a:rPr lang="en-US" i="1" dirty="0" smtClean="0">
                <a:latin typeface="Arial Black" panose="020B0A04020102020204" pitchFamily="34" charset="0"/>
              </a:rPr>
              <a:t> sativa</a:t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5. Hairy vetch, </a:t>
            </a:r>
            <a:r>
              <a:rPr lang="en-US" i="1" dirty="0" err="1" smtClean="0">
                <a:latin typeface="Arial Black" panose="020B0A04020102020204" pitchFamily="34" charset="0"/>
              </a:rPr>
              <a:t>Vicia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villosa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sz="2200" dirty="0" smtClean="0">
                <a:latin typeface="Arial Black" panose="020B0A04020102020204" pitchFamily="34" charset="0"/>
              </a:rPr>
              <a:t>Fruits 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1. Fig, </a:t>
            </a:r>
            <a:r>
              <a:rPr lang="en-US" i="1" dirty="0" err="1" smtClean="0">
                <a:latin typeface="Arial Black" panose="020B0A04020102020204" pitchFamily="34" charset="0"/>
              </a:rPr>
              <a:t>Ficus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carica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2. Pomegranate, </a:t>
            </a:r>
            <a:r>
              <a:rPr lang="en-US" i="1" dirty="0" err="1" smtClean="0">
                <a:latin typeface="Arial Black" panose="020B0A04020102020204" pitchFamily="34" charset="0"/>
              </a:rPr>
              <a:t>Punica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granatum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3. Apple, </a:t>
            </a:r>
            <a:r>
              <a:rPr lang="en-US" i="1" dirty="0" err="1" smtClean="0">
                <a:latin typeface="Arial Black" panose="020B0A04020102020204" pitchFamily="34" charset="0"/>
              </a:rPr>
              <a:t>Malus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pumilo</a:t>
            </a:r>
            <a:r>
              <a:rPr lang="en-US" dirty="0" smtClean="0">
                <a:latin typeface="Arial Black" panose="020B0A04020102020204" pitchFamily="34" charset="0"/>
              </a:rPr>
              <a:t> (one of the centers)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4. Pear, </a:t>
            </a:r>
            <a:r>
              <a:rPr lang="en-US" i="1" dirty="0" err="1" smtClean="0">
                <a:latin typeface="Arial Black" panose="020B0A04020102020204" pitchFamily="34" charset="0"/>
              </a:rPr>
              <a:t>Pyrus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communis</a:t>
            </a:r>
            <a:r>
              <a:rPr lang="en-US" dirty="0" smtClean="0">
                <a:latin typeface="Arial Black" panose="020B0A04020102020204" pitchFamily="34" charset="0"/>
              </a:rPr>
              <a:t> and others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5. Quince, </a:t>
            </a:r>
            <a:r>
              <a:rPr lang="en-US" i="1" dirty="0" err="1" smtClean="0">
                <a:latin typeface="Arial Black" panose="020B0A04020102020204" pitchFamily="34" charset="0"/>
              </a:rPr>
              <a:t>Cydonia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oblonga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6. Cherry, </a:t>
            </a:r>
            <a:r>
              <a:rPr lang="en-US" i="1" dirty="0" err="1" smtClean="0">
                <a:latin typeface="Arial Black" panose="020B0A04020102020204" pitchFamily="34" charset="0"/>
              </a:rPr>
              <a:t>Prunus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cerasus</a:t>
            </a:r>
            <a:r>
              <a:rPr lang="en-US" i="1" dirty="0" smtClean="0">
                <a:latin typeface="Arial Black" panose="020B0A04020102020204" pitchFamily="34" charset="0"/>
              </a:rPr>
              <a:t/>
            </a:r>
            <a:br>
              <a:rPr lang="en-US" i="1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7. Hawthorn, </a:t>
            </a:r>
            <a:r>
              <a:rPr lang="en-US" i="1" dirty="0" err="1" smtClean="0">
                <a:latin typeface="Arial Black" panose="020B0A04020102020204" pitchFamily="34" charset="0"/>
              </a:rPr>
              <a:t>Crataegus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i="1" dirty="0" err="1" smtClean="0">
                <a:latin typeface="Arial Black" panose="020B0A04020102020204" pitchFamily="34" charset="0"/>
              </a:rPr>
              <a:t>azarolus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History of Horticulture © 2002 Jules </a:t>
            </a:r>
            <a:r>
              <a:rPr lang="en-US" sz="1400" dirty="0" err="1" smtClean="0"/>
              <a:t>Janick</a:t>
            </a:r>
            <a:r>
              <a:rPr lang="en-US" sz="1400" dirty="0" smtClean="0"/>
              <a:t>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19374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The Value of Food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 ratio that links the number of calories per obtained per serving to the amount of energy required in the production.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Wheat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Rice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Corn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Potato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5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Distribution of the 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global </a:t>
            </a:r>
            <a:r>
              <a:rPr lang="en-US" dirty="0" smtClean="0">
                <a:latin typeface="Arial Black" panose="020B0A04020102020204" pitchFamily="34" charset="0"/>
              </a:rPr>
              <a:t>population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62200"/>
            <a:ext cx="8042276" cy="43434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How does this influence the population density's?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North vs. South America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Middle East vs. Europe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Western vs. Eastern Hemisphere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History of food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Transition from Hunter-gatherer to </a:t>
            </a:r>
            <a:r>
              <a:rPr lang="en-US" dirty="0" smtClean="0">
                <a:latin typeface="Arial Black" panose="020B0A04020102020204" pitchFamily="34" charset="0"/>
              </a:rPr>
              <a:t>Agriculture specialization</a:t>
            </a:r>
            <a:r>
              <a:rPr lang="en-US" dirty="0" smtClean="0">
                <a:latin typeface="Arial Black" panose="020B0A04020102020204" pitchFamily="34" charset="0"/>
              </a:rPr>
              <a:t>, population increases, </a:t>
            </a:r>
            <a:r>
              <a:rPr lang="en-US" dirty="0" smtClean="0">
                <a:latin typeface="Arial Black" panose="020B0A04020102020204" pitchFamily="34" charset="0"/>
              </a:rPr>
              <a:t>culture</a:t>
            </a:r>
            <a:r>
              <a:rPr lang="en-US" dirty="0" smtClean="0">
                <a:latin typeface="Arial Black" panose="020B0A04020102020204" pitchFamily="34" charset="0"/>
              </a:rPr>
              <a:t>, etc….</a:t>
            </a:r>
          </a:p>
          <a:p>
            <a:pPr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These </a:t>
            </a:r>
            <a:r>
              <a:rPr lang="en-US" dirty="0" smtClean="0">
                <a:latin typeface="Arial Black" panose="020B0A04020102020204" pitchFamily="34" charset="0"/>
              </a:rPr>
              <a:t>early farmers unknowingly changed </a:t>
            </a:r>
            <a:r>
              <a:rPr lang="en-US" dirty="0" smtClean="0">
                <a:latin typeface="Arial Black" panose="020B0A04020102020204" pitchFamily="34" charset="0"/>
              </a:rPr>
              <a:t>he </a:t>
            </a:r>
            <a:r>
              <a:rPr lang="en-US" dirty="0" smtClean="0">
                <a:latin typeface="Arial Black" panose="020B0A04020102020204" pitchFamily="34" charset="0"/>
              </a:rPr>
              <a:t>plants they grew.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Agricultural Improvements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05000"/>
            <a:ext cx="8042276" cy="43434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Irrigation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Domestication of animals.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Plows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Mechanization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Diesel engine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Fertilizer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Human 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Population </a:t>
            </a:r>
            <a:r>
              <a:rPr lang="en-US" dirty="0" smtClean="0">
                <a:latin typeface="Arial Black" panose="020B0A04020102020204" pitchFamily="34" charset="0"/>
              </a:rPr>
              <a:t>Growth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 descr="population-growt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8013289" cy="4572000"/>
          </a:xfrm>
        </p:spPr>
      </p:pic>
    </p:spTree>
    <p:extLst>
      <p:ext uri="{BB962C8B-B14F-4D97-AF65-F5344CB8AC3E}">
        <p14:creationId xmlns:p14="http://schemas.microsoft.com/office/powerpoint/2010/main" val="15438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6200" y="3810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I</a:t>
            </a:r>
            <a:r>
              <a:rPr lang="en-US" dirty="0" smtClean="0">
                <a:latin typeface="Arial Black" panose="020B0A04020102020204" pitchFamily="34" charset="0"/>
              </a:rPr>
              <a:t>ntended Consequences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1440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Unintended Consequences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Irish </a:t>
            </a:r>
            <a:r>
              <a:rPr lang="en-US" dirty="0">
                <a:latin typeface="Arial Black" panose="020B0A04020102020204" pitchFamily="34" charset="0"/>
              </a:rPr>
              <a:t>P</a:t>
            </a:r>
            <a:r>
              <a:rPr lang="en-US" dirty="0" smtClean="0">
                <a:latin typeface="Arial Black" panose="020B0A04020102020204" pitchFamily="34" charset="0"/>
              </a:rPr>
              <a:t>otato Famine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2 million starved 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2 million emigrated to the US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Dust Bowl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Deep soil tilling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Residents migrated west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Biotechnology Timeline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1910 - the term was first used</a:t>
            </a:r>
          </a:p>
          <a:p>
            <a:r>
              <a:rPr lang="en-US" dirty="0" smtClean="0">
                <a:latin typeface="Arial Black" pitchFamily="34" charset="0"/>
              </a:rPr>
              <a:t>1950’s - DNA discovered</a:t>
            </a:r>
          </a:p>
          <a:p>
            <a:r>
              <a:rPr lang="en-US" dirty="0" smtClean="0">
                <a:latin typeface="Arial Black" pitchFamily="34" charset="0"/>
              </a:rPr>
              <a:t>1970’s – Today</a:t>
            </a:r>
          </a:p>
          <a:p>
            <a:pPr lvl="1"/>
            <a:r>
              <a:rPr lang="en-US" dirty="0" smtClean="0">
                <a:latin typeface="Arial Black" pitchFamily="34" charset="0"/>
              </a:rPr>
              <a:t> birth of the biotech industry</a:t>
            </a:r>
          </a:p>
          <a:p>
            <a:pPr lvl="2"/>
            <a:r>
              <a:rPr lang="en-US" dirty="0" smtClean="0">
                <a:latin typeface="Arial Black" pitchFamily="34" charset="0"/>
              </a:rPr>
              <a:t>transfer of genes between organisms</a:t>
            </a:r>
          </a:p>
          <a:p>
            <a:pPr lvl="2"/>
            <a:r>
              <a:rPr lang="en-US" dirty="0" smtClean="0">
                <a:latin typeface="Arial Black" pitchFamily="34" charset="0"/>
              </a:rPr>
              <a:t>stem cell research</a:t>
            </a:r>
          </a:p>
          <a:p>
            <a:pPr lvl="2"/>
            <a:r>
              <a:rPr lang="en-US" dirty="0" smtClean="0">
                <a:latin typeface="Arial Black" pitchFamily="34" charset="0"/>
              </a:rPr>
              <a:t>cloning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Modern Agriculture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Organic vs. Conventional production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Cost 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Environmental Concerns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Regulation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Popular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Modern Agriculture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Gene Revolution</a:t>
            </a:r>
          </a:p>
          <a:p>
            <a:pPr>
              <a:buNone/>
            </a:pPr>
            <a:r>
              <a:rPr lang="en-US" dirty="0"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	-GM foods</a:t>
            </a:r>
          </a:p>
          <a:p>
            <a:pPr>
              <a:buNone/>
            </a:pPr>
            <a:r>
              <a:rPr lang="en-US" dirty="0" smtClean="0">
                <a:latin typeface="Arial Black" panose="020B0A04020102020204" pitchFamily="34" charset="0"/>
              </a:rPr>
              <a:t>		-patent </a:t>
            </a:r>
            <a:r>
              <a:rPr lang="en-US" dirty="0" smtClean="0">
                <a:latin typeface="Arial Black" panose="020B0A04020102020204" pitchFamily="34" charset="0"/>
              </a:rPr>
              <a:t>laws</a:t>
            </a:r>
          </a:p>
          <a:p>
            <a:pPr lvl="0"/>
            <a:r>
              <a:rPr lang="en-US" dirty="0">
                <a:latin typeface="Arial Black" panose="020B0A04020102020204" pitchFamily="34" charset="0"/>
              </a:rPr>
              <a:t>Current Agricultural Practices</a:t>
            </a:r>
          </a:p>
          <a:p>
            <a:pPr>
              <a:buNone/>
            </a:pPr>
            <a:r>
              <a:rPr lang="en-US" dirty="0">
                <a:latin typeface="Arial Black" panose="020B0A04020102020204" pitchFamily="34" charset="0"/>
              </a:rPr>
              <a:t>		-big seed companies</a:t>
            </a:r>
          </a:p>
          <a:p>
            <a:pPr>
              <a:buNone/>
            </a:pPr>
            <a:r>
              <a:rPr lang="en-US" dirty="0">
                <a:latin typeface="Arial Black" panose="020B0A04020102020204" pitchFamily="34" charset="0"/>
              </a:rPr>
              <a:t>		-global market</a:t>
            </a:r>
          </a:p>
          <a:p>
            <a:pPr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tatos_peru_artikel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8067406" cy="4773613"/>
          </a:xfrm>
        </p:spPr>
      </p:pic>
    </p:spTree>
    <p:extLst>
      <p:ext uri="{BB962C8B-B14F-4D97-AF65-F5344CB8AC3E}">
        <p14:creationId xmlns:p14="http://schemas.microsoft.com/office/powerpoint/2010/main" val="41396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yan fei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7359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apa_peruana_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7146177" cy="4673600"/>
          </a:xfrm>
        </p:spPr>
      </p:pic>
    </p:spTree>
    <p:extLst>
      <p:ext uri="{BB962C8B-B14F-4D97-AF65-F5344CB8AC3E}">
        <p14:creationId xmlns:p14="http://schemas.microsoft.com/office/powerpoint/2010/main" val="24494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-potatoes_475415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7716351" cy="5273675"/>
          </a:xfrm>
        </p:spPr>
      </p:pic>
    </p:spTree>
    <p:extLst>
      <p:ext uri="{BB962C8B-B14F-4D97-AF65-F5344CB8AC3E}">
        <p14:creationId xmlns:p14="http://schemas.microsoft.com/office/powerpoint/2010/main" val="28725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Modern Agriculture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Food miles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Urbanization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Food Security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24844"/>
            <a:ext cx="4876800" cy="3876675"/>
          </a:xfrm>
        </p:spPr>
      </p:pic>
    </p:spTree>
    <p:extLst>
      <p:ext uri="{BB962C8B-B14F-4D97-AF65-F5344CB8AC3E}">
        <p14:creationId xmlns:p14="http://schemas.microsoft.com/office/powerpoint/2010/main" val="10916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199949" cy="4525963"/>
          </a:xfrm>
        </p:spPr>
      </p:pic>
    </p:spTree>
    <p:extLst>
      <p:ext uri="{BB962C8B-B14F-4D97-AF65-F5344CB8AC3E}">
        <p14:creationId xmlns:p14="http://schemas.microsoft.com/office/powerpoint/2010/main" val="33487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708307" cy="1981200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0"/>
            <a:ext cx="3625377" cy="26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7044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Industrial Uses of Biotechnology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Waste Management</a:t>
            </a:r>
          </a:p>
          <a:p>
            <a:r>
              <a:rPr lang="en-US" dirty="0" err="1" smtClean="0">
                <a:latin typeface="Arial Black"/>
                <a:cs typeface="Arial Black"/>
              </a:rPr>
              <a:t>Biomining</a:t>
            </a:r>
            <a:endParaRPr lang="en-US" dirty="0" smtClean="0">
              <a:latin typeface="Arial Black"/>
              <a:cs typeface="Arial Black"/>
            </a:endParaRPr>
          </a:p>
          <a:p>
            <a:r>
              <a:rPr lang="en-US" dirty="0" smtClean="0">
                <a:latin typeface="Arial Black"/>
                <a:cs typeface="Arial Black"/>
              </a:rPr>
              <a:t>DNA Chips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76400"/>
            <a:ext cx="39624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038600"/>
            <a:ext cx="4001233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Human Population Growth</a:t>
            </a:r>
            <a:endParaRPr lang="en-US" dirty="0"/>
          </a:p>
        </p:txBody>
      </p:sp>
      <p:pic>
        <p:nvPicPr>
          <p:cNvPr id="4" name="Content Placeholder 3" descr="population-growt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8013289" cy="4572000"/>
          </a:xfrm>
        </p:spPr>
      </p:pic>
    </p:spTree>
    <p:extLst>
      <p:ext uri="{BB962C8B-B14F-4D97-AF65-F5344CB8AC3E}">
        <p14:creationId xmlns:p14="http://schemas.microsoft.com/office/powerpoint/2010/main" val="17934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 Shot 2013-03-07 at 5.07.12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8769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900 1950 2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8578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 Shot 2013-03-07 at 3.54.4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64832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reen Shot 2013-03-07 at 3.39.41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8483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1981200"/>
            <a:ext cx="50800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39444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Biotechnology for Health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4" y="1600201"/>
            <a:ext cx="8042276" cy="4343400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Human Genome Project (HGP)</a:t>
            </a:r>
          </a:p>
          <a:p>
            <a:r>
              <a:rPr lang="en-US" dirty="0" smtClean="0">
                <a:latin typeface="Arial Black"/>
                <a:cs typeface="Arial Black"/>
              </a:rPr>
              <a:t>Genetic Testing</a:t>
            </a:r>
          </a:p>
          <a:p>
            <a:r>
              <a:rPr lang="en-US" dirty="0" smtClean="0">
                <a:latin typeface="Arial Black"/>
                <a:cs typeface="Arial Black"/>
              </a:rPr>
              <a:t>Human Gene Therapy</a:t>
            </a:r>
          </a:p>
          <a:p>
            <a:r>
              <a:rPr lang="en-US" dirty="0" err="1" smtClean="0">
                <a:latin typeface="Arial Black"/>
                <a:cs typeface="Arial Black"/>
              </a:rPr>
              <a:t>Xenotransplantation</a:t>
            </a:r>
            <a:endParaRPr lang="en-US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Cloning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Medical Uses of Cloning</a:t>
            </a:r>
          </a:p>
          <a:p>
            <a:r>
              <a:rPr lang="en-US" dirty="0" smtClean="0">
                <a:latin typeface="Arial Black"/>
                <a:cs typeface="Arial Black"/>
              </a:rPr>
              <a:t>Ethical Concerns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352800"/>
            <a:ext cx="2377694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95600"/>
            <a:ext cx="5668144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3244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Biotechnology and Agriculture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042276" cy="2057399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Genetically Engineered Crops</a:t>
            </a:r>
          </a:p>
          <a:p>
            <a:r>
              <a:rPr lang="en-US" dirty="0" smtClean="0">
                <a:latin typeface="Arial Black"/>
                <a:cs typeface="Arial Black"/>
              </a:rPr>
              <a:t>Transgenic Animals and Plants</a:t>
            </a:r>
          </a:p>
          <a:p>
            <a:r>
              <a:rPr lang="en-US" dirty="0" smtClean="0">
                <a:latin typeface="Arial Black"/>
                <a:cs typeface="Arial Black"/>
              </a:rPr>
              <a:t>Internationally Concerns with GM Foods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191000"/>
            <a:ext cx="163830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29718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733800"/>
            <a:ext cx="2667000" cy="27855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458200" cy="1447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History of 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Agricultural </a:t>
            </a:r>
            <a:r>
              <a:rPr lang="en-US" dirty="0">
                <a:latin typeface="Arial Black" panose="020B0A04020102020204" pitchFamily="34" charset="0"/>
              </a:rPr>
              <a:t>Technology</a:t>
            </a:r>
            <a:r>
              <a:rPr lang="en-US" dirty="0" smtClean="0">
                <a:latin typeface="Arial Black" panose="020B0A04020102020204" pitchFamily="34" charset="0"/>
              </a:rPr>
              <a:t>: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3100" dirty="0" smtClean="0">
                <a:latin typeface="Arial Black" panose="020B0A04020102020204" pitchFamily="34" charset="0"/>
              </a:rPr>
              <a:t>From Domestication Through </a:t>
            </a:r>
            <a:r>
              <a:rPr lang="en-US" sz="3100" dirty="0">
                <a:latin typeface="Arial Black" panose="020B0A04020102020204" pitchFamily="34" charset="0"/>
              </a:rPr>
              <a:t>T</a:t>
            </a:r>
            <a:r>
              <a:rPr lang="en-US" sz="3100" dirty="0" smtClean="0">
                <a:latin typeface="Arial Black" panose="020B0A04020102020204" pitchFamily="34" charset="0"/>
              </a:rPr>
              <a:t>oday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File:Maler der Grabkammer des Sennudem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517931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9475"/>
            <a:ext cx="8042276" cy="1336956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What have you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eaten today?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2386"/>
            <a:ext cx="7010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Fruit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Coffee/Tea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Grains</a:t>
            </a:r>
          </a:p>
          <a:p>
            <a:pPr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>
              <a:buNone/>
            </a:pP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6431"/>
            <a:ext cx="26193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Center of Origins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13176"/>
          </a:xfrm>
        </p:spPr>
        <p:txBody>
          <a:bodyPr>
            <a:normAutofit fontScale="25000" lnSpcReduction="20000"/>
          </a:bodyPr>
          <a:lstStyle/>
          <a:p>
            <a:endParaRPr lang="en-US" sz="9600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sz="9600" dirty="0" smtClean="0">
                <a:latin typeface="Arial Black" panose="020B0A04020102020204" pitchFamily="34" charset="0"/>
              </a:rPr>
              <a:t>North America</a:t>
            </a:r>
          </a:p>
          <a:p>
            <a:endParaRPr lang="en-US" sz="9600" dirty="0" smtClean="0">
              <a:latin typeface="Arial Black" panose="020B0A04020102020204" pitchFamily="34" charset="0"/>
            </a:endParaRPr>
          </a:p>
          <a:p>
            <a:r>
              <a:rPr lang="en-US" sz="9600" dirty="0" smtClean="0">
                <a:latin typeface="Arial Black" panose="020B0A04020102020204" pitchFamily="34" charset="0"/>
              </a:rPr>
              <a:t>Seeds </a:t>
            </a:r>
          </a:p>
          <a:p>
            <a:pPr lvl="1"/>
            <a:r>
              <a:rPr lang="en-US" sz="9600" dirty="0" smtClean="0">
                <a:latin typeface="Arial Black" panose="020B0A04020102020204" pitchFamily="34" charset="0"/>
              </a:rPr>
              <a:t>1. Sunflower</a:t>
            </a:r>
            <a:r>
              <a:rPr lang="en-US" sz="9600" i="1" dirty="0" smtClean="0">
                <a:latin typeface="Arial Black" panose="020B0A04020102020204" pitchFamily="34" charset="0"/>
              </a:rPr>
              <a:t/>
            </a:r>
            <a:br>
              <a:rPr lang="en-US" sz="9600" i="1" dirty="0" smtClean="0">
                <a:latin typeface="Arial Black" panose="020B0A04020102020204" pitchFamily="34" charset="0"/>
              </a:rPr>
            </a:br>
            <a:r>
              <a:rPr lang="en-US" sz="9600" dirty="0" smtClean="0">
                <a:latin typeface="Arial Black" panose="020B0A04020102020204" pitchFamily="34" charset="0"/>
              </a:rPr>
              <a:t>2. Acorns</a:t>
            </a:r>
          </a:p>
          <a:p>
            <a:endParaRPr lang="en-US" sz="9600" dirty="0" smtClean="0">
              <a:latin typeface="Arial Black" panose="020B0A04020102020204" pitchFamily="34" charset="0"/>
            </a:endParaRPr>
          </a:p>
          <a:p>
            <a:r>
              <a:rPr lang="en-US" sz="9600" dirty="0" smtClean="0">
                <a:latin typeface="Arial Black" panose="020B0A04020102020204" pitchFamily="34" charset="0"/>
              </a:rPr>
              <a:t>Fruits</a:t>
            </a:r>
          </a:p>
          <a:p>
            <a:pPr lvl="1"/>
            <a:r>
              <a:rPr lang="en-US" sz="9600" dirty="0" smtClean="0">
                <a:latin typeface="Arial Black" panose="020B0A04020102020204" pitchFamily="34" charset="0"/>
              </a:rPr>
              <a:t>1</a:t>
            </a:r>
            <a:r>
              <a:rPr lang="en-US" sz="9600" dirty="0">
                <a:latin typeface="Arial Black" panose="020B0A04020102020204" pitchFamily="34" charset="0"/>
              </a:rPr>
              <a:t>. </a:t>
            </a:r>
            <a:r>
              <a:rPr lang="en-US" sz="9600" dirty="0" smtClean="0">
                <a:latin typeface="Arial Black" panose="020B0A04020102020204" pitchFamily="34" charset="0"/>
              </a:rPr>
              <a:t>Blueberries</a:t>
            </a:r>
            <a:r>
              <a:rPr lang="en-US" sz="9600" dirty="0">
                <a:latin typeface="Arial Black" panose="020B0A04020102020204" pitchFamily="34" charset="0"/>
              </a:rPr>
              <a:t/>
            </a:r>
            <a:br>
              <a:rPr lang="en-US" sz="9600" dirty="0">
                <a:latin typeface="Arial Black" panose="020B0A04020102020204" pitchFamily="34" charset="0"/>
              </a:rPr>
            </a:br>
            <a:r>
              <a:rPr lang="en-US" sz="9600" dirty="0">
                <a:latin typeface="Arial Black" panose="020B0A04020102020204" pitchFamily="34" charset="0"/>
              </a:rPr>
              <a:t>2. Strawberries</a:t>
            </a:r>
            <a:r>
              <a:rPr lang="en-US" sz="9600" i="1" dirty="0">
                <a:latin typeface="Arial Black" panose="020B0A04020102020204" pitchFamily="34" charset="0"/>
              </a:rPr>
              <a:t/>
            </a:r>
            <a:br>
              <a:rPr lang="en-US" sz="9600" i="1" dirty="0">
                <a:latin typeface="Arial Black" panose="020B0A04020102020204" pitchFamily="34" charset="0"/>
              </a:rPr>
            </a:br>
            <a:endParaRPr lang="en-US" sz="9600" dirty="0">
              <a:latin typeface="Arial Black" panose="020B0A040201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4008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History of Horticulture © 2002 Jules </a:t>
            </a:r>
            <a:r>
              <a:rPr lang="en-US" sz="1400" dirty="0" err="1" smtClean="0"/>
              <a:t>Janick</a:t>
            </a:r>
            <a:r>
              <a:rPr lang="en-US" sz="1400" dirty="0" smtClean="0"/>
              <a:t>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41999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169</TotalTime>
  <Words>366</Words>
  <Application>Microsoft Office PowerPoint</Application>
  <PresentationFormat>On-screen Show (4:3)</PresentationFormat>
  <Paragraphs>130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Breeze</vt:lpstr>
      <vt:lpstr>Biotechnology</vt:lpstr>
      <vt:lpstr>Biotechnology Timeline</vt:lpstr>
      <vt:lpstr>Industrial Uses of Biotechnology</vt:lpstr>
      <vt:lpstr>Biotechnology for Health</vt:lpstr>
      <vt:lpstr>Cloning</vt:lpstr>
      <vt:lpstr>Biotechnology and Agriculture</vt:lpstr>
      <vt:lpstr>History of  Agricultural Technology:  From Domestication Through Today  </vt:lpstr>
      <vt:lpstr>What have you  eaten today?</vt:lpstr>
      <vt:lpstr>Center of Origins</vt:lpstr>
      <vt:lpstr>Center of Origins</vt:lpstr>
      <vt:lpstr>Center of Origins</vt:lpstr>
      <vt:lpstr>Center of Origins</vt:lpstr>
      <vt:lpstr>The Value of Food</vt:lpstr>
      <vt:lpstr>Distribution of the  global population</vt:lpstr>
      <vt:lpstr>History of food</vt:lpstr>
      <vt:lpstr>Agricultural Improvements</vt:lpstr>
      <vt:lpstr>Human  Population Growth</vt:lpstr>
      <vt:lpstr>PowerPoint Presentation</vt:lpstr>
      <vt:lpstr>Unintended Consequences</vt:lpstr>
      <vt:lpstr>Modern Agriculture</vt:lpstr>
      <vt:lpstr>Modern Agriculture</vt:lpstr>
      <vt:lpstr>PowerPoint Presentation</vt:lpstr>
      <vt:lpstr>PowerPoint Presentation</vt:lpstr>
      <vt:lpstr>PowerPoint Presentation</vt:lpstr>
      <vt:lpstr>PowerPoint Presentation</vt:lpstr>
      <vt:lpstr>Modern Agriculture</vt:lpstr>
      <vt:lpstr>PowerPoint Presentation</vt:lpstr>
      <vt:lpstr>PowerPoint Presentation</vt:lpstr>
      <vt:lpstr>PowerPoint Presentation</vt:lpstr>
      <vt:lpstr>Human Population Growth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&amp; Health Professions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vcarter</dc:creator>
  <cp:lastModifiedBy>Vinson Carter</cp:lastModifiedBy>
  <cp:revision>24</cp:revision>
  <dcterms:created xsi:type="dcterms:W3CDTF">2009-01-19T20:18:51Z</dcterms:created>
  <dcterms:modified xsi:type="dcterms:W3CDTF">2014-02-11T14:39:26Z</dcterms:modified>
</cp:coreProperties>
</file>