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73" r:id="rId13"/>
    <p:sldId id="274" r:id="rId14"/>
    <p:sldId id="277" r:id="rId15"/>
    <p:sldId id="275" r:id="rId16"/>
    <p:sldId id="276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9D8E20-B8DF-456D-8372-4E946ED7B6D8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38600"/>
            <a:ext cx="6858000" cy="990600"/>
          </a:xfrm>
        </p:spPr>
        <p:txBody>
          <a:bodyPr/>
          <a:lstStyle/>
          <a:p>
            <a:r>
              <a:rPr lang="en-US" dirty="0" smtClean="0"/>
              <a:t>Invention and Innovation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Technological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2362200" cy="286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30" y="381000"/>
            <a:ext cx="2080470" cy="286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2261709" cy="286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products/systems under constraints </a:t>
            </a:r>
            <a:endParaRPr lang="en-US" dirty="0" smtClean="0"/>
          </a:p>
          <a:p>
            <a:pPr lvl="1"/>
            <a:r>
              <a:rPr lang="en-US" dirty="0" smtClean="0"/>
              <a:t>Ethics</a:t>
            </a:r>
            <a:r>
              <a:rPr lang="en-US" dirty="0"/>
              <a:t>, safety, risks/benefits, reliability, etc. </a:t>
            </a:r>
            <a:endParaRPr lang="en-US" sz="1400" dirty="0"/>
          </a:p>
          <a:p>
            <a:r>
              <a:rPr lang="en-US" dirty="0"/>
              <a:t>Making </a:t>
            </a:r>
            <a:r>
              <a:rPr lang="en-US" dirty="0" smtClean="0"/>
              <a:t>compromise</a:t>
            </a:r>
            <a:endParaRPr lang="en-US" sz="1800" dirty="0"/>
          </a:p>
          <a:p>
            <a:r>
              <a:rPr lang="en-US" dirty="0"/>
              <a:t>Applying critical analysis</a:t>
            </a:r>
            <a:endParaRPr lang="en-US" sz="1500" dirty="0"/>
          </a:p>
          <a:p>
            <a:r>
              <a:rPr lang="en-US" dirty="0"/>
              <a:t>Applying technical knowledge</a:t>
            </a:r>
            <a:endParaRPr lang="en-US" sz="1500" dirty="0"/>
          </a:p>
          <a:p>
            <a:r>
              <a:rPr lang="en-US" dirty="0"/>
              <a:t>Using technological creativity</a:t>
            </a:r>
            <a:endParaRPr lang="en-US" sz="1500" dirty="0"/>
          </a:p>
          <a:p>
            <a:r>
              <a:rPr lang="en-US" dirty="0"/>
              <a:t>Developing teamwork skills</a:t>
            </a:r>
            <a:endParaRPr lang="en-US" sz="1500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514600"/>
            <a:ext cx="3438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352800" cy="2514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Identify the Problem</a:t>
            </a:r>
          </a:p>
          <a:p>
            <a:pPr lvl="0"/>
            <a:r>
              <a:rPr lang="en-US" dirty="0" smtClean="0"/>
              <a:t>Collect Information</a:t>
            </a:r>
          </a:p>
          <a:p>
            <a:pPr lvl="0"/>
            <a:r>
              <a:rPr lang="en-US" dirty="0" smtClean="0"/>
              <a:t>Think Creatively</a:t>
            </a:r>
          </a:p>
          <a:p>
            <a:pPr lvl="0"/>
            <a:r>
              <a:rPr lang="en-US" dirty="0" smtClean="0"/>
              <a:t>Experiment </a:t>
            </a:r>
          </a:p>
          <a:p>
            <a:pPr lvl="0"/>
            <a:r>
              <a:rPr lang="en-US" dirty="0" smtClean="0"/>
              <a:t>Review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89598"/>
              </p:ext>
            </p:extLst>
          </p:nvPr>
        </p:nvGraphicFramePr>
        <p:xfrm>
          <a:off x="533400" y="3886199"/>
          <a:ext cx="3352800" cy="2395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Photo Editor Photo" r:id="rId3" imgW="5334462" imgH="3809524" progId="MSPhotoEd.3">
                  <p:embed/>
                </p:oleObj>
              </mc:Choice>
              <mc:Fallback>
                <p:oleObj name="Photo Editor Photo" r:id="rId3" imgW="5334462" imgH="380952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6199"/>
                        <a:ext cx="3352800" cy="2395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86802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Invention – created to help the inventor or others </a:t>
            </a:r>
          </a:p>
          <a:p>
            <a:pPr lvl="1"/>
            <a:r>
              <a:rPr lang="en-US" dirty="0" smtClean="0"/>
              <a:t>make our life better and easier</a:t>
            </a:r>
          </a:p>
          <a:p>
            <a:pPr lvl="1"/>
            <a:endParaRPr lang="en-US" dirty="0"/>
          </a:p>
          <a:p>
            <a:r>
              <a:rPr lang="en-US" dirty="0" smtClean="0"/>
              <a:t>Financial Invention – created to make money</a:t>
            </a:r>
          </a:p>
          <a:p>
            <a:endParaRPr lang="en-US" dirty="0"/>
          </a:p>
          <a:p>
            <a:r>
              <a:rPr lang="en-US" dirty="0" smtClean="0"/>
              <a:t>Leisure Invention – created for the pleasure of inventing</a:t>
            </a:r>
          </a:p>
          <a:p>
            <a:pPr lvl="1"/>
            <a:r>
              <a:rPr lang="en-US" dirty="0" smtClean="0"/>
              <a:t>games and toys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63337"/>
            <a:ext cx="2209800" cy="218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2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085714" cy="454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768"/>
            <a:ext cx="7628571" cy="1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3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26745"/>
            <a:ext cx="82223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Joints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the location at which bones connect.  Joints are constructed to allow movement and provide mechanical support both structurally and functionally.</a:t>
            </a: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Muscles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the tissue that functions to produce force and motion.</a:t>
            </a:r>
            <a:endParaRPr lang="en-US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Tendons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the tissue that connects muscle to bone.  Tendons and muscles work together to move bones and withstand tension.</a:t>
            </a:r>
            <a:endParaRPr lang="en-US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endParaRPr lang="en-US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Prosthesis - 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artificial limb (an artificial substitute) that replaces a missing leg or arm due to disease, accidents, or congenital defects.</a:t>
            </a: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types of artificial limbs: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Transtibial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prosthesis – occurring across or involving the tibia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Transfemoral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prosthesis – occurring across or involving the femur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Transradial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prosthesis  - occurring below the elbow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Transhumeral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prosthesis - occurring across or involving the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humeris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encrypted-tbn2.gstatic.com/images?q=tbn:ANd9GcT8S2ypIH3DLZSVJtGy7UHe3xhbfLs99Eo1t4UaWIXXBXfB6Fx5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05200"/>
            <a:ext cx="1345322" cy="27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4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05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Design Challenge: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as a member of an engineering design team, design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prosthesis for your hand that is capable of picking up a tennis ball and a sheet of paper laying flat on a table.  Your prosthesis must fit on one of your design team member’s hand and be operated with the use of no more than one finger.</a:t>
            </a:r>
          </a:p>
          <a:p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Materials and Tools:</a:t>
            </a:r>
          </a:p>
          <a:p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Rubber Bands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Elastic Strips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Masking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Popsicle Sticks</a:t>
            </a: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*addition recycled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materials approved by the instructor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Teams will have access to all tools within the STEM lab including a hot-glue gun.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86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789" y="488103"/>
            <a:ext cx="79494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Teams:</a:t>
            </a: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 1 – Avery, Allison, 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Russell, Hannah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Team 2 – Justin, Dawn,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Nicolas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 3 –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Doug, Lyndsey 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Aaron </a:t>
            </a:r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 4 – Caitlin, Cullen, David</a:t>
            </a: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 5 – Renee,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Sawyer, Hannah P.</a:t>
            </a:r>
          </a:p>
          <a:p>
            <a:pPr>
              <a:tabLst>
                <a:tab pos="2743200" algn="ctr"/>
                <a:tab pos="5486400" algn="r"/>
                <a:tab pos="457200" algn="l"/>
              </a:tabLst>
            </a:pPr>
            <a:endParaRPr lang="en-US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8680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9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Upcoming Assignments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Individual Invention Project (15 points)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Appropriate technological solution or original invention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/>
              <a:t>Reuse a product container/packaging</a:t>
            </a:r>
          </a:p>
          <a:p>
            <a:pPr lvl="2"/>
            <a:r>
              <a:rPr lang="en-US" dirty="0" smtClean="0"/>
              <a:t>Relate it to something in your own life</a:t>
            </a:r>
          </a:p>
          <a:p>
            <a:r>
              <a:rPr lang="en-US" dirty="0" smtClean="0"/>
              <a:t>Final </a:t>
            </a:r>
            <a:r>
              <a:rPr lang="en-US" dirty="0"/>
              <a:t>Exam/Project (</a:t>
            </a:r>
            <a:r>
              <a:rPr lang="en-US" dirty="0" smtClean="0"/>
              <a:t>10 </a:t>
            </a:r>
            <a:r>
              <a:rPr lang="en-US" dirty="0"/>
              <a:t>points)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Present your design to the class </a:t>
            </a:r>
          </a:p>
          <a:p>
            <a:pPr lvl="2"/>
            <a:r>
              <a:rPr lang="en-US" dirty="0" smtClean="0"/>
              <a:t>You will have 5 minutes to sell your invention to the class and demonstrate your prototype/teaching model.  This can be in the form of a video/commercial, brochure/advertisement, or other appropriate </a:t>
            </a:r>
            <a:r>
              <a:rPr lang="en-US" dirty="0" smtClean="0"/>
              <a:t>demonstration of your invention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9:30-10:45 – Thursday, May 7 – 8:00-10:00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Utility Patents – processes, machines, products, and composition of matter (medicines)</a:t>
            </a:r>
          </a:p>
          <a:p>
            <a:pPr lvl="1"/>
            <a:r>
              <a:rPr lang="en-US" dirty="0" smtClean="0"/>
              <a:t>20 years</a:t>
            </a:r>
          </a:p>
          <a:p>
            <a:pPr lvl="1"/>
            <a:endParaRPr lang="en-US" dirty="0"/>
          </a:p>
          <a:p>
            <a:pPr algn="just"/>
            <a:r>
              <a:rPr lang="en-US" dirty="0" smtClean="0"/>
              <a:t>Design Patents – new, original, or ornamental designs for products</a:t>
            </a:r>
          </a:p>
          <a:p>
            <a:pPr lvl="1" algn="just"/>
            <a:r>
              <a:rPr lang="en-US" dirty="0" smtClean="0"/>
              <a:t>20 years</a:t>
            </a:r>
          </a:p>
          <a:p>
            <a:pPr lvl="1" algn="just"/>
            <a:endParaRPr lang="en-US" dirty="0"/>
          </a:p>
          <a:p>
            <a:pPr algn="just"/>
            <a:r>
              <a:rPr lang="en-US" dirty="0" smtClean="0"/>
              <a:t>Plant Patents – invented or discovered plant varieties</a:t>
            </a:r>
          </a:p>
          <a:p>
            <a:pPr lvl="1" algn="just"/>
            <a:r>
              <a:rPr lang="en-US" dirty="0" smtClean="0"/>
              <a:t>20 years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1"/>
            <a:ext cx="1447800" cy="137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1000129" cy="142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57801"/>
            <a:ext cx="15290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Trademarks – words, names, symbols, sounds, or colors distinguishing goods and services</a:t>
            </a:r>
          </a:p>
          <a:p>
            <a:pPr lvl="1"/>
            <a:r>
              <a:rPr lang="en-US" dirty="0" smtClean="0"/>
              <a:t>Can be renewed forever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algn="just"/>
            <a:r>
              <a:rPr lang="en-US" dirty="0" smtClean="0"/>
              <a:t>Copyrights – writings, music, and works of art</a:t>
            </a:r>
          </a:p>
          <a:p>
            <a:pPr lvl="1" algn="just"/>
            <a:r>
              <a:rPr lang="en-US" dirty="0" smtClean="0"/>
              <a:t>Life of the author, plus 70 years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71" y="4191000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vs. Invention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Discovery – is made when something that naturally occurs is first noticed – scientific discoveries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Invention – is a new idea, process, or device </a:t>
            </a:r>
          </a:p>
          <a:p>
            <a:pPr lvl="1"/>
            <a:r>
              <a:rPr lang="en-US" dirty="0" smtClean="0"/>
              <a:t>Devices and machines</a:t>
            </a:r>
          </a:p>
          <a:p>
            <a:pPr lvl="1"/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Processes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1924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114799"/>
            <a:ext cx="2590800" cy="201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8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Invention &amp;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Invention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products/systems to solve human problems</a:t>
            </a:r>
            <a:endParaRPr lang="en-US" sz="1400" dirty="0"/>
          </a:p>
          <a:p>
            <a:pPr lvl="1"/>
            <a:r>
              <a:rPr lang="en-US" dirty="0"/>
              <a:t>Meeting human wants and </a:t>
            </a:r>
            <a:r>
              <a:rPr lang="en-US" dirty="0" smtClean="0"/>
              <a:t>needs</a:t>
            </a:r>
            <a:endParaRPr lang="en-US" sz="1800" dirty="0"/>
          </a:p>
          <a:p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/>
              <a:t>existing products/systems</a:t>
            </a:r>
            <a:endParaRPr lang="en-US" sz="1400" dirty="0"/>
          </a:p>
          <a:p>
            <a:pPr lvl="1"/>
            <a:r>
              <a:rPr lang="en-US" dirty="0"/>
              <a:t>Improving technological </a:t>
            </a:r>
            <a:r>
              <a:rPr lang="en-US" dirty="0" smtClean="0"/>
              <a:t>methods</a:t>
            </a:r>
          </a:p>
          <a:p>
            <a:pPr lvl="1"/>
            <a:endParaRPr lang="en-US" sz="1400" dirty="0"/>
          </a:p>
          <a:p>
            <a:pPr marL="274320" lvl="1" indent="0">
              <a:buNone/>
            </a:pPr>
            <a:r>
              <a:rPr lang="en-US" sz="2600" dirty="0" smtClean="0"/>
              <a:t>Adaptation – developed when inventions are used for something other than the purpose for which they were intended</a:t>
            </a:r>
            <a:endParaRPr lang="en-US" sz="26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362200" cy="183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Design is to technology what </a:t>
            </a:r>
            <a:r>
              <a:rPr lang="en-US" dirty="0" smtClean="0"/>
              <a:t>inquiry is </a:t>
            </a:r>
            <a:r>
              <a:rPr lang="en-US" dirty="0"/>
              <a:t>to science and </a:t>
            </a:r>
            <a:r>
              <a:rPr lang="en-US" dirty="0" smtClean="0"/>
              <a:t>reading is </a:t>
            </a:r>
            <a:r>
              <a:rPr lang="en-US" dirty="0"/>
              <a:t>to language arts</a:t>
            </a:r>
          </a:p>
          <a:p>
            <a:pPr lvl="0"/>
            <a:r>
              <a:rPr lang="en-US" dirty="0" smtClean="0"/>
              <a:t>Uses critical </a:t>
            </a:r>
            <a:r>
              <a:rPr lang="en-US" dirty="0"/>
              <a:t>thinking</a:t>
            </a:r>
          </a:p>
          <a:p>
            <a:pPr lvl="0"/>
            <a:r>
              <a:rPr lang="en-US" dirty="0"/>
              <a:t>Promotes teamwork</a:t>
            </a:r>
          </a:p>
          <a:p>
            <a:pPr lvl="0"/>
            <a:r>
              <a:rPr lang="en-US" dirty="0"/>
              <a:t>Mirrors “real</a:t>
            </a:r>
            <a:r>
              <a:rPr lang="en-US" dirty="0" smtClean="0"/>
              <a:t>” world</a:t>
            </a:r>
            <a:endParaRPr lang="en-US" dirty="0"/>
          </a:p>
          <a:p>
            <a:pPr lvl="0"/>
            <a:r>
              <a:rPr lang="en-US" dirty="0"/>
              <a:t>Applies technical knowledge</a:t>
            </a:r>
          </a:p>
          <a:p>
            <a:pPr lvl="0"/>
            <a:r>
              <a:rPr lang="en-US" dirty="0" smtClean="0"/>
              <a:t>Expands/utilizes </a:t>
            </a:r>
            <a:r>
              <a:rPr lang="en-US" dirty="0"/>
              <a:t>creativity</a:t>
            </a:r>
          </a:p>
          <a:p>
            <a:pPr lvl="0"/>
            <a:r>
              <a:rPr lang="en-US" dirty="0"/>
              <a:t>Examines the technological impacts on society, cultures, and environment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&amp;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Pre-market </a:t>
            </a:r>
            <a:r>
              <a:rPr lang="en-US" dirty="0" smtClean="0"/>
              <a:t>innovation/development</a:t>
            </a:r>
          </a:p>
          <a:p>
            <a:pPr marL="0" lvl="0" indent="0">
              <a:buNone/>
            </a:pPr>
            <a:endParaRPr lang="en-US" sz="1400" dirty="0"/>
          </a:p>
          <a:p>
            <a:pPr lvl="0"/>
            <a:r>
              <a:rPr lang="en-US" dirty="0"/>
              <a:t>Refining the product/system prior to marketing</a:t>
            </a:r>
            <a:endParaRPr lang="en-US" sz="1400" dirty="0"/>
          </a:p>
          <a:p>
            <a:pPr lvl="1"/>
            <a:r>
              <a:rPr lang="en-US" dirty="0"/>
              <a:t>Addressing wide-range of problems </a:t>
            </a:r>
            <a:r>
              <a:rPr lang="en-US" dirty="0" smtClean="0"/>
              <a:t>concurrently </a:t>
            </a:r>
          </a:p>
          <a:p>
            <a:pPr lvl="1"/>
            <a:r>
              <a:rPr lang="en-US" sz="2600" dirty="0" smtClean="0"/>
              <a:t>Is </a:t>
            </a:r>
            <a:r>
              <a:rPr lang="en-US" sz="2600" dirty="0"/>
              <a:t>the product reliable?</a:t>
            </a:r>
          </a:p>
          <a:p>
            <a:pPr lvl="1"/>
            <a:r>
              <a:rPr lang="en-US" sz="2600" dirty="0"/>
              <a:t>Is the product safe?</a:t>
            </a:r>
          </a:p>
          <a:p>
            <a:pPr lvl="1"/>
            <a:r>
              <a:rPr lang="en-US" sz="2600" dirty="0"/>
              <a:t>Does the product have market appeal?</a:t>
            </a:r>
          </a:p>
          <a:p>
            <a:pPr lvl="1"/>
            <a:r>
              <a:rPr lang="en-US" sz="2600" dirty="0"/>
              <a:t>Does the product add social value</a:t>
            </a:r>
            <a:r>
              <a:rPr lang="en-US" sz="2600" dirty="0" smtClean="0"/>
              <a:t>?</a:t>
            </a:r>
          </a:p>
          <a:p>
            <a:pPr marL="274320" lvl="1" indent="0">
              <a:buNone/>
            </a:pPr>
            <a:endParaRPr lang="en-US" sz="2600" dirty="0"/>
          </a:p>
          <a:p>
            <a:r>
              <a:rPr lang="en-US" dirty="0"/>
              <a:t>What are the potential harmful </a:t>
            </a:r>
            <a:r>
              <a:rPr lang="en-US" dirty="0" smtClean="0"/>
              <a:t>impacts</a:t>
            </a:r>
          </a:p>
          <a:p>
            <a:pPr lvl="1"/>
            <a:r>
              <a:rPr lang="en-US" dirty="0" smtClean="0"/>
              <a:t>Ethical</a:t>
            </a:r>
            <a:r>
              <a:rPr lang="en-US" dirty="0"/>
              <a:t>, environmental, social, political, ecological</a:t>
            </a:r>
            <a:endParaRPr lang="en-US" sz="1600" dirty="0"/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5908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Following established procedures to solve a problem</a:t>
            </a:r>
          </a:p>
          <a:p>
            <a:pPr lvl="0"/>
            <a:r>
              <a:rPr lang="en-US" dirty="0"/>
              <a:t>Developing hypotheses, testing procedures, documentation procedures, etc.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2733675" cy="27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Identify faults/malfunctions in technological systems</a:t>
            </a:r>
          </a:p>
          <a:p>
            <a:pPr lvl="0"/>
            <a:r>
              <a:rPr lang="en-US" dirty="0"/>
              <a:t>Applying specialized knowledge to isolate causes</a:t>
            </a:r>
          </a:p>
          <a:p>
            <a:pPr lvl="0"/>
            <a:r>
              <a:rPr lang="en-US" dirty="0"/>
              <a:t>Repairing faults</a:t>
            </a:r>
          </a:p>
          <a:p>
            <a:pPr lvl="0"/>
            <a:r>
              <a:rPr lang="en-US" dirty="0"/>
              <a:t>Testing results of action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399"/>
            <a:ext cx="5334000" cy="29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201</TotalTime>
  <Words>695</Words>
  <Application>Microsoft Office PowerPoint</Application>
  <PresentationFormat>On-screen Show (4:3)</PresentationFormat>
  <Paragraphs>141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Bookman Old Style</vt:lpstr>
      <vt:lpstr>Gill Sans MT</vt:lpstr>
      <vt:lpstr>Times New Roman</vt:lpstr>
      <vt:lpstr>Wingdings</vt:lpstr>
      <vt:lpstr>Wingdings 3</vt:lpstr>
      <vt:lpstr>Origin</vt:lpstr>
      <vt:lpstr>Photo Editor Photo</vt:lpstr>
      <vt:lpstr>Invention and Innovation</vt:lpstr>
      <vt:lpstr>Intellectual Property</vt:lpstr>
      <vt:lpstr>Intellectual Property</vt:lpstr>
      <vt:lpstr>Discovery vs. Invention</vt:lpstr>
      <vt:lpstr>Invention &amp; Innovation</vt:lpstr>
      <vt:lpstr>Why Design?</vt:lpstr>
      <vt:lpstr>Research &amp; Development</vt:lpstr>
      <vt:lpstr>Experimentation</vt:lpstr>
      <vt:lpstr>Troubleshooting</vt:lpstr>
      <vt:lpstr>Engineering Design</vt:lpstr>
      <vt:lpstr>Design Process</vt:lpstr>
      <vt:lpstr>Why Invent?</vt:lpstr>
      <vt:lpstr>PowerPoint Presentation</vt:lpstr>
      <vt:lpstr>PowerPoint Presentation</vt:lpstr>
      <vt:lpstr>PowerPoint Presentation</vt:lpstr>
      <vt:lpstr>PowerPoint Presentation</vt:lpstr>
      <vt:lpstr>Upcoming Assignments</vt:lpstr>
    </vt:vector>
  </TitlesOfParts>
  <Company>Illinois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Design</dc:title>
  <dc:creator>Department of Technology</dc:creator>
  <cp:lastModifiedBy>Vinson R. Carter</cp:lastModifiedBy>
  <cp:revision>19</cp:revision>
  <dcterms:created xsi:type="dcterms:W3CDTF">2010-09-19T21:08:44Z</dcterms:created>
  <dcterms:modified xsi:type="dcterms:W3CDTF">2015-04-02T13:40:02Z</dcterms:modified>
</cp:coreProperties>
</file>