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20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9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8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7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1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55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1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801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8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08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9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675E6-F738-4F7D-BCE4-5CD28D1E88CB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8D5A6-E455-440C-9207-08A3C6C7E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1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ile:Vinci - Hammer 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6200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888" y="5409311"/>
            <a:ext cx="7772400" cy="1470025"/>
          </a:xfrm>
        </p:spPr>
        <p:txBody>
          <a:bodyPr/>
          <a:lstStyle/>
          <a:p>
            <a:r>
              <a:rPr lang="en-US" dirty="0" smtClean="0"/>
              <a:t>The Engineering Notebook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5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adhes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519238"/>
            <a:ext cx="361473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85763" y="1851025"/>
            <a:ext cx="537527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7. Entries start at the top of the page, working left-to-right and top-to-bottom.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44488" y="3570288"/>
            <a:ext cx="54260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8. Markers that bleed through the paper are not used.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81000" y="5083175"/>
            <a:ext cx="767715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9. Inserted items are permanently attached (glue is preferred). Loose leaf items do not belong in the notebook.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295400" y="762000"/>
            <a:ext cx="7696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solidFill>
                  <a:schemeClr val="tx2"/>
                </a:solidFill>
                <a:latin typeface="Arial" panose="020B0604020202020204" pitchFamily="34" charset="0"/>
              </a:rPr>
              <a:t>Engineer’s Notebook Standards</a:t>
            </a:r>
          </a:p>
        </p:txBody>
      </p:sp>
    </p:spTree>
    <p:extLst>
      <p:ext uri="{BB962C8B-B14F-4D97-AF65-F5344CB8AC3E}">
        <p14:creationId xmlns:p14="http://schemas.microsoft.com/office/powerpoint/2010/main" val="2615285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nitialed mista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425575"/>
            <a:ext cx="34845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1313" y="1970088"/>
            <a:ext cx="4808537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90563" indent="-690563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10. The date that each entry was made is clearly indicated.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4488" y="3524250"/>
            <a:ext cx="8561387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90563" indent="-690563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11. Mistakes are crossed off, initialed, with correction placed nearby. Never erase or remove anything.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4488" y="5103813"/>
            <a:ext cx="77247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90563" indent="-690563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12. Consistent recording methods for ideas, references, test results, etc. are used throughout the notebook.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295400" y="762000"/>
            <a:ext cx="7696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solidFill>
                  <a:schemeClr val="tx2"/>
                </a:solidFill>
                <a:latin typeface="Arial" panose="020B0604020202020204" pitchFamily="34" charset="0"/>
              </a:rPr>
              <a:t>Engineer’s Notebook Standards</a:t>
            </a:r>
          </a:p>
        </p:txBody>
      </p:sp>
    </p:spTree>
    <p:extLst>
      <p:ext uri="{BB962C8B-B14F-4D97-AF65-F5344CB8AC3E}">
        <p14:creationId xmlns:p14="http://schemas.microsoft.com/office/powerpoint/2010/main" val="22070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44488" y="3513138"/>
            <a:ext cx="85613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90563" indent="-690563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13. Each page is signed and dated before the next page is begun.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41313" y="4576763"/>
            <a:ext cx="8561387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90563" indent="-690563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14. A colleague or mentor should corroborate the events and facts on each page and sign off as a witness in the appropriate location.</a:t>
            </a:r>
          </a:p>
        </p:txBody>
      </p:sp>
      <p:pic>
        <p:nvPicPr>
          <p:cNvPr id="4" name="Picture 7" descr="notebook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625600"/>
            <a:ext cx="442118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295400" y="762000"/>
            <a:ext cx="7696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>
                <a:solidFill>
                  <a:schemeClr val="tx2"/>
                </a:solidFill>
                <a:latin typeface="Arial" panose="020B0604020202020204" pitchFamily="34" charset="0"/>
              </a:rPr>
              <a:t>Engineer’s Notebook Standards</a:t>
            </a:r>
          </a:p>
        </p:txBody>
      </p:sp>
    </p:spTree>
    <p:extLst>
      <p:ext uri="{BB962C8B-B14F-4D97-AF65-F5344CB8AC3E}">
        <p14:creationId xmlns:p14="http://schemas.microsoft.com/office/powerpoint/2010/main" val="3959236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915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Mona Lisa, by Leonardo da Vinci, from C2RMF retouch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9" y="838200"/>
            <a:ext cx="342632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Última Cena - Da Vinci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91" y="3844405"/>
            <a:ext cx="5097518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le:Da Vinci Vitruve Luc Viat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4800"/>
            <a:ext cx="240830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3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Francesco Melzi - Portrait of Leonardo - WGA14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38124"/>
            <a:ext cx="39719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27888" y="5921375"/>
            <a:ext cx="7772400" cy="14700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Leonardo da Vinci (1452-1519)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6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ages1.sw-cdn.net/model/picture/674x501_856950_739230_13574441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483" y="228600"/>
            <a:ext cx="344698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3.bp.blogspot.com/-2UE3CQgdwb8/UjJFQHoaxMI/AAAAAAAAAfY/LOf-0eKNA54/s400/2008bu9465_da_vinci-forster_codices_610x3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54068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4.bp.blogspot.com/-fKt123cmP6k/UjJE1DX_wmI/AAAAAAAAAfQ/V99U4cZZeZ8/s1600/VA-Leonardo-da-Vinci-note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561806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upload.wikimedia.org/wikipedia/commons/b/bb/Da_Vinci_codex_du_vol_des_oiseaux_Luc_Viatou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30" y="3404616"/>
            <a:ext cx="2373470" cy="167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t-prints-on-demand.com/kunst/leonardo_da_vinci/lee60015_v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445933" cy="232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8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44600" y="1050925"/>
            <a:ext cx="750411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solidFill>
                  <a:schemeClr val="tx2"/>
                </a:solidFill>
                <a:latin typeface="Arial" panose="020B0604020202020204" pitchFamily="34" charset="0"/>
              </a:rPr>
              <a:t>What</a:t>
            </a:r>
            <a:r>
              <a:rPr lang="en-US" altLang="en-US" b="0" dirty="0">
                <a:solidFill>
                  <a:schemeClr val="tx2"/>
                </a:solidFill>
                <a:latin typeface="Arial" panose="020B0604020202020204" pitchFamily="34" charset="0"/>
              </a:rPr>
              <a:t> is an Engineer’s Notebook?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68325" y="2406650"/>
            <a:ext cx="7948613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50000"/>
              </a:spcAft>
            </a:pPr>
            <a:r>
              <a:rPr lang="en-US" altLang="en-US" sz="3000" b="0" i="1" dirty="0">
                <a:solidFill>
                  <a:schemeClr val="tx1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3000" i="1" dirty="0">
                <a:solidFill>
                  <a:srgbClr val="A50021"/>
                </a:solidFill>
                <a:latin typeface="Arial" panose="020B0604020202020204" pitchFamily="34" charset="0"/>
              </a:rPr>
              <a:t>engineer’s notebook</a:t>
            </a:r>
            <a:r>
              <a:rPr lang="en-US" altLang="en-US" sz="3000" b="0" i="1" dirty="0">
                <a:solidFill>
                  <a:schemeClr val="tx1"/>
                </a:solidFill>
                <a:latin typeface="Arial" panose="020B0604020202020204" pitchFamily="34" charset="0"/>
              </a:rPr>
              <a:t> is a book in which an engineer will formally document, in chronological order, all work that is associated with a specific design project.</a:t>
            </a:r>
          </a:p>
          <a:p>
            <a:pPr>
              <a:spcAft>
                <a:spcPct val="50000"/>
              </a:spcAft>
            </a:pPr>
            <a:r>
              <a:rPr lang="en-US" altLang="en-US" sz="2700" b="0" dirty="0">
                <a:solidFill>
                  <a:schemeClr val="tx1"/>
                </a:solidFill>
                <a:latin typeface="Arial" panose="020B0604020202020204" pitchFamily="34" charset="0"/>
              </a:rPr>
              <a:t>Each engineer has an engineer’s notebook. Engineers record all related project work by hand. </a:t>
            </a:r>
          </a:p>
        </p:txBody>
      </p:sp>
    </p:spTree>
    <p:extLst>
      <p:ext uri="{BB962C8B-B14F-4D97-AF65-F5344CB8AC3E}">
        <p14:creationId xmlns:p14="http://schemas.microsoft.com/office/powerpoint/2010/main" val="400640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notebook2h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28" y="1733550"/>
            <a:ext cx="3665913" cy="486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2225" y="1062038"/>
            <a:ext cx="7573963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>
                <a:solidFill>
                  <a:schemeClr val="tx2"/>
                </a:solidFill>
                <a:latin typeface="Arial" panose="020B0604020202020204" pitchFamily="34" charset="0"/>
              </a:rPr>
              <a:t>An engineer’s notebook records…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2101850"/>
            <a:ext cx="451802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</a:rPr>
              <a:t>Written ideas</a:t>
            </a:r>
          </a:p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</a:rPr>
              <a:t>Sketches (preferably annotated)</a:t>
            </a:r>
          </a:p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</a:rPr>
              <a:t>Work session summaries</a:t>
            </a:r>
          </a:p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</a:rPr>
              <a:t>Research findings</a:t>
            </a:r>
          </a:p>
          <a:p>
            <a:pPr>
              <a:spcBef>
                <a:spcPct val="3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</a:rPr>
              <a:t>Interview information: who was contacted, when, and what was discussed or learned</a:t>
            </a:r>
          </a:p>
        </p:txBody>
      </p:sp>
    </p:spTree>
    <p:extLst>
      <p:ext uri="{BB962C8B-B14F-4D97-AF65-F5344CB8AC3E}">
        <p14:creationId xmlns:p14="http://schemas.microsoft.com/office/powerpoint/2010/main" val="125941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0" descr="notebook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855788"/>
            <a:ext cx="336391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8288" y="2062163"/>
            <a:ext cx="504825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Bound quadrille-lined (grid) pages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Individually labeled page #s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Location for designer’s signature and date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Location for witness signature and date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Locations for identifying contents as continued from and to another page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0">
                <a:solidFill>
                  <a:schemeClr val="tx1"/>
                </a:solidFill>
                <a:latin typeface="Arial" panose="020B0604020202020204" pitchFamily="34" charset="0"/>
              </a:rPr>
              <a:t>Statement of the proprietary nature of the notebook</a:t>
            </a: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1273175" y="1050925"/>
            <a:ext cx="584676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>
                <a:solidFill>
                  <a:schemeClr val="tx2"/>
                </a:solidFill>
                <a:latin typeface="Arial" panose="020B0604020202020204" pitchFamily="34" charset="0"/>
              </a:rPr>
              <a:t>Standard Page Layout</a:t>
            </a:r>
          </a:p>
        </p:txBody>
      </p:sp>
    </p:spTree>
    <p:extLst>
      <p:ext uri="{BB962C8B-B14F-4D97-AF65-F5344CB8AC3E}">
        <p14:creationId xmlns:p14="http://schemas.microsoft.com/office/powerpoint/2010/main" val="1092115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95400" y="762000"/>
            <a:ext cx="7696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>
                <a:solidFill>
                  <a:schemeClr val="tx2"/>
                </a:solidFill>
                <a:latin typeface="Arial" panose="020B0604020202020204" pitchFamily="34" charset="0"/>
              </a:rPr>
              <a:t>Engineer’s Notebook Standards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41313" y="3544888"/>
            <a:ext cx="5429250" cy="1847850"/>
            <a:chOff x="215" y="1206"/>
            <a:chExt cx="3420" cy="1164"/>
          </a:xfrm>
        </p:grpSpPr>
        <p:sp>
          <p:nvSpPr>
            <p:cNvPr id="4" name="Text Box 5"/>
            <p:cNvSpPr txBox="1">
              <a:spLocks noChangeArrowheads="1"/>
            </p:cNvSpPr>
            <p:nvPr/>
          </p:nvSpPr>
          <p:spPr bwMode="auto">
            <a:xfrm>
              <a:off x="215" y="1206"/>
              <a:ext cx="330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en-US" altLang="en-US" sz="3200" b="0">
                  <a:solidFill>
                    <a:schemeClr val="tx1"/>
                  </a:solidFill>
                  <a:latin typeface="Arial" panose="020B0604020202020204" pitchFamily="34" charset="0"/>
                </a:rPr>
                <a:t>2. Notebooks are bound.</a:t>
              </a:r>
            </a:p>
          </p:txBody>
        </p:sp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544" y="1562"/>
              <a:ext cx="3091" cy="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3363" indent="-233363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>
                <a:buFontTx/>
                <a:buChar char="•"/>
              </a:pPr>
              <a:r>
                <a:rPr lang="en-US" altLang="en-US" sz="2600" b="0">
                  <a:solidFill>
                    <a:schemeClr val="tx1"/>
                  </a:solidFill>
                  <a:latin typeface="Arial" panose="020B0604020202020204" pitchFamily="34" charset="0"/>
                </a:rPr>
                <a:t>cannot add pages</a:t>
              </a:r>
            </a:p>
            <a:p>
              <a:pPr>
                <a:buFontTx/>
                <a:buChar char="•"/>
              </a:pPr>
              <a:r>
                <a:rPr lang="en-US" altLang="en-US" sz="2600" b="0">
                  <a:solidFill>
                    <a:schemeClr val="tx1"/>
                  </a:solidFill>
                  <a:latin typeface="Arial" panose="020B0604020202020204" pitchFamily="34" charset="0"/>
                </a:rPr>
                <a:t>cannot remove pages without disrupting the binding</a:t>
              </a:r>
            </a:p>
          </p:txBody>
        </p:sp>
      </p:grp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44488" y="5494338"/>
            <a:ext cx="77247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</a:rPr>
              <a:t>3. No pages are removed from the Engineer’s notebook for any reason.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4488" y="1935163"/>
            <a:ext cx="5637212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1. Pages are sequentially numbered in ink on the top outside edge.</a:t>
            </a: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5726113" y="1792288"/>
            <a:ext cx="3417887" cy="2850973"/>
            <a:chOff x="3679" y="1073"/>
            <a:chExt cx="2081" cy="2071"/>
          </a:xfrm>
        </p:grpSpPr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3679" y="1073"/>
              <a:ext cx="2081" cy="9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11" name="Picture 12" descr="Hands-Bookbindi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" y="1320"/>
              <a:ext cx="1815" cy="18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194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73663" y="1604963"/>
            <a:ext cx="3754437" cy="3932237"/>
            <a:chOff x="3280" y="996"/>
            <a:chExt cx="2365" cy="2477"/>
          </a:xfrm>
        </p:grpSpPr>
        <p:sp>
          <p:nvSpPr>
            <p:cNvPr id="3" name="Rectangle 6"/>
            <p:cNvSpPr>
              <a:spLocks noChangeArrowheads="1"/>
            </p:cNvSpPr>
            <p:nvPr/>
          </p:nvSpPr>
          <p:spPr bwMode="auto">
            <a:xfrm>
              <a:off x="3528" y="996"/>
              <a:ext cx="2117" cy="2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800" b="1">
                  <a:solidFill>
                    <a:srgbClr val="003399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pic>
          <p:nvPicPr>
            <p:cNvPr id="4" name="Picture 7" descr="labeled calculatio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" y="2406"/>
              <a:ext cx="1964" cy="1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labeled pic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0" y="1015"/>
              <a:ext cx="2341" cy="1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41313" y="1779588"/>
            <a:ext cx="5070475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4. The notebook is stored in a safe location when it is not being used.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44488" y="3248025"/>
            <a:ext cx="4900612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5. When the notebook is full, a new one begins and picks up where other ended. Archive the old notebook.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44488" y="5680075"/>
            <a:ext cx="8010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3200" b="0">
                <a:solidFill>
                  <a:schemeClr val="tx1"/>
                </a:solidFill>
                <a:latin typeface="Arial" panose="020B0604020202020204" pitchFamily="34" charset="0"/>
              </a:rPr>
              <a:t>6. All figures and calculations are clearly labeled.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295400" y="762000"/>
            <a:ext cx="76962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>
                <a:solidFill>
                  <a:schemeClr val="tx2"/>
                </a:solidFill>
                <a:latin typeface="Arial" panose="020B0604020202020204" pitchFamily="34" charset="0"/>
              </a:rPr>
              <a:t>Engineer’s Notebook Standards</a:t>
            </a:r>
          </a:p>
        </p:txBody>
      </p:sp>
    </p:spTree>
    <p:extLst>
      <p:ext uri="{BB962C8B-B14F-4D97-AF65-F5344CB8AC3E}">
        <p14:creationId xmlns:p14="http://schemas.microsoft.com/office/powerpoint/2010/main" val="398163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392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Verdana</vt:lpstr>
      <vt:lpstr>Office Theme</vt:lpstr>
      <vt:lpstr>The Engineering Notebook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Arkansas - COEHP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Engineering Notebook</dc:title>
  <dc:creator>Vinson Carter</dc:creator>
  <cp:lastModifiedBy>Vinson R. Carter</cp:lastModifiedBy>
  <cp:revision>3</cp:revision>
  <dcterms:created xsi:type="dcterms:W3CDTF">2014-01-16T21:06:36Z</dcterms:created>
  <dcterms:modified xsi:type="dcterms:W3CDTF">2015-01-15T19:17:11Z</dcterms:modified>
</cp:coreProperties>
</file>