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57" r:id="rId4"/>
    <p:sldId id="259" r:id="rId5"/>
    <p:sldId id="258" r:id="rId6"/>
    <p:sldId id="261" r:id="rId7"/>
    <p:sldId id="265" r:id="rId8"/>
    <p:sldId id="266" r:id="rId9"/>
    <p:sldId id="260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FFC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894" autoAdjust="0"/>
  </p:normalViewPr>
  <p:slideViewPr>
    <p:cSldViewPr snapToGrid="0">
      <p:cViewPr varScale="1">
        <p:scale>
          <a:sx n="95" d="100"/>
          <a:sy n="95" d="100"/>
        </p:scale>
        <p:origin x="-9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42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36945-DA39-4D29-8D9A-AA36E3A11382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97BA5-440D-4243-A886-8DC4B873D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48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27E35BBE-AD12-48C5-8DCC-805B4F1FD10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34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7A733-DA2F-4999-8E32-54115CD3DBB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7526EC-2B31-4D73-B6C0-EC9886E91D3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E1B93-432B-4A36-9C82-19527641606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832F2-E651-4D37-A2A8-9F31CCFC66B7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FB41F-28B5-4395-80EC-C5152FC13513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2083E-1894-4A89-A8D9-B7975F3C91E3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EA73F-7C77-428E-8CF2-AAA4A6E7A18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EA73F-7C77-428E-8CF2-AAA4A6E7A18E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F9F92-9179-4246-B151-30ED0BE4C6AD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DF2338-097B-4264-8E72-A856CEE1277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D35D2-A457-4652-A634-B903CBBEE1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515BA-3D06-4280-946E-21FBEF5FCF7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AAEEF-F233-4E32-A923-D4DF4B556C6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B9523-6905-405B-8AC8-E63F416FC9C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51DCE-B4FC-4A91-83BF-56D09753318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03231-D21E-4F74-BD7E-5FDD244E1CA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3BA1C-C7A3-45F8-9E86-8739D3421FB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1C6FD-A228-4DFF-9C48-5B61C80157C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C9E96-5424-4435-BAB1-7174F194AED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0F01E-2B22-4B7C-9328-0E1C58AAA09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4700DB66-04F6-49A5-A4C5-1D1146B2F9A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388" y="1339850"/>
            <a:ext cx="74295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Planning and Organizing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for Teaching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95413"/>
            <a:ext cx="7010400" cy="2852122"/>
          </a:xfrm>
        </p:spPr>
        <p:txBody>
          <a:bodyPr/>
          <a:lstStyle/>
          <a:p>
            <a:pPr marL="682625" indent="-217488">
              <a:buFont typeface="Wingdings" pitchFamily="2" charset="2"/>
              <a:buNone/>
            </a:pPr>
            <a:r>
              <a:rPr lang="en-US" dirty="0" smtClean="0"/>
              <a:t>Teachers are responsible for…</a:t>
            </a:r>
          </a:p>
          <a:p>
            <a:pPr marL="682625" indent="-217488"/>
            <a:r>
              <a:rPr lang="en-US" dirty="0" smtClean="0"/>
              <a:t>organizing the state-mandated curriculum-or </a:t>
            </a:r>
            <a:r>
              <a:rPr lang="en-US" i="1" dirty="0" smtClean="0"/>
              <a:t>mastery curriculum.</a:t>
            </a:r>
          </a:p>
          <a:p>
            <a:pPr marL="682625" indent="-217488"/>
            <a:r>
              <a:rPr lang="en-US" dirty="0" smtClean="0"/>
              <a:t>planning </a:t>
            </a:r>
            <a:r>
              <a:rPr lang="en-US" i="1" dirty="0" smtClean="0"/>
              <a:t>generic lessons</a:t>
            </a:r>
            <a:r>
              <a:rPr lang="en-US" dirty="0" smtClean="0"/>
              <a:t>.</a:t>
            </a:r>
          </a:p>
          <a:p>
            <a:pPr marL="682625" indent="-217488"/>
            <a:r>
              <a:rPr lang="en-US" dirty="0" smtClean="0"/>
              <a:t>planning </a:t>
            </a:r>
            <a:r>
              <a:rPr lang="en-US" i="1" dirty="0" smtClean="0"/>
              <a:t>enrichment activities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Planning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60-75% of instructional time should be allocated to the </a:t>
            </a:r>
            <a:r>
              <a:rPr lang="en-US" i="1" dirty="0" smtClean="0"/>
              <a:t>mastery curriculum</a:t>
            </a:r>
            <a:r>
              <a:rPr lang="en-US" dirty="0" smtClean="0"/>
              <a:t> (</a:t>
            </a:r>
            <a:r>
              <a:rPr lang="en-US" dirty="0" err="1" smtClean="0"/>
              <a:t>Glatthorn</a:t>
            </a:r>
            <a:r>
              <a:rPr lang="en-US" dirty="0" smtClean="0"/>
              <a:t>, 1987).</a:t>
            </a:r>
          </a:p>
          <a:p>
            <a:pPr>
              <a:lnSpc>
                <a:spcPct val="90000"/>
              </a:lnSpc>
            </a:pPr>
            <a:r>
              <a:rPr lang="en-US" i="1" dirty="0" smtClean="0"/>
              <a:t>Generic lessons </a:t>
            </a:r>
            <a:r>
              <a:rPr lang="en-US" dirty="0" smtClean="0"/>
              <a:t>comprise interpersonal and intrapersonal attitudes, beliefs, skills, and knowledge</a:t>
            </a:r>
          </a:p>
          <a:p>
            <a:pPr>
              <a:lnSpc>
                <a:spcPct val="90000"/>
              </a:lnSpc>
            </a:pPr>
            <a:r>
              <a:rPr lang="en-US" i="1" dirty="0" smtClean="0"/>
              <a:t>Enrichment activities </a:t>
            </a:r>
            <a:r>
              <a:rPr lang="en-US" dirty="0" smtClean="0"/>
              <a:t>include things that are nice to know but not essential for all students.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Your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What </a:t>
            </a:r>
            <a:r>
              <a:rPr lang="en-US" b="1" dirty="0" smtClean="0"/>
              <a:t>major topics</a:t>
            </a:r>
            <a:r>
              <a:rPr lang="en-US" dirty="0" smtClean="0"/>
              <a:t> (chapters) will be covered? Can you justify your selections?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Should the class textbook content (chapters) be </a:t>
            </a:r>
            <a:r>
              <a:rPr lang="en-US" b="1" dirty="0" smtClean="0"/>
              <a:t>supplemented</a:t>
            </a:r>
            <a:r>
              <a:rPr lang="en-US" dirty="0" smtClean="0"/>
              <a:t>?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How should the topics (chapters) be grouped to form </a:t>
            </a:r>
            <a:r>
              <a:rPr lang="en-US" b="1" dirty="0" smtClean="0"/>
              <a:t>units </a:t>
            </a:r>
            <a:r>
              <a:rPr lang="en-US" dirty="0" smtClean="0"/>
              <a:t>of study? Why?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 what </a:t>
            </a:r>
            <a:r>
              <a:rPr lang="en-US" b="1" dirty="0" smtClean="0"/>
              <a:t>sequence</a:t>
            </a:r>
            <a:r>
              <a:rPr lang="en-US" dirty="0" smtClean="0"/>
              <a:t> should the planned units be taught? Why?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How much emphasis should each unit receive? In a 35-week course, how much </a:t>
            </a:r>
            <a:r>
              <a:rPr lang="en-US" b="1" dirty="0" smtClean="0"/>
              <a:t>time </a:t>
            </a:r>
            <a:r>
              <a:rPr lang="en-US" dirty="0" smtClean="0"/>
              <a:t>should each unit receive (in weeks and fractions of weeks)?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course plan should be </a:t>
            </a:r>
            <a:r>
              <a:rPr lang="en-US" b="1" dirty="0" smtClean="0"/>
              <a:t>flexible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Analyze </a:t>
            </a:r>
            <a:r>
              <a:rPr lang="en-US" b="1" dirty="0" smtClean="0"/>
              <a:t>textbook</a:t>
            </a:r>
            <a:r>
              <a:rPr lang="en-US" dirty="0" smtClean="0"/>
              <a:t> to determine important content.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Plan for </a:t>
            </a:r>
            <a:r>
              <a:rPr lang="en-US" b="1" dirty="0" smtClean="0"/>
              <a:t>time allotments</a:t>
            </a:r>
            <a:r>
              <a:rPr lang="en-US" dirty="0" smtClean="0"/>
              <a:t> based on method and procedure.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Include </a:t>
            </a:r>
            <a:r>
              <a:rPr lang="en-US" b="1" dirty="0" smtClean="0"/>
              <a:t>extra time</a:t>
            </a:r>
            <a:r>
              <a:rPr lang="en-US" dirty="0" smtClean="0"/>
              <a:t> in the plan-for review, enrichment, or instruction.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Multicultural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Make the curriculum more </a:t>
            </a:r>
            <a:r>
              <a:rPr lang="en-US" b="1" dirty="0" smtClean="0"/>
              <a:t>inclusive of different cultural perspectives</a:t>
            </a:r>
            <a:r>
              <a:rPr lang="en-US" dirty="0" smtClean="0"/>
              <a:t> and contributions.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Raise the </a:t>
            </a:r>
            <a:r>
              <a:rPr lang="en-US" b="1" dirty="0" smtClean="0"/>
              <a:t>academic achievement</a:t>
            </a:r>
            <a:r>
              <a:rPr lang="en-US" dirty="0" smtClean="0"/>
              <a:t> of minority groups.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Improve </a:t>
            </a:r>
            <a:r>
              <a:rPr lang="en-US" b="1" dirty="0" smtClean="0"/>
              <a:t>intergroup relations</a:t>
            </a:r>
            <a:r>
              <a:rPr lang="en-US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Help students understand and deal with </a:t>
            </a:r>
            <a:r>
              <a:rPr lang="en-US" b="1" dirty="0" smtClean="0"/>
              <a:t>social and structural inequities</a:t>
            </a:r>
            <a:r>
              <a:rPr lang="en-US" dirty="0" smtClean="0"/>
              <a:t> in society.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Instruction</a:t>
            </a:r>
            <a:br>
              <a:rPr lang="en-US" dirty="0" smtClean="0"/>
            </a:br>
            <a:r>
              <a:rPr lang="en-US" dirty="0" smtClean="0"/>
              <a:t>(individualized instruction)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097" y="1395413"/>
            <a:ext cx="7010400" cy="4572000"/>
          </a:xfrm>
        </p:spPr>
        <p:txBody>
          <a:bodyPr/>
          <a:lstStyle/>
          <a:p>
            <a:r>
              <a:rPr lang="en-US" dirty="0" smtClean="0"/>
              <a:t>Instructional approaches should vary and be adapted in relation to individual and diverse students in the classroom.</a:t>
            </a:r>
          </a:p>
          <a:p>
            <a:r>
              <a:rPr lang="en-US" dirty="0" smtClean="0"/>
              <a:t>Teachers can differentiate at least 4 classroom elements:</a:t>
            </a:r>
          </a:p>
          <a:p>
            <a:pPr>
              <a:buNone/>
            </a:pPr>
            <a:endParaRPr lang="en-US" dirty="0" smtClean="0"/>
          </a:p>
          <a:p>
            <a:pPr lvl="2">
              <a:buClr>
                <a:srgbClr val="00CC99"/>
              </a:buClr>
              <a:buFont typeface="Wingdings" pitchFamily="2" charset="2"/>
              <a:buChar char="ü"/>
            </a:pPr>
            <a:r>
              <a:rPr lang="en-US" dirty="0" smtClean="0"/>
              <a:t> content</a:t>
            </a:r>
          </a:p>
          <a:p>
            <a:pPr lvl="2">
              <a:buClr>
                <a:srgbClr val="00CC99"/>
              </a:buClr>
              <a:buFont typeface="Wingdings" pitchFamily="2" charset="2"/>
              <a:buChar char="ü"/>
            </a:pPr>
            <a:r>
              <a:rPr lang="en-US" dirty="0" smtClean="0"/>
              <a:t> process</a:t>
            </a:r>
          </a:p>
          <a:p>
            <a:pPr lvl="2">
              <a:buClr>
                <a:srgbClr val="00CC99"/>
              </a:buCl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dirty="0" smtClean="0"/>
              <a:t>products</a:t>
            </a:r>
          </a:p>
          <a:p>
            <a:pPr lvl="2">
              <a:buClr>
                <a:srgbClr val="00CC99"/>
              </a:buClr>
              <a:buFont typeface="Wingdings" pitchFamily="2" charset="2"/>
              <a:buChar char="ü"/>
            </a:pPr>
            <a:r>
              <a:rPr lang="en-US" dirty="0" smtClean="0"/>
              <a:t> learning environment</a:t>
            </a:r>
          </a:p>
          <a:p>
            <a:pPr>
              <a:buClr>
                <a:srgbClr val="00CC99"/>
              </a:buClr>
            </a:pPr>
            <a:endParaRPr lang="en-US" dirty="0" smtClean="0">
              <a:latin typeface="Garamond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4128"/>
            <a:ext cx="7010400" cy="838200"/>
          </a:xfrm>
        </p:spPr>
        <p:txBody>
          <a:bodyPr/>
          <a:lstStyle/>
          <a:p>
            <a:r>
              <a:rPr lang="en-US" dirty="0" smtClean="0"/>
              <a:t>Multiple Intelligences </a:t>
            </a:r>
            <a:br>
              <a:rPr lang="en-US" dirty="0" smtClean="0"/>
            </a:br>
            <a:r>
              <a:rPr lang="en-US" sz="2800" dirty="0" smtClean="0"/>
              <a:t>(Gardner, 1983)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28021"/>
            <a:ext cx="3448665" cy="4572000"/>
          </a:xfrm>
        </p:spPr>
        <p:txBody>
          <a:bodyPr/>
          <a:lstStyle/>
          <a:p>
            <a:r>
              <a:rPr lang="en-US" dirty="0" smtClean="0"/>
              <a:t>Linguistic</a:t>
            </a:r>
          </a:p>
          <a:p>
            <a:r>
              <a:rPr lang="en-US" dirty="0" smtClean="0"/>
              <a:t>Logical-mathematical</a:t>
            </a:r>
          </a:p>
          <a:p>
            <a:r>
              <a:rPr lang="en-US" dirty="0" smtClean="0"/>
              <a:t>Spatial</a:t>
            </a:r>
          </a:p>
          <a:p>
            <a:r>
              <a:rPr lang="en-US" dirty="0" smtClean="0"/>
              <a:t>Bodily-kinesthetic</a:t>
            </a:r>
          </a:p>
          <a:p>
            <a:r>
              <a:rPr lang="en-US" dirty="0" smtClean="0"/>
              <a:t>Musical</a:t>
            </a:r>
          </a:p>
          <a:p>
            <a:r>
              <a:rPr lang="en-US" dirty="0" smtClean="0"/>
              <a:t>Interpersonal</a:t>
            </a:r>
          </a:p>
          <a:p>
            <a:r>
              <a:rPr lang="en-US" dirty="0" smtClean="0"/>
              <a:t>Intrapersonal</a:t>
            </a:r>
          </a:p>
          <a:p>
            <a:r>
              <a:rPr lang="en-US" dirty="0" smtClean="0"/>
              <a:t>Naturalist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909" y="1925359"/>
            <a:ext cx="3335594" cy="387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>
          <a:xfrm>
            <a:off x="1723104" y="304799"/>
            <a:ext cx="7010400" cy="1543665"/>
          </a:xfrm>
        </p:spPr>
        <p:txBody>
          <a:bodyPr/>
          <a:lstStyle/>
          <a:p>
            <a:r>
              <a:rPr lang="en-US" dirty="0" smtClean="0"/>
              <a:t>How will you plan and organize for teaching?</a:t>
            </a:r>
            <a:endParaRPr lang="en-US" dirty="0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428139" y="1601893"/>
            <a:ext cx="7010400" cy="2242523"/>
          </a:xfrm>
          <a:noFill/>
        </p:spPr>
        <p:txBody>
          <a:bodyPr/>
          <a:lstStyle/>
          <a:p>
            <a:pPr lvl="1">
              <a:lnSpc>
                <a:spcPct val="80000"/>
              </a:lnSpc>
              <a:buNone/>
            </a:pPr>
            <a:endParaRPr lang="en-US" sz="24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*planning for teaching</a:t>
            </a:r>
          </a:p>
          <a:p>
            <a:pPr lvl="1">
              <a:lnSpc>
                <a:spcPct val="80000"/>
              </a:lnSpc>
              <a:buNone/>
            </a:pPr>
            <a:endParaRPr lang="en-US" sz="2400" u="sng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*organization is central to effective teaching</a:t>
            </a:r>
          </a:p>
          <a:p>
            <a:endParaRPr lang="en-US" dirty="0"/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1435489" y="3312712"/>
            <a:ext cx="7275886" cy="294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algn="ctr"/>
            <a:r>
              <a:rPr lang="en-US" sz="2800" b="1" dirty="0" smtClean="0"/>
              <a:t>Think/Pair/Share</a:t>
            </a:r>
          </a:p>
          <a:p>
            <a:pPr algn="ctr"/>
            <a:endParaRPr lang="en-US" sz="2800" b="1" dirty="0" smtClean="0"/>
          </a:p>
          <a:p>
            <a:pPr lvl="1"/>
            <a:r>
              <a:rPr lang="en-US" dirty="0" smtClean="0"/>
              <a:t>*In a typical school day, what activities/events must be planned </a:t>
            </a:r>
          </a:p>
          <a:p>
            <a:pPr lvl="1"/>
            <a:r>
              <a:rPr lang="en-US" dirty="0" smtClean="0"/>
              <a:t> by the teacher?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*With a partner, compare your lists.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*Share insights with the whole group.  What surprised you about </a:t>
            </a:r>
          </a:p>
          <a:p>
            <a:pPr lvl="1"/>
            <a:r>
              <a:rPr lang="en-US" dirty="0" smtClean="0"/>
              <a:t> the lists generated?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>
          <a:xfrm>
            <a:off x="1831258" y="747252"/>
            <a:ext cx="7010400" cy="838200"/>
          </a:xfrm>
        </p:spPr>
        <p:txBody>
          <a:bodyPr/>
          <a:lstStyle/>
          <a:p>
            <a:r>
              <a:rPr lang="en-US" dirty="0" smtClean="0"/>
              <a:t>Categories of Classroom Time</a:t>
            </a:r>
            <a:endParaRPr lang="en-US" dirty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880419" y="2162330"/>
            <a:ext cx="4215581" cy="2832458"/>
          </a:xfrm>
        </p:spPr>
        <p:txBody>
          <a:bodyPr/>
          <a:lstStyle/>
          <a:p>
            <a:r>
              <a:rPr lang="en-US" dirty="0" smtClean="0"/>
              <a:t>Mandated time</a:t>
            </a:r>
          </a:p>
          <a:p>
            <a:r>
              <a:rPr lang="en-US" dirty="0" smtClean="0"/>
              <a:t>Allocated time</a:t>
            </a:r>
          </a:p>
          <a:p>
            <a:r>
              <a:rPr lang="en-US" dirty="0" smtClean="0"/>
              <a:t>Instructional time</a:t>
            </a:r>
          </a:p>
          <a:p>
            <a:r>
              <a:rPr lang="en-US" dirty="0" smtClean="0"/>
              <a:t>Time on task</a:t>
            </a:r>
          </a:p>
          <a:p>
            <a:r>
              <a:rPr lang="en-US" dirty="0" smtClean="0"/>
              <a:t>Academic Learning Time</a:t>
            </a:r>
          </a:p>
        </p:txBody>
      </p:sp>
      <p:pic>
        <p:nvPicPr>
          <p:cNvPr id="4" name="Picture 11" descr="C:\Users\eric\Pictures\Microsoft Clip Organizer\j04006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691" y="2248213"/>
            <a:ext cx="2469959" cy="24699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Wasters</a:t>
            </a: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52601" y="1769029"/>
            <a:ext cx="4107426" cy="2911116"/>
          </a:xfrm>
        </p:spPr>
        <p:txBody>
          <a:bodyPr/>
          <a:lstStyle/>
          <a:p>
            <a:r>
              <a:rPr lang="en-US" dirty="0" smtClean="0"/>
              <a:t>Starting classes</a:t>
            </a:r>
          </a:p>
          <a:p>
            <a:r>
              <a:rPr lang="en-US" dirty="0" smtClean="0"/>
              <a:t>Excessive use of films</a:t>
            </a:r>
          </a:p>
          <a:p>
            <a:r>
              <a:rPr lang="en-US" dirty="0" smtClean="0"/>
              <a:t>Discipline time</a:t>
            </a:r>
          </a:p>
          <a:p>
            <a:r>
              <a:rPr lang="en-US" dirty="0" smtClean="0"/>
              <a:t>Early finishes</a:t>
            </a:r>
          </a:p>
          <a:p>
            <a:r>
              <a:rPr lang="en-US" dirty="0" smtClean="0"/>
              <a:t>Extracurricular activities</a:t>
            </a:r>
            <a:endParaRPr lang="en-US" dirty="0"/>
          </a:p>
        </p:txBody>
      </p:sp>
      <p:pic>
        <p:nvPicPr>
          <p:cNvPr id="5" name="Picture 4" descr="ti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0116" y="2257976"/>
            <a:ext cx="2561098" cy="2086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9437"/>
    </mc:Choice>
    <mc:Fallback>
      <p:transition advTm="2943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1752600" y="540768"/>
            <a:ext cx="7010400" cy="838200"/>
          </a:xfrm>
        </p:spPr>
        <p:txBody>
          <a:bodyPr/>
          <a:lstStyle/>
          <a:p>
            <a:r>
              <a:rPr lang="en-US" sz="4000" dirty="0" smtClean="0"/>
              <a:t>Curriculum:  </a:t>
            </a:r>
            <a:br>
              <a:rPr lang="en-US" sz="4000" dirty="0" smtClean="0"/>
            </a:br>
            <a:r>
              <a:rPr lang="en-US" sz="4000" dirty="0" smtClean="0"/>
              <a:t>Defined</a:t>
            </a:r>
            <a:endParaRPr lang="en-US" sz="4000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752600" y="1985348"/>
            <a:ext cx="7010400" cy="1465774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	“…all the planned and unplanned learning experiences that students undergo while in a school setting.”</a:t>
            </a:r>
            <a:endParaRPr lang="en-US" sz="3200" dirty="0"/>
          </a:p>
        </p:txBody>
      </p:sp>
      <p:pic>
        <p:nvPicPr>
          <p:cNvPr id="5" name="Picture 7" descr="C:\Users\eric\Pictures\Microsoft Clip Organizer\j04326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581" y="350833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6313"/>
    </mc:Choice>
    <mc:Fallback>
      <p:transition advTm="3631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20969" y="13845321"/>
            <a:ext cx="6858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782096" y="2893142"/>
            <a:ext cx="3350597" cy="46166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  <a:latin typeface="+mn-lt"/>
              </a:rPr>
              <a:t>Identify desired results.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42652" y="346588"/>
            <a:ext cx="6580239" cy="190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ctr"/>
            <a:r>
              <a:rPr lang="en-US" sz="3200" b="1" dirty="0">
                <a:solidFill>
                  <a:srgbClr val="3E18DE"/>
                </a:solidFill>
              </a:rPr>
              <a:t>Stages in the </a:t>
            </a:r>
            <a:endParaRPr lang="en-US" sz="3200" b="1" dirty="0" smtClean="0">
              <a:solidFill>
                <a:srgbClr val="3E18DE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3E18DE"/>
                </a:solidFill>
              </a:rPr>
              <a:t>Backward </a:t>
            </a:r>
            <a:r>
              <a:rPr lang="en-US" sz="3200" b="1" dirty="0">
                <a:solidFill>
                  <a:srgbClr val="3E18DE"/>
                </a:solidFill>
              </a:rPr>
              <a:t>Design </a:t>
            </a:r>
            <a:r>
              <a:rPr lang="en-US" sz="3200" b="1" dirty="0" smtClean="0">
                <a:solidFill>
                  <a:srgbClr val="3E18DE"/>
                </a:solidFill>
              </a:rPr>
              <a:t>Process</a:t>
            </a:r>
          </a:p>
          <a:p>
            <a:pPr algn="ctr"/>
            <a:endParaRPr lang="en-US" sz="3200" b="1" dirty="0" smtClean="0">
              <a:solidFill>
                <a:srgbClr val="3E18DE"/>
              </a:solidFill>
            </a:endParaRPr>
          </a:p>
          <a:p>
            <a:pPr algn="ctr"/>
            <a:r>
              <a:rPr lang="en-US" dirty="0" smtClean="0"/>
              <a:t>(Wiggins and </a:t>
            </a:r>
            <a:r>
              <a:rPr lang="en-US" dirty="0" err="1" smtClean="0"/>
              <a:t>McTighe</a:t>
            </a:r>
            <a:r>
              <a:rPr lang="en-US" dirty="0" smtClean="0"/>
              <a:t>, 2005)</a:t>
            </a:r>
            <a:endParaRPr lang="en-US" b="1" dirty="0">
              <a:solidFill>
                <a:srgbClr val="3E18DE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473693" y="4304071"/>
            <a:ext cx="4586512" cy="46166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  <a:latin typeface="+mj-lt"/>
              </a:rPr>
              <a:t>Determine acceptable </a:t>
            </a:r>
            <a:r>
              <a:rPr lang="en-US" sz="2400" dirty="0" smtClean="0">
                <a:solidFill>
                  <a:srgbClr val="CC0000"/>
                </a:solidFill>
                <a:latin typeface="+mj-lt"/>
              </a:rPr>
              <a:t>evidence.</a:t>
            </a:r>
            <a:endParaRPr lang="en-US" sz="24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067666" y="5734665"/>
            <a:ext cx="5910261" cy="46166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  <a:latin typeface="+mj-lt"/>
              </a:rPr>
              <a:t>Plan learning experiences and </a:t>
            </a:r>
            <a:r>
              <a:rPr lang="en-US" sz="2400" dirty="0" smtClean="0">
                <a:solidFill>
                  <a:srgbClr val="CC0000"/>
                </a:solidFill>
                <a:latin typeface="+mj-lt"/>
              </a:rPr>
              <a:t>instruction.</a:t>
            </a:r>
            <a:endParaRPr lang="en-US" sz="2400" dirty="0">
              <a:solidFill>
                <a:srgbClr val="CC0000"/>
              </a:solidFill>
              <a:latin typeface="+mj-lt"/>
            </a:endParaRPr>
          </a:p>
        </p:txBody>
      </p: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3124200" y="3517510"/>
            <a:ext cx="533400" cy="631825"/>
            <a:chOff x="816" y="2578"/>
            <a:chExt cx="384" cy="590"/>
          </a:xfrm>
        </p:grpSpPr>
        <p:sp>
          <p:nvSpPr>
            <p:cNvPr id="21" name="Freeform 8"/>
            <p:cNvSpPr>
              <a:spLocks/>
            </p:cNvSpPr>
            <p:nvPr/>
          </p:nvSpPr>
          <p:spPr bwMode="auto">
            <a:xfrm flipH="1" flipV="1">
              <a:off x="816" y="2880"/>
              <a:ext cx="384" cy="288"/>
            </a:xfrm>
            <a:custGeom>
              <a:avLst/>
              <a:gdLst/>
              <a:ahLst/>
              <a:cxnLst>
                <a:cxn ang="0">
                  <a:pos x="282" y="444"/>
                </a:cxn>
                <a:cxn ang="0">
                  <a:pos x="372" y="444"/>
                </a:cxn>
                <a:cxn ang="0">
                  <a:pos x="282" y="261"/>
                </a:cxn>
                <a:cxn ang="0">
                  <a:pos x="189" y="444"/>
                </a:cxn>
                <a:cxn ang="0">
                  <a:pos x="282" y="444"/>
                </a:cxn>
                <a:cxn ang="0">
                  <a:pos x="282" y="561"/>
                </a:cxn>
                <a:cxn ang="0">
                  <a:pos x="0" y="561"/>
                </a:cxn>
                <a:cxn ang="0">
                  <a:pos x="282" y="0"/>
                </a:cxn>
                <a:cxn ang="0">
                  <a:pos x="562" y="561"/>
                </a:cxn>
                <a:cxn ang="0">
                  <a:pos x="282" y="561"/>
                </a:cxn>
                <a:cxn ang="0">
                  <a:pos x="282" y="444"/>
                </a:cxn>
              </a:cxnLst>
              <a:rect l="0" t="0" r="r" b="b"/>
              <a:pathLst>
                <a:path w="562" h="561">
                  <a:moveTo>
                    <a:pt x="282" y="444"/>
                  </a:moveTo>
                  <a:lnTo>
                    <a:pt x="372" y="444"/>
                  </a:lnTo>
                  <a:lnTo>
                    <a:pt x="282" y="261"/>
                  </a:lnTo>
                  <a:lnTo>
                    <a:pt x="189" y="444"/>
                  </a:lnTo>
                  <a:lnTo>
                    <a:pt x="282" y="444"/>
                  </a:lnTo>
                  <a:lnTo>
                    <a:pt x="282" y="561"/>
                  </a:lnTo>
                  <a:lnTo>
                    <a:pt x="0" y="561"/>
                  </a:lnTo>
                  <a:lnTo>
                    <a:pt x="282" y="0"/>
                  </a:lnTo>
                  <a:lnTo>
                    <a:pt x="562" y="561"/>
                  </a:lnTo>
                  <a:lnTo>
                    <a:pt x="282" y="561"/>
                  </a:lnTo>
                  <a:lnTo>
                    <a:pt x="282" y="4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960" y="2578"/>
              <a:ext cx="96" cy="302"/>
            </a:xfrm>
            <a:custGeom>
              <a:avLst/>
              <a:gdLst/>
              <a:ahLst/>
              <a:cxnLst>
                <a:cxn ang="0">
                  <a:pos x="59" y="300"/>
                </a:cxn>
                <a:cxn ang="0">
                  <a:pos x="59" y="570"/>
                </a:cxn>
                <a:cxn ang="0">
                  <a:pos x="29" y="570"/>
                </a:cxn>
                <a:cxn ang="0">
                  <a:pos x="29" y="32"/>
                </a:cxn>
                <a:cxn ang="0">
                  <a:pos x="59" y="32"/>
                </a:cxn>
                <a:cxn ang="0">
                  <a:pos x="59" y="300"/>
                </a:cxn>
                <a:cxn ang="0">
                  <a:pos x="88" y="301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603"/>
                </a:cxn>
                <a:cxn ang="0">
                  <a:pos x="88" y="603"/>
                </a:cxn>
                <a:cxn ang="0">
                  <a:pos x="88" y="301"/>
                </a:cxn>
                <a:cxn ang="0">
                  <a:pos x="59" y="300"/>
                </a:cxn>
              </a:cxnLst>
              <a:rect l="0" t="0" r="r" b="b"/>
              <a:pathLst>
                <a:path w="88" h="603">
                  <a:moveTo>
                    <a:pt x="59" y="300"/>
                  </a:moveTo>
                  <a:lnTo>
                    <a:pt x="59" y="570"/>
                  </a:lnTo>
                  <a:lnTo>
                    <a:pt x="29" y="570"/>
                  </a:lnTo>
                  <a:lnTo>
                    <a:pt x="29" y="32"/>
                  </a:lnTo>
                  <a:lnTo>
                    <a:pt x="59" y="32"/>
                  </a:lnTo>
                  <a:lnTo>
                    <a:pt x="59" y="300"/>
                  </a:lnTo>
                  <a:lnTo>
                    <a:pt x="88" y="301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603"/>
                  </a:lnTo>
                  <a:lnTo>
                    <a:pt x="88" y="603"/>
                  </a:lnTo>
                  <a:lnTo>
                    <a:pt x="88" y="301"/>
                  </a:lnTo>
                  <a:lnTo>
                    <a:pt x="59" y="3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4515464" y="4903839"/>
            <a:ext cx="533400" cy="631825"/>
            <a:chOff x="816" y="2578"/>
            <a:chExt cx="384" cy="590"/>
          </a:xfrm>
        </p:grpSpPr>
        <p:sp>
          <p:nvSpPr>
            <p:cNvPr id="24" name="Freeform 11"/>
            <p:cNvSpPr>
              <a:spLocks/>
            </p:cNvSpPr>
            <p:nvPr/>
          </p:nvSpPr>
          <p:spPr bwMode="auto">
            <a:xfrm flipH="1" flipV="1">
              <a:off x="816" y="2880"/>
              <a:ext cx="384" cy="288"/>
            </a:xfrm>
            <a:custGeom>
              <a:avLst/>
              <a:gdLst/>
              <a:ahLst/>
              <a:cxnLst>
                <a:cxn ang="0">
                  <a:pos x="282" y="444"/>
                </a:cxn>
                <a:cxn ang="0">
                  <a:pos x="372" y="444"/>
                </a:cxn>
                <a:cxn ang="0">
                  <a:pos x="282" y="261"/>
                </a:cxn>
                <a:cxn ang="0">
                  <a:pos x="189" y="444"/>
                </a:cxn>
                <a:cxn ang="0">
                  <a:pos x="282" y="444"/>
                </a:cxn>
                <a:cxn ang="0">
                  <a:pos x="282" y="561"/>
                </a:cxn>
                <a:cxn ang="0">
                  <a:pos x="0" y="561"/>
                </a:cxn>
                <a:cxn ang="0">
                  <a:pos x="282" y="0"/>
                </a:cxn>
                <a:cxn ang="0">
                  <a:pos x="562" y="561"/>
                </a:cxn>
                <a:cxn ang="0">
                  <a:pos x="282" y="561"/>
                </a:cxn>
                <a:cxn ang="0">
                  <a:pos x="282" y="444"/>
                </a:cxn>
              </a:cxnLst>
              <a:rect l="0" t="0" r="r" b="b"/>
              <a:pathLst>
                <a:path w="562" h="561">
                  <a:moveTo>
                    <a:pt x="282" y="444"/>
                  </a:moveTo>
                  <a:lnTo>
                    <a:pt x="372" y="444"/>
                  </a:lnTo>
                  <a:lnTo>
                    <a:pt x="282" y="261"/>
                  </a:lnTo>
                  <a:lnTo>
                    <a:pt x="189" y="444"/>
                  </a:lnTo>
                  <a:lnTo>
                    <a:pt x="282" y="444"/>
                  </a:lnTo>
                  <a:lnTo>
                    <a:pt x="282" y="561"/>
                  </a:lnTo>
                  <a:lnTo>
                    <a:pt x="0" y="561"/>
                  </a:lnTo>
                  <a:lnTo>
                    <a:pt x="282" y="0"/>
                  </a:lnTo>
                  <a:lnTo>
                    <a:pt x="562" y="561"/>
                  </a:lnTo>
                  <a:lnTo>
                    <a:pt x="282" y="561"/>
                  </a:lnTo>
                  <a:lnTo>
                    <a:pt x="282" y="4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960" y="2578"/>
              <a:ext cx="96" cy="302"/>
            </a:xfrm>
            <a:custGeom>
              <a:avLst/>
              <a:gdLst/>
              <a:ahLst/>
              <a:cxnLst>
                <a:cxn ang="0">
                  <a:pos x="59" y="300"/>
                </a:cxn>
                <a:cxn ang="0">
                  <a:pos x="59" y="570"/>
                </a:cxn>
                <a:cxn ang="0">
                  <a:pos x="29" y="570"/>
                </a:cxn>
                <a:cxn ang="0">
                  <a:pos x="29" y="32"/>
                </a:cxn>
                <a:cxn ang="0">
                  <a:pos x="59" y="32"/>
                </a:cxn>
                <a:cxn ang="0">
                  <a:pos x="59" y="300"/>
                </a:cxn>
                <a:cxn ang="0">
                  <a:pos x="88" y="301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603"/>
                </a:cxn>
                <a:cxn ang="0">
                  <a:pos x="88" y="603"/>
                </a:cxn>
                <a:cxn ang="0">
                  <a:pos x="88" y="301"/>
                </a:cxn>
                <a:cxn ang="0">
                  <a:pos x="59" y="300"/>
                </a:cxn>
              </a:cxnLst>
              <a:rect l="0" t="0" r="r" b="b"/>
              <a:pathLst>
                <a:path w="88" h="603">
                  <a:moveTo>
                    <a:pt x="59" y="300"/>
                  </a:moveTo>
                  <a:lnTo>
                    <a:pt x="59" y="570"/>
                  </a:lnTo>
                  <a:lnTo>
                    <a:pt x="29" y="570"/>
                  </a:lnTo>
                  <a:lnTo>
                    <a:pt x="29" y="32"/>
                  </a:lnTo>
                  <a:lnTo>
                    <a:pt x="59" y="32"/>
                  </a:lnTo>
                  <a:lnTo>
                    <a:pt x="59" y="300"/>
                  </a:lnTo>
                  <a:lnTo>
                    <a:pt x="88" y="301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603"/>
                  </a:lnTo>
                  <a:lnTo>
                    <a:pt x="88" y="603"/>
                  </a:lnTo>
                  <a:lnTo>
                    <a:pt x="88" y="301"/>
                  </a:lnTo>
                  <a:lnTo>
                    <a:pt x="59" y="3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4250"/>
    </mc:Choice>
    <mc:Fallback>
      <p:transition advTm="1425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0582" y="805470"/>
            <a:ext cx="7010400" cy="4759588"/>
          </a:xfrm>
          <a:noFill/>
        </p:spPr>
        <p:txBody>
          <a:bodyPr/>
          <a:lstStyle/>
          <a:p>
            <a:pPr algn="r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Subject-Centered Curriculum </a:t>
            </a:r>
          </a:p>
          <a:p>
            <a:pPr algn="r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(Direct Instruction)</a:t>
            </a:r>
          </a:p>
          <a:p>
            <a:endParaRPr lang="en-US" sz="2000" b="1" dirty="0" smtClean="0">
              <a:solidFill>
                <a:schemeClr val="tx2"/>
              </a:solidFill>
            </a:endParaRPr>
          </a:p>
          <a:p>
            <a:pPr lvl="1">
              <a:buFontTx/>
              <a:buChar char="•"/>
            </a:pPr>
            <a:r>
              <a:rPr lang="en-US" altLang="en-US" sz="2000" dirty="0" smtClean="0">
                <a:solidFill>
                  <a:schemeClr val="tx2"/>
                </a:solidFill>
              </a:rPr>
              <a:t>  Focus on Subject Matter</a:t>
            </a:r>
          </a:p>
          <a:p>
            <a:pPr lvl="1">
              <a:buFontTx/>
              <a:buChar char="•"/>
            </a:pPr>
            <a:r>
              <a:rPr lang="en-US" altLang="en-US" sz="2000" dirty="0" smtClean="0">
                <a:solidFill>
                  <a:schemeClr val="tx2"/>
                </a:solidFill>
              </a:rPr>
              <a:t>  Centered on Subjects</a:t>
            </a:r>
            <a:endParaRPr lang="en-US" altLang="en-US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buFontTx/>
              <a:buChar char="•"/>
            </a:pPr>
            <a:r>
              <a:rPr lang="en-US" altLang="en-US" sz="2000" dirty="0" smtClean="0">
                <a:solidFill>
                  <a:schemeClr val="tx2"/>
                </a:solidFill>
              </a:rPr>
              <a:t>  Subject Matter Organized by Teacher before  </a:t>
            </a:r>
          </a:p>
          <a:p>
            <a:pPr lvl="1">
              <a:buNone/>
            </a:pPr>
            <a:r>
              <a:rPr lang="en-US" altLang="en-US" sz="2000" dirty="0" smtClean="0">
                <a:solidFill>
                  <a:schemeClr val="tx2"/>
                </a:solidFill>
              </a:rPr>
              <a:t>      Instruction</a:t>
            </a:r>
          </a:p>
          <a:p>
            <a:pPr lvl="1">
              <a:buFontTx/>
              <a:buChar char="•"/>
            </a:pPr>
            <a:r>
              <a:rPr lang="en-US" altLang="en-US" sz="2000" dirty="0" smtClean="0">
                <a:solidFill>
                  <a:schemeClr val="tx2"/>
                </a:solidFill>
              </a:rPr>
              <a:t>  Emphasis on Facts, Knowledge, and Information</a:t>
            </a:r>
          </a:p>
          <a:p>
            <a:pPr lvl="1">
              <a:buFontTx/>
              <a:buChar char="•"/>
            </a:pPr>
            <a:r>
              <a:rPr lang="en-US" altLang="en-US" sz="2000" dirty="0" smtClean="0">
                <a:solidFill>
                  <a:schemeClr val="tx2"/>
                </a:solidFill>
              </a:rPr>
              <a:t>  Generally Lower-Level Learning</a:t>
            </a:r>
          </a:p>
          <a:p>
            <a:pPr lvl="1">
              <a:buFontTx/>
              <a:buChar char="•"/>
            </a:pPr>
            <a:r>
              <a:rPr lang="en-US" altLang="en-US" sz="2000" dirty="0" smtClean="0">
                <a:solidFill>
                  <a:schemeClr val="tx2"/>
                </a:solidFill>
              </a:rPr>
              <a:t>  Emphasis on Uniformity of Exposure</a:t>
            </a:r>
          </a:p>
          <a:p>
            <a:pPr lvl="1">
              <a:buFontTx/>
              <a:buChar char="•"/>
            </a:pPr>
            <a:r>
              <a:rPr lang="en-US" altLang="en-US" sz="2000" dirty="0" smtClean="0">
                <a:solidFill>
                  <a:schemeClr val="tx2"/>
                </a:solidFill>
              </a:rPr>
              <a:t>  Emphasis on Direct Strategies</a:t>
            </a:r>
            <a:endParaRPr lang="en-US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605588" y="223838"/>
            <a:ext cx="213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pic>
        <p:nvPicPr>
          <p:cNvPr id="7" name="Picture 10" descr="C:\Users\eric\Pictures\Microsoft Clip Organizer\j0408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789" y="168813"/>
            <a:ext cx="2428567" cy="24285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735"/>
    </mc:Choice>
    <mc:Fallback>
      <p:transition advTm="773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0582" y="805470"/>
            <a:ext cx="7010400" cy="4759588"/>
          </a:xfrm>
          <a:noFill/>
        </p:spPr>
        <p:txBody>
          <a:bodyPr/>
          <a:lstStyle/>
          <a:p>
            <a:pPr algn="r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Student-Centered Curriculum </a:t>
            </a:r>
          </a:p>
          <a:p>
            <a:endParaRPr lang="en-US" sz="2000" b="1" dirty="0" smtClean="0">
              <a:solidFill>
                <a:schemeClr val="tx2"/>
              </a:solidFill>
            </a:endParaRPr>
          </a:p>
          <a:p>
            <a:endParaRPr lang="en-US" sz="20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endParaRPr lang="en-US" sz="20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1">
              <a:buFontTx/>
              <a:buChar char="•"/>
            </a:pPr>
            <a:r>
              <a:rPr lang="en-US" altLang="en-US" sz="2000" dirty="0" smtClean="0">
                <a:solidFill>
                  <a:schemeClr val="tx2"/>
                </a:solidFill>
              </a:rPr>
              <a:t>  Centered on Learner Needs -Determination of </a:t>
            </a:r>
          </a:p>
          <a:p>
            <a:pPr lvl="1">
              <a:buNone/>
            </a:pPr>
            <a:r>
              <a:rPr lang="en-US" altLang="en-US" sz="2000" dirty="0" smtClean="0">
                <a:solidFill>
                  <a:schemeClr val="tx2"/>
                </a:solidFill>
              </a:rPr>
              <a:t>      Subject Matter</a:t>
            </a:r>
          </a:p>
          <a:p>
            <a:pPr lvl="1">
              <a:buFontTx/>
              <a:buChar char="•"/>
            </a:pPr>
            <a:r>
              <a:rPr lang="en-US" altLang="en-US" sz="2000" dirty="0" smtClean="0">
                <a:solidFill>
                  <a:schemeClr val="tx2"/>
                </a:solidFill>
              </a:rPr>
              <a:t>  Centered on Cooperative </a:t>
            </a:r>
          </a:p>
          <a:p>
            <a:pPr lvl="1">
              <a:buFontTx/>
              <a:buChar char="•"/>
            </a:pPr>
            <a:r>
              <a:rPr lang="en-US" altLang="en-US" sz="2000" dirty="0" smtClean="0">
                <a:solidFill>
                  <a:schemeClr val="tx2"/>
                </a:solidFill>
              </a:rPr>
              <a:t>  Emphasis on Variability in Exposure to Learning</a:t>
            </a:r>
          </a:p>
          <a:p>
            <a:pPr lvl="1">
              <a:buFontTx/>
              <a:buChar char="•"/>
            </a:pPr>
            <a:r>
              <a:rPr lang="en-US" altLang="en-US" sz="2000" dirty="0" smtClean="0">
                <a:solidFill>
                  <a:schemeClr val="tx2"/>
                </a:solidFill>
              </a:rPr>
              <a:t>  Emphasis on Skills</a:t>
            </a:r>
          </a:p>
          <a:p>
            <a:pPr lvl="1">
              <a:buFontTx/>
              <a:buChar char="•"/>
            </a:pPr>
            <a:r>
              <a:rPr lang="en-US" altLang="en-US" sz="2000" dirty="0" smtClean="0">
                <a:solidFill>
                  <a:schemeClr val="tx2"/>
                </a:solidFill>
              </a:rPr>
              <a:t>  Emphasis on Immediate Meanings of Learning</a:t>
            </a:r>
          </a:p>
          <a:p>
            <a:pPr lvl="1">
              <a:buFontTx/>
              <a:buChar char="•"/>
            </a:pPr>
            <a:r>
              <a:rPr lang="en-US" altLang="en-US" sz="2000" dirty="0" smtClean="0">
                <a:solidFill>
                  <a:schemeClr val="tx2"/>
                </a:solidFill>
              </a:rPr>
              <a:t>  Emphasis on Indirect Strategies</a:t>
            </a:r>
            <a:endParaRPr lang="en-US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605588" y="223838"/>
            <a:ext cx="213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781" y="190193"/>
            <a:ext cx="2078600" cy="253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735"/>
    </mc:Choice>
    <mc:Fallback>
      <p:transition advTm="773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well-planned curriculum will…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927879" y="2819400"/>
            <a:ext cx="5051425" cy="2519516"/>
          </a:xfrm>
        </p:spPr>
        <p:txBody>
          <a:bodyPr/>
          <a:lstStyle/>
          <a:p>
            <a:pPr marL="457200" indent="-457200" algn="l">
              <a:lnSpc>
                <a:spcPct val="90000"/>
              </a:lnSpc>
              <a:buAutoNum type="arabicPeriod"/>
            </a:pPr>
            <a:r>
              <a:rPr lang="en-US" dirty="0" smtClean="0"/>
              <a:t>Reflect the needs of </a:t>
            </a:r>
            <a:r>
              <a:rPr lang="en-US" b="1" dirty="0" smtClean="0"/>
              <a:t>students, society</a:t>
            </a:r>
            <a:r>
              <a:rPr lang="en-US" dirty="0" smtClean="0"/>
              <a:t>, and the </a:t>
            </a:r>
            <a:r>
              <a:rPr lang="en-US" b="1" dirty="0" smtClean="0"/>
              <a:t>subject</a:t>
            </a:r>
            <a:r>
              <a:rPr lang="en-US" dirty="0" smtClean="0"/>
              <a:t> itself.</a:t>
            </a:r>
          </a:p>
          <a:p>
            <a:pPr marL="457200" indent="-457200" algn="l">
              <a:lnSpc>
                <a:spcPct val="90000"/>
              </a:lnSpc>
              <a:buAutoNum type="arabicPeriod" startAt="2"/>
            </a:pPr>
            <a:r>
              <a:rPr lang="en-US" dirty="0" smtClean="0"/>
              <a:t>be structured around </a:t>
            </a:r>
            <a:r>
              <a:rPr lang="en-US" b="1" dirty="0" smtClean="0"/>
              <a:t>state </a:t>
            </a:r>
          </a:p>
          <a:p>
            <a:pPr marL="457200" indent="-457200" algn="l">
              <a:lnSpc>
                <a:spcPct val="90000"/>
              </a:lnSpc>
            </a:pPr>
            <a:r>
              <a:rPr lang="en-US" b="1" dirty="0" smtClean="0"/>
              <a:t>     standards</a:t>
            </a:r>
            <a:r>
              <a:rPr lang="en-US" dirty="0" smtClean="0"/>
              <a:t> (sometimes called </a:t>
            </a:r>
          </a:p>
          <a:p>
            <a:pPr marL="457200" indent="-457200" algn="l">
              <a:lnSpc>
                <a:spcPct val="90000"/>
              </a:lnSpc>
            </a:pPr>
            <a:r>
              <a:rPr lang="en-US" dirty="0" smtClean="0"/>
              <a:t>     skills, outcomes, or benchmarks)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9969"/>
    </mc:Choice>
    <mc:Fallback>
      <p:transition advTm="1996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room Expectations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Expectations</Template>
  <TotalTime>95</TotalTime>
  <Words>546</Words>
  <Application>Microsoft Office PowerPoint</Application>
  <PresentationFormat>On-screen Show (4:3)</PresentationFormat>
  <Paragraphs>115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Classroom Expectations</vt:lpstr>
      <vt:lpstr>Planning and Organizing  for Teaching</vt:lpstr>
      <vt:lpstr>How will you plan and organize for teaching?</vt:lpstr>
      <vt:lpstr>Categories of Classroom Time</vt:lpstr>
      <vt:lpstr>Time Wasters</vt:lpstr>
      <vt:lpstr>Curriculum:   Defined</vt:lpstr>
      <vt:lpstr>PowerPoint Presentation</vt:lpstr>
      <vt:lpstr>PowerPoint Presentation</vt:lpstr>
      <vt:lpstr>PowerPoint Presentation</vt:lpstr>
      <vt:lpstr>The well-planned curriculum will…</vt:lpstr>
      <vt:lpstr>Instructional Planning</vt:lpstr>
      <vt:lpstr>Instructional Planning (cont.)</vt:lpstr>
      <vt:lpstr>Planning Your Course</vt:lpstr>
      <vt:lpstr>Course Plan</vt:lpstr>
      <vt:lpstr>Multicultural Education</vt:lpstr>
      <vt:lpstr>Differentiated Instruction (individualized instruction)</vt:lpstr>
      <vt:lpstr>Multiple Intelligences  (Gardner, 1983)</vt:lpstr>
    </vt:vector>
  </TitlesOfParts>
  <Company>College of Education &amp; Health Professions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Setting</dc:title>
  <dc:creator>vcarter</dc:creator>
  <cp:lastModifiedBy>Vinson Carter</cp:lastModifiedBy>
  <cp:revision>22</cp:revision>
  <dcterms:created xsi:type="dcterms:W3CDTF">2009-08-25T20:21:29Z</dcterms:created>
  <dcterms:modified xsi:type="dcterms:W3CDTF">2012-08-27T17:26:17Z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TC300014601033</vt:lpwstr>
  </property>
</Properties>
</file>