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59" r:id="rId5"/>
    <p:sldId id="260" r:id="rId6"/>
    <p:sldId id="273" r:id="rId7"/>
    <p:sldId id="261" r:id="rId8"/>
    <p:sldId id="262" r:id="rId9"/>
    <p:sldId id="263" r:id="rId10"/>
    <p:sldId id="264" r:id="rId11"/>
    <p:sldId id="272" r:id="rId12"/>
    <p:sldId id="265" r:id="rId13"/>
    <p:sldId id="267" r:id="rId14"/>
    <p:sldId id="275" r:id="rId15"/>
  </p:sldIdLst>
  <p:sldSz cx="9144000" cy="6858000" type="screen4x3"/>
  <p:notesSz cx="6858000" cy="9144000"/>
  <p:defaultTextStyle>
    <a:defPPr>
      <a:defRPr lang="en-US"/>
    </a:defPPr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45" autoAdjust="0"/>
    <p:restoredTop sz="93977" autoAdjust="0"/>
  </p:normalViewPr>
  <p:slideViewPr>
    <p:cSldViewPr>
      <p:cViewPr varScale="1">
        <p:scale>
          <a:sx n="99" d="100"/>
          <a:sy n="99" d="100"/>
        </p:scale>
        <p:origin x="-96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9472DD5C-B6A9-4714-908F-0B8F74738B98}" type="datetimeFigureOut">
              <a:rPr lang="en-US" smtClean="0"/>
              <a:pPr/>
              <a:t>9/4/2013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7C1C90DE-A98B-4173-B17E-434F189FC4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9843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193366E8-8A22-4400-BBA2-8D322280A6E8}" type="datetimeFigureOut">
              <a:rPr lang="en-US" smtClean="0"/>
              <a:pPr/>
              <a:t>9/4/2013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3792D2CF-A01B-4515-8B40-3DC3425826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405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74" y="0"/>
            <a:ext cx="9144000" cy="6858000"/>
            <a:chOff x="-1574" y="0"/>
            <a:chExt cx="9144000" cy="6858000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2">
              <a:duotone>
                <a:schemeClr val="accent1"/>
                <a:srgbClr val="FFFFFF"/>
              </a:duotone>
              <a:lum bright="-10000"/>
            </a:blip>
            <a:stretch>
              <a:fillRect/>
            </a:stretch>
          </p:blipFill>
          <p:spPr>
            <a:xfrm>
              <a:off x="-1574" y="381000"/>
              <a:ext cx="9144000" cy="60936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Rectangle 10"/>
            <p:cNvSpPr/>
            <p:nvPr userDrawn="1"/>
          </p:nvSpPr>
          <p:spPr>
            <a:xfrm>
              <a:off x="-1574" y="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-1574" y="655320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-1574" y="381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-1574" y="6477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Shape 20"/>
          <p:cNvSpPr>
            <a:spLocks noGrp="1"/>
          </p:cNvSpPr>
          <p:nvPr>
            <p:ph type="title"/>
          </p:nvPr>
        </p:nvSpPr>
        <p:spPr>
          <a:xfrm>
            <a:off x="704850" y="4495800"/>
            <a:ext cx="7772400" cy="1362075"/>
          </a:xfrm>
          <a:prstGeom prst="rect">
            <a:avLst/>
          </a:prstGeom>
        </p:spPr>
        <p:txBody>
          <a:bodyPr anchor="t"/>
          <a:lstStyle>
            <a:lvl1pPr algn="ctr">
              <a:defRPr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 anchor="b" anchorCtr="0"/>
          <a:lstStyle>
            <a:lvl1pPr marL="0" indent="0" algn="ctr">
              <a:buNone/>
              <a:defRPr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en-US" smtClean="0"/>
              <a:pPr/>
              <a:t>9/4/2013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74" y="0"/>
            <a:ext cx="9145574" cy="6858000"/>
            <a:chOff x="-1574" y="0"/>
            <a:chExt cx="9145574" cy="6858000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381000"/>
              <a:ext cx="9144000" cy="6096000"/>
            </a:xfrm>
            <a:prstGeom prst="rect">
              <a:avLst/>
            </a:prstGeom>
            <a:gradFill>
              <a:gsLst>
                <a:gs pos="0">
                  <a:schemeClr val="accent1">
                    <a:tint val="40000"/>
                  </a:schemeClr>
                </a:gs>
                <a:gs pos="100000">
                  <a:schemeClr val="accent1">
                    <a:shade val="75000"/>
                  </a:schemeClr>
                </a:gs>
              </a:gsLst>
              <a:path path="circle">
                <a:fillToRect l="100000" t="100000" r="100000" b="100000"/>
              </a:path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-1574" y="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-1574" y="655320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-1574" y="381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-1574" y="6477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722313" y="4505325"/>
            <a:ext cx="7772400" cy="1362075"/>
          </a:xfrm>
          <a:prstGeom prst="rect">
            <a:avLst/>
          </a:prstGeom>
        </p:spPr>
        <p:txBody>
          <a:bodyPr anchor="t"/>
          <a:lstStyle>
            <a:lvl1pPr algn="ctr">
              <a:defRPr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en-US" smtClean="0"/>
              <a:pPr/>
              <a:t>9/4/2013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en-US" smtClean="0"/>
              <a:pPr/>
              <a:t>9/4/2013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en-US" smtClean="0"/>
              <a:pPr/>
              <a:t>9/4/2013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en-US" smtClean="0"/>
              <a:pPr/>
              <a:t>9/4/2013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1"/>
            <a:ext cx="5111750" cy="452596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600201"/>
            <a:ext cx="3008313" cy="4525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en-US" smtClean="0"/>
              <a:pPr/>
              <a:t>9/4/2013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en-US" smtClean="0"/>
              <a:pPr/>
              <a:t>9/4/2013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1506538"/>
            <a:chOff x="0" y="0"/>
            <a:chExt cx="9144000" cy="1506538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11">
              <a:duotone>
                <a:schemeClr val="accent1"/>
                <a:srgbClr val="FFFFFF"/>
              </a:duotone>
            </a:blip>
            <a:srcRect/>
            <a:stretch>
              <a:fillRect/>
            </a:stretch>
          </p:blipFill>
          <p:spPr>
            <a:xfrm>
              <a:off x="0" y="1"/>
              <a:ext cx="9144000" cy="14192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Rectangle 9"/>
            <p:cNvSpPr/>
            <p:nvPr userDrawn="1"/>
          </p:nvSpPr>
          <p:spPr>
            <a:xfrm>
              <a:off x="0" y="0"/>
              <a:ext cx="9144000" cy="144780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49000">
                  <a:schemeClr val="accent1">
                    <a:tint val="20000"/>
                    <a:alpha val="0"/>
                  </a:schemeClr>
                </a:gs>
              </a:gsLst>
              <a:lin ang="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0" y="142875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504950"/>
              <a:ext cx="9144000" cy="1588"/>
            </a:xfrm>
            <a:prstGeom prst="line">
              <a:avLst/>
            </a:prstGeom>
            <a:ln w="15875" cap="flat" cmpd="sng" algn="ctr">
              <a:solidFill>
                <a:schemeClr val="tx1"/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0D0AA-A564-40E6-BDF9-FE3371FD07B4}" type="datetimeFigureOut">
              <a:rPr lang="en-US" smtClean="0"/>
              <a:pPr/>
              <a:t>9/4/2013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D2430-FB11-4C87-BF1D-6F488A17F23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rtl="0" eaLnBrk="1" latinLnBrk="0" hangingPunct="1">
        <a:spcBef>
          <a:spcPct val="0"/>
        </a:spcBef>
        <a:buNone/>
        <a:defRPr kumimoji="0" lang="en-US" sz="4000" b="0" i="0" u="none" strike="noStrike" kern="1200" cap="none" spc="0" normalizeH="0" baseline="0" noProof="0" smtClean="0">
          <a:ln>
            <a:noFill/>
          </a:ln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uLnTx/>
          <a:uFillTx/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spcAft>
          <a:spcPts val="400"/>
        </a:spcAft>
        <a:buFont typeface="Arial"/>
        <a:buChar char="•"/>
        <a:defRPr sz="2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/>
          </p:cNvSpPr>
          <p:nvPr>
            <p:ph type="title"/>
          </p:nvPr>
        </p:nvSpPr>
        <p:spPr>
          <a:xfrm>
            <a:off x="533400" y="4962525"/>
            <a:ext cx="8324850" cy="1362075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Setting Goals and Objectives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Krathwohl’s</a:t>
            </a:r>
            <a:r>
              <a:rPr lang="en-US" dirty="0"/>
              <a:t> Taxonomy for the Affective Domain</a:t>
            </a: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3581400"/>
          </a:xfrm>
        </p:spPr>
        <p:txBody>
          <a:bodyPr/>
          <a:lstStyle/>
          <a:p>
            <a:r>
              <a:rPr lang="en-US" dirty="0" smtClean="0"/>
              <a:t>Receiving</a:t>
            </a:r>
          </a:p>
          <a:p>
            <a:r>
              <a:rPr lang="en-US" dirty="0" smtClean="0"/>
              <a:t>Responding</a:t>
            </a:r>
          </a:p>
          <a:p>
            <a:r>
              <a:rPr lang="en-US" dirty="0" smtClean="0"/>
              <a:t>Valuing</a:t>
            </a:r>
          </a:p>
          <a:p>
            <a:r>
              <a:rPr lang="en-US" dirty="0" smtClean="0"/>
              <a:t>Organization</a:t>
            </a:r>
          </a:p>
          <a:p>
            <a:r>
              <a:rPr lang="en-US" dirty="0" smtClean="0"/>
              <a:t>Characterization by a Value or Value Complex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334962"/>
            <a:ext cx="8229600" cy="1265238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Taxonomy for the Psychomotor Domain</a:t>
            </a:r>
            <a:r>
              <a:rPr lang="en-US" sz="4400" dirty="0"/>
              <a:t> </a:t>
            </a:r>
            <a:br>
              <a:rPr lang="en-US" sz="4400" dirty="0"/>
            </a:b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457200" y="1981200"/>
            <a:ext cx="8458200" cy="3886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Fundamental Movement – </a:t>
            </a:r>
            <a:r>
              <a:rPr lang="en-US" sz="2000" dirty="0" smtClean="0"/>
              <a:t>grasping/walking </a:t>
            </a:r>
          </a:p>
          <a:p>
            <a:endParaRPr lang="en-US" dirty="0" smtClean="0"/>
          </a:p>
          <a:p>
            <a:r>
              <a:rPr lang="en-US" dirty="0" smtClean="0"/>
              <a:t>Generic Movement – </a:t>
            </a:r>
            <a:r>
              <a:rPr lang="en-US" sz="2000" dirty="0" smtClean="0"/>
              <a:t>basic rudiments of a skill</a:t>
            </a:r>
          </a:p>
          <a:p>
            <a:endParaRPr lang="en-US" dirty="0" smtClean="0"/>
          </a:p>
          <a:p>
            <a:r>
              <a:rPr lang="en-US" dirty="0" err="1" smtClean="0"/>
              <a:t>Ordinative</a:t>
            </a:r>
            <a:r>
              <a:rPr lang="en-US" dirty="0" smtClean="0"/>
              <a:t> Movement – </a:t>
            </a:r>
            <a:r>
              <a:rPr lang="en-US" sz="2000" dirty="0" smtClean="0"/>
              <a:t>competence of performing a skill</a:t>
            </a:r>
          </a:p>
          <a:p>
            <a:endParaRPr lang="en-US" dirty="0" smtClean="0"/>
          </a:p>
          <a:p>
            <a:r>
              <a:rPr lang="en-US" dirty="0" smtClean="0"/>
              <a:t>Creative Movement - </a:t>
            </a:r>
            <a:r>
              <a:rPr lang="en-US" sz="2000" dirty="0" smtClean="0"/>
              <a:t>performance based changes based upon individual strengths.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" y="6336268"/>
            <a:ext cx="7391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-based on Harlow (1972) and Jewett and </a:t>
            </a:r>
            <a:r>
              <a:rPr lang="en-US" dirty="0" err="1" smtClean="0"/>
              <a:t>Mullan</a:t>
            </a:r>
            <a:r>
              <a:rPr lang="en-US" dirty="0" smtClean="0"/>
              <a:t> (1977)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Linking Standards and Objectives</a:t>
            </a: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457200" y="1874837"/>
            <a:ext cx="8229600" cy="4525963"/>
          </a:xfrm>
        </p:spPr>
        <p:txBody>
          <a:bodyPr/>
          <a:lstStyle/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sz="2400" dirty="0" smtClean="0"/>
              <a:t>Under No Child Left Behind, states must implement </a:t>
            </a:r>
            <a:r>
              <a:rPr lang="en-US" sz="2400" b="1" dirty="0" smtClean="0"/>
              <a:t>accountability systems</a:t>
            </a:r>
            <a:r>
              <a:rPr lang="en-US" sz="2400" dirty="0" smtClean="0"/>
              <a:t> that are aligned with state standards.</a:t>
            </a:r>
          </a:p>
          <a:p>
            <a:pPr>
              <a:lnSpc>
                <a:spcPct val="80000"/>
              </a:lnSpc>
            </a:pP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sz="2400" dirty="0" smtClean="0"/>
              <a:t>Teachers must clearly </a:t>
            </a:r>
            <a:r>
              <a:rPr lang="en-US" sz="2400" b="1" dirty="0" smtClean="0"/>
              <a:t>link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state expectations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classroom objectives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instruction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assessment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Backward Design Approach</a:t>
            </a: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457200" y="2103437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Identify what knowledge is worth understanding</a:t>
            </a:r>
          </a:p>
          <a:p>
            <a:pPr>
              <a:lnSpc>
                <a:spcPct val="90000"/>
              </a:lnSpc>
              <a:buNone/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Develop essential questions that cover the full range of understanding</a:t>
            </a:r>
          </a:p>
          <a:p>
            <a:pPr>
              <a:lnSpc>
                <a:spcPct val="90000"/>
              </a:lnSpc>
              <a:buNone/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Focus essential questions on the key knowledge and skills students should acquire.</a:t>
            </a:r>
            <a:endParaRPr lang="en-US" dirty="0"/>
          </a:p>
        </p:txBody>
      </p:sp>
      <p:sp>
        <p:nvSpPr>
          <p:cNvPr id="4" name="UTurnArrow"/>
          <p:cNvSpPr>
            <a:spLocks noEditPoints="1" noChangeArrowheads="1"/>
          </p:cNvSpPr>
          <p:nvPr/>
        </p:nvSpPr>
        <p:spPr bwMode="auto">
          <a:xfrm rot="5400000">
            <a:off x="7572375" y="561975"/>
            <a:ext cx="1447800" cy="1390650"/>
          </a:xfrm>
          <a:custGeom>
            <a:avLst/>
            <a:gdLst>
              <a:gd name="G0" fmla="+- 0 0 0"/>
              <a:gd name="G1" fmla="+- 5574 0 0"/>
              <a:gd name="G2" fmla="*/ 5574 1 2"/>
              <a:gd name="G3" fmla="*/ 9725 1 2"/>
              <a:gd name="G4" fmla="+- 10800 G3 G2"/>
              <a:gd name="G5" fmla="+- 10800 G3 0"/>
              <a:gd name="G6" fmla="+- G5 G2 0"/>
              <a:gd name="G7" fmla="*/ G6 1 2"/>
              <a:gd name="G8" fmla="+- 9725 0 0"/>
              <a:gd name="G9" fmla="+- 21600 0 5574"/>
              <a:gd name="G10" fmla="+- 21600 0 9725"/>
              <a:gd name="G11" fmla="min G10 8691"/>
              <a:gd name="G12" fmla="+- 8826 0 0"/>
              <a:gd name="G13" fmla="+- 14865 0 5975"/>
              <a:gd name="G14" fmla="+- 14865 0 0"/>
              <a:gd name="G15" fmla="*/ 5574 5842 6110"/>
              <a:gd name="G16" fmla="+- 8826 1350 0"/>
              <a:gd name="G17" fmla="+- 8310 0 G15"/>
              <a:gd name="G18" fmla="*/ G17 G7 8310"/>
              <a:gd name="G19" fmla="+- 5574 G18 0"/>
              <a:gd name="G20" fmla="+- G4 0 G18"/>
              <a:gd name="T0" fmla="*/ 9225 w 21600"/>
              <a:gd name="T1" fmla="*/ 0 h 21600"/>
              <a:gd name="T2" fmla="*/ 2787 w 21600"/>
              <a:gd name="T3" fmla="*/ 21600 h 21600"/>
              <a:gd name="T4" fmla="*/ 9725 w 21600"/>
              <a:gd name="T5" fmla="*/ 8826 h 21600"/>
              <a:gd name="T6" fmla="*/ 15663 w 21600"/>
              <a:gd name="T7" fmla="*/ 14865 h 21600"/>
              <a:gd name="T8" fmla="*/ 21600 w 21600"/>
              <a:gd name="T9" fmla="*/ 8826 h 21600"/>
              <a:gd name="T10" fmla="*/ 17694720 60000 65536"/>
              <a:gd name="T11" fmla="*/ 5898240 60000 65536"/>
              <a:gd name="T12" fmla="*/ 5898240 60000 65536"/>
              <a:gd name="T13" fmla="*/ 5898240 60000 65536"/>
              <a:gd name="T14" fmla="*/ 0 60000 65536"/>
              <a:gd name="T15" fmla="*/ 0 w 21600"/>
              <a:gd name="T16" fmla="*/ 8310 h 21600"/>
              <a:gd name="T17" fmla="*/ G1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5663" y="14865"/>
                </a:moveTo>
                <a:lnTo>
                  <a:pt x="21600" y="8826"/>
                </a:lnTo>
                <a:lnTo>
                  <a:pt x="18450" y="8826"/>
                </a:lnTo>
                <a:lnTo>
                  <a:pt x="18450" y="8310"/>
                </a:lnTo>
                <a:cubicBezTo>
                  <a:pt x="18450" y="3721"/>
                  <a:pt x="14320" y="0"/>
                  <a:pt x="9225" y="0"/>
                </a:cubicBezTo>
                <a:cubicBezTo>
                  <a:pt x="4130" y="0"/>
                  <a:pt x="0" y="3799"/>
                  <a:pt x="0" y="8485"/>
                </a:cubicBezTo>
                <a:lnTo>
                  <a:pt x="0" y="21600"/>
                </a:lnTo>
                <a:lnTo>
                  <a:pt x="5574" y="21600"/>
                </a:lnTo>
                <a:lnTo>
                  <a:pt x="5574" y="8310"/>
                </a:lnTo>
                <a:cubicBezTo>
                  <a:pt x="5574" y="6664"/>
                  <a:pt x="7055" y="5330"/>
                  <a:pt x="8882" y="5330"/>
                </a:cubicBezTo>
                <a:lnTo>
                  <a:pt x="9568" y="5330"/>
                </a:lnTo>
                <a:cubicBezTo>
                  <a:pt x="11395" y="5330"/>
                  <a:pt x="12876" y="6664"/>
                  <a:pt x="12876" y="8310"/>
                </a:cubicBezTo>
                <a:lnTo>
                  <a:pt x="12876" y="8826"/>
                </a:lnTo>
                <a:lnTo>
                  <a:pt x="9725" y="8826"/>
                </a:lnTo>
                <a:close/>
              </a:path>
            </a:pathLst>
          </a:custGeom>
          <a:solidFill>
            <a:schemeClr val="bg2"/>
          </a:solidFill>
          <a:ln w="19050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228600" y="990600"/>
            <a:ext cx="8229600" cy="4800600"/>
          </a:xfrm>
        </p:spPr>
        <p:txBody>
          <a:bodyPr>
            <a:normAutofit/>
          </a:bodyPr>
          <a:lstStyle/>
          <a:p>
            <a:pPr lvl="1" algn="ctr">
              <a:lnSpc>
                <a:spcPct val="90000"/>
              </a:lnSpc>
            </a:pPr>
            <a:r>
              <a:rPr lang="en-US" sz="2800" b="1" dirty="0" smtClean="0"/>
              <a:t>What are the 3 domains of learning?</a:t>
            </a:r>
            <a:br>
              <a:rPr lang="en-US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How can teachers best meet the needs </a:t>
            </a:r>
            <a:br>
              <a:rPr lang="en-US" sz="2800" b="1" dirty="0" smtClean="0"/>
            </a:br>
            <a:r>
              <a:rPr lang="en-US" sz="2800" b="1" dirty="0" smtClean="0"/>
              <a:t>of the LEP/ELL student?</a:t>
            </a:r>
            <a:br>
              <a:rPr lang="en-US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Why is it important to link state expectations, objectives, and assessment?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will you set goals and objectives for student learning?</a:t>
            </a: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457200" y="1874837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As a teacher you will decide…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what you want students to learn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how they will learn it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how you will know they have learned it</a:t>
            </a:r>
          </a:p>
          <a:p>
            <a:pPr lvl="1">
              <a:lnSpc>
                <a:spcPct val="90000"/>
              </a:lnSpc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	How will you set goals and objectives for student learning?  What resources will guide your decisions?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Limited English Proficiency (LEP) Students</a:t>
            </a: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3124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/>
              <a:t>It is not uncommon for </a:t>
            </a:r>
            <a:r>
              <a:rPr lang="en-US" b="1" dirty="0" smtClean="0"/>
              <a:t>more than half</a:t>
            </a:r>
            <a:r>
              <a:rPr lang="en-US" dirty="0" smtClean="0"/>
              <a:t> the students to come from homes where the first language in not English.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By 2026, it is projected that </a:t>
            </a:r>
            <a:r>
              <a:rPr lang="en-US" b="1" dirty="0" smtClean="0"/>
              <a:t>about ¼ of all students</a:t>
            </a:r>
            <a:r>
              <a:rPr lang="en-US" dirty="0" smtClean="0"/>
              <a:t> will come from homes in which the primary language is not English.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Limited English Proficiency (LEP) Students (cont.)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52400" y="1828800"/>
            <a:ext cx="4572000" cy="46482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	Terms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LEP-limited English proficiency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ELL-English language learners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>
          <a:xfrm>
            <a:off x="4800600" y="1828800"/>
            <a:ext cx="4152900" cy="46482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sz="2800" b="1" dirty="0" smtClean="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Strategies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Cooperative learning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Demonstrations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Communication that is encouraging and positive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Communication through gestures and pictures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…can be defined as a clear and unambiguous </a:t>
            </a:r>
            <a:r>
              <a:rPr lang="en-US" b="1" dirty="0" smtClean="0"/>
              <a:t>description of instructional intent</a:t>
            </a:r>
            <a:r>
              <a:rPr lang="en-US" dirty="0" smtClean="0"/>
              <a:t>.  It is finite and measurable.  The accomplishment of objectives can be verified.</a:t>
            </a:r>
          </a:p>
          <a:p>
            <a:pPr>
              <a:lnSpc>
                <a:spcPct val="90000"/>
              </a:lnSpc>
              <a:buNone/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…are statements of </a:t>
            </a:r>
            <a:r>
              <a:rPr lang="en-US" b="1" dirty="0" smtClean="0"/>
              <a:t>what your students should be able to do</a:t>
            </a:r>
            <a:r>
              <a:rPr lang="en-US" dirty="0" smtClean="0"/>
              <a:t> after instruction.</a:t>
            </a:r>
          </a:p>
          <a:p>
            <a:pPr>
              <a:lnSpc>
                <a:spcPct val="90000"/>
              </a:lnSpc>
              <a:buNone/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…should place </a:t>
            </a:r>
            <a:r>
              <a:rPr lang="en-US" b="1" dirty="0" smtClean="0"/>
              <a:t>emphasis on student outcome</a:t>
            </a:r>
            <a:r>
              <a:rPr lang="en-US" dirty="0" smtClean="0"/>
              <a:t> or performance.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362075"/>
          </a:xfrm>
        </p:spPr>
        <p:txBody>
          <a:bodyPr/>
          <a:lstStyle/>
          <a:p>
            <a:r>
              <a:rPr lang="en-US" dirty="0" smtClean="0"/>
              <a:t>Teacher Accountability Model</a:t>
            </a:r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2057400"/>
            <a:ext cx="57150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</a:t>
            </a:r>
            <a:r>
              <a:rPr lang="en-US" dirty="0"/>
              <a:t>(cont.)</a:t>
            </a: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US" sz="2200" b="1" dirty="0" smtClean="0"/>
              <a:t>Educational goals</a:t>
            </a:r>
          </a:p>
          <a:p>
            <a:pPr lvl="1">
              <a:lnSpc>
                <a:spcPct val="80000"/>
              </a:lnSpc>
            </a:pPr>
            <a:r>
              <a:rPr lang="en-US" sz="2200" dirty="0" smtClean="0"/>
              <a:t>give direction to our instructional intent and describe what </a:t>
            </a:r>
          </a:p>
          <a:p>
            <a:pPr lvl="1">
              <a:lnSpc>
                <a:spcPct val="80000"/>
              </a:lnSpc>
              <a:buNone/>
            </a:pPr>
            <a:r>
              <a:rPr lang="en-US" sz="2200" dirty="0" smtClean="0"/>
              <a:t>    the teacher wishes to accomplish in the broadest sense</a:t>
            </a:r>
          </a:p>
          <a:p>
            <a:pPr lvl="1">
              <a:lnSpc>
                <a:spcPct val="80000"/>
              </a:lnSpc>
              <a:buNone/>
            </a:pPr>
            <a:endParaRPr lang="en-US" sz="2200" dirty="0" smtClean="0"/>
          </a:p>
          <a:p>
            <a:pPr>
              <a:lnSpc>
                <a:spcPct val="80000"/>
              </a:lnSpc>
            </a:pPr>
            <a:r>
              <a:rPr lang="en-US" sz="2200" b="1" dirty="0" smtClean="0"/>
              <a:t>Instructional objectives</a:t>
            </a:r>
          </a:p>
          <a:p>
            <a:pPr lvl="1">
              <a:lnSpc>
                <a:spcPct val="80000"/>
              </a:lnSpc>
            </a:pPr>
            <a:r>
              <a:rPr lang="en-US" sz="2200" dirty="0" smtClean="0"/>
              <a:t>precisely communicate learning intent</a:t>
            </a:r>
          </a:p>
          <a:p>
            <a:pPr lvl="1">
              <a:lnSpc>
                <a:spcPct val="80000"/>
              </a:lnSpc>
              <a:buNone/>
            </a:pPr>
            <a:endParaRPr lang="en-US" sz="2200" dirty="0" smtClean="0"/>
          </a:p>
          <a:p>
            <a:pPr lvl="1">
              <a:lnSpc>
                <a:spcPct val="80000"/>
              </a:lnSpc>
            </a:pPr>
            <a:r>
              <a:rPr lang="en-US" sz="2200" dirty="0" smtClean="0"/>
              <a:t>4 elements include:  performance, product, conditions, criteria</a:t>
            </a:r>
          </a:p>
          <a:p>
            <a:pPr lvl="1">
              <a:lnSpc>
                <a:spcPct val="80000"/>
              </a:lnSpc>
              <a:buNone/>
            </a:pPr>
            <a:endParaRPr lang="en-US" sz="2200" dirty="0" smtClean="0"/>
          </a:p>
          <a:p>
            <a:pPr>
              <a:lnSpc>
                <a:spcPct val="80000"/>
              </a:lnSpc>
            </a:pPr>
            <a:r>
              <a:rPr lang="en-US" sz="2200" b="1" dirty="0" smtClean="0"/>
              <a:t>Informational objectives</a:t>
            </a:r>
          </a:p>
          <a:p>
            <a:pPr lvl="1">
              <a:lnSpc>
                <a:spcPct val="80000"/>
              </a:lnSpc>
            </a:pPr>
            <a:r>
              <a:rPr lang="en-US" sz="2200" dirty="0" smtClean="0"/>
              <a:t>an abbreviate version of instructional objectives that omits the conditions and criteria</a:t>
            </a:r>
          </a:p>
          <a:p>
            <a:pPr lvl="1">
              <a:lnSpc>
                <a:spcPct val="80000"/>
              </a:lnSpc>
              <a:buNone/>
            </a:pPr>
            <a:endParaRPr lang="en-US" sz="2200" dirty="0" smtClean="0"/>
          </a:p>
          <a:p>
            <a:pPr>
              <a:lnSpc>
                <a:spcPct val="80000"/>
              </a:lnSpc>
            </a:pPr>
            <a:r>
              <a:rPr lang="en-US" sz="2200" b="1" dirty="0" smtClean="0"/>
              <a:t>Language objectives</a:t>
            </a:r>
          </a:p>
          <a:p>
            <a:pPr lvl="1">
              <a:lnSpc>
                <a:spcPct val="80000"/>
              </a:lnSpc>
            </a:pPr>
            <a:r>
              <a:rPr lang="en-US" sz="2200" dirty="0" smtClean="0"/>
              <a:t>are embedded into the content objectives</a:t>
            </a:r>
          </a:p>
          <a:p>
            <a:pPr lvl="1">
              <a:lnSpc>
                <a:spcPct val="80000"/>
              </a:lnSpc>
              <a:buNone/>
            </a:pPr>
            <a:endParaRPr lang="en-US" dirty="0" smtClean="0"/>
          </a:p>
          <a:p>
            <a:pPr lvl="1">
              <a:lnSpc>
                <a:spcPct val="80000"/>
              </a:lnSpc>
            </a:pPr>
            <a:endParaRPr lang="en-US" dirty="0" smtClean="0"/>
          </a:p>
          <a:p>
            <a:pPr lvl="1">
              <a:lnSpc>
                <a:spcPct val="80000"/>
              </a:lnSpc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Domains of Learning</a:t>
            </a: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457200" y="4038600"/>
            <a:ext cx="1828800" cy="685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Cognitive</a:t>
            </a:r>
          </a:p>
        </p:txBody>
      </p:sp>
      <p:sp>
        <p:nvSpPr>
          <p:cNvPr id="6" name="Rectangle 2"/>
          <p:cNvSpPr txBox="1">
            <a:spLocks/>
          </p:cNvSpPr>
          <p:nvPr/>
        </p:nvSpPr>
        <p:spPr>
          <a:xfrm>
            <a:off x="3429000" y="4724400"/>
            <a:ext cx="1828800" cy="685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Affective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3048000"/>
            <a:ext cx="1590675" cy="157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1" y="3048000"/>
            <a:ext cx="1523999" cy="153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77025" y="4191000"/>
            <a:ext cx="2009775" cy="1508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 txBox="1">
            <a:spLocks/>
          </p:cNvSpPr>
          <p:nvPr/>
        </p:nvSpPr>
        <p:spPr>
          <a:xfrm>
            <a:off x="6705600" y="5867400"/>
            <a:ext cx="1981200" cy="533400"/>
          </a:xfrm>
          <a:prstGeom prst="rect">
            <a:avLst/>
          </a:prstGeom>
        </p:spPr>
        <p:txBody>
          <a:bodyPr vert="horz" rtlCol="0"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Psychomotor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0550" y="1981200"/>
            <a:ext cx="1390650" cy="2048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Bloom’s Taxonomy for the Cognitive </a:t>
            </a:r>
            <a:r>
              <a:rPr lang="en-US" dirty="0" smtClean="0"/>
              <a:t>Domain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762000" y="1905000"/>
            <a:ext cx="3771900" cy="40386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Original Bloom’s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Knowledge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Comprehension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Application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Analysis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Synthesis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Evaluation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4686300" y="1905000"/>
            <a:ext cx="3771900" cy="40386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Revised Bloom’s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Remembering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Understanding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Applying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Analyzing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Evaluating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Creating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ck-to-school presentation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21873A"/>
      </a:hlink>
      <a:folHlink>
        <a:srgbClr val="717E00"/>
      </a:folHlink>
    </a:clrScheme>
    <a:fontScheme name="School Presentation">
      <a:majorFont>
        <a:latin typeface="Bookman Old Style"/>
        <a:ea typeface=""/>
        <a:cs typeface=""/>
      </a:majorFont>
      <a:minorFont>
        <a:latin typeface="Segoe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Back-to-school presentation</Template>
  <TotalTime>0</TotalTime>
  <Words>407</Words>
  <Application>Microsoft Office PowerPoint</Application>
  <PresentationFormat>On-screen Show (4:3)</PresentationFormat>
  <Paragraphs>112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Back-to-school presentation</vt:lpstr>
      <vt:lpstr>Setting Goals and Objectives</vt:lpstr>
      <vt:lpstr>How will you set goals and objectives for student learning?</vt:lpstr>
      <vt:lpstr>Limited English Proficiency (LEP) Students</vt:lpstr>
      <vt:lpstr>Limited English Proficiency (LEP) Students (cont.)</vt:lpstr>
      <vt:lpstr>Objectives</vt:lpstr>
      <vt:lpstr>Teacher Accountability Model</vt:lpstr>
      <vt:lpstr>Objectives (cont.)</vt:lpstr>
      <vt:lpstr>Domains of Learning</vt:lpstr>
      <vt:lpstr>Bloom’s Taxonomy for the Cognitive Domain</vt:lpstr>
      <vt:lpstr>Krathwohl’s Taxonomy for the Affective Domain</vt:lpstr>
      <vt:lpstr>Taxonomy for the Psychomotor Domain  </vt:lpstr>
      <vt:lpstr>Linking Standards and Objectives</vt:lpstr>
      <vt:lpstr>Backward Design Approach</vt:lpstr>
      <vt:lpstr>What are the 3 domains of learning?  How can teachers best meet the needs  of the LEP/ELL student?  Why is it important to link state expectations, objectives, and assessment?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2009-08-26T14:16:53Z</dcterms:created>
  <dcterms:modified xsi:type="dcterms:W3CDTF">2013-09-04T16:25:37Z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TC101659611033</vt:lpwstr>
  </property>
</Properties>
</file>