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8"/>
  </p:handoutMasterIdLst>
  <p:sldIdLst>
    <p:sldId id="256" r:id="rId2"/>
    <p:sldId id="272" r:id="rId3"/>
    <p:sldId id="279" r:id="rId4"/>
    <p:sldId id="280" r:id="rId5"/>
    <p:sldId id="277" r:id="rId6"/>
    <p:sldId id="278" r:id="rId7"/>
    <p:sldId id="273" r:id="rId8"/>
    <p:sldId id="275" r:id="rId9"/>
    <p:sldId id="274" r:id="rId10"/>
    <p:sldId id="27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81"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336699"/>
    <a:srgbClr val="000000"/>
    <a:srgbClr val="1C1C1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63" autoAdjust="0"/>
  </p:normalViewPr>
  <p:slideViewPr>
    <p:cSldViewPr>
      <p:cViewPr varScale="1">
        <p:scale>
          <a:sx n="104" d="100"/>
          <a:sy n="104" d="100"/>
        </p:scale>
        <p:origin x="-96" y="-102"/>
      </p:cViewPr>
      <p:guideLst>
        <p:guide orient="horz" pos="2160"/>
        <p:guide pos="288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85FB9E6-A776-4FC3-8694-8EACCBBB374D}" type="slidenum">
              <a:rPr lang="en-US"/>
              <a:pPr/>
              <a:t>‹#›</a:t>
            </a:fld>
            <a:endParaRPr lang="en-US"/>
          </a:p>
        </p:txBody>
      </p:sp>
    </p:spTree>
    <p:extLst>
      <p:ext uri="{BB962C8B-B14F-4D97-AF65-F5344CB8AC3E}">
        <p14:creationId xmlns:p14="http://schemas.microsoft.com/office/powerpoint/2010/main" val="31994148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75287-27EE-47A2-88DA-4BDAB893B4AD}" type="slidenum">
              <a:rPr lang="en-US"/>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4533C9-E754-42A9-B88C-CA4864BC3508}" type="slidenum">
              <a:rPr lang="en-US"/>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426779-558B-4152-93D9-C1C26EA84A11}" type="slidenum">
              <a:rPr lang="en-US"/>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4C98A8-2603-48E0-89AE-091B31CCC682}" type="slidenum">
              <a:rPr lang="en-US"/>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FEDE32-147C-4614-9920-E77F19C911E0}" type="slidenum">
              <a:rPr lang="en-US"/>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059033-094F-419A-B234-07228D54191C}" type="slidenum">
              <a:rPr lang="en-US"/>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244D4B-7712-4443-A0E9-BAD2483216DD}" type="slidenum">
              <a:rPr lang="en-US"/>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A2811C-C344-4294-8BED-22B0D1AC54CC}" type="slidenum">
              <a:rPr lang="en-US"/>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EBB8426-1DE8-4D3A-8300-ADE454F219AA}" type="slidenum">
              <a:rPr lang="en-US"/>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BE9128-F52F-437E-9803-2D513D962EC0}" type="slidenum">
              <a:rPr lang="en-US"/>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F33704-F676-49DA-ABFA-BF780189BC19}" type="slidenum">
              <a:rPr lang="en-US"/>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EAF0785-980E-4F63-A78A-B80BB9F007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acteonline.org/general.aspx?id=2745#.Uhuovz-Zt8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r="-13283"/>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304800"/>
            <a:ext cx="7924800" cy="838200"/>
          </a:xfrm>
        </p:spPr>
        <p:txBody>
          <a:bodyPr/>
          <a:lstStyle/>
          <a:p>
            <a:pPr algn="l"/>
            <a:r>
              <a:rPr lang="de-AT" sz="5400" dirty="0" smtClean="0">
                <a:solidFill>
                  <a:schemeClr val="bg1"/>
                </a:solidFill>
                <a:latin typeface="Zurich Ex BT" pitchFamily="34" charset="0"/>
              </a:rPr>
              <a:t>CATE 4103</a:t>
            </a:r>
            <a:endParaRPr lang="en-US" sz="5400" dirty="0">
              <a:solidFill>
                <a:schemeClr val="bg1"/>
              </a:solidFill>
              <a:latin typeface="Zurich Ex BT" pitchFamily="34" charset="0"/>
            </a:endParaRPr>
          </a:p>
        </p:txBody>
      </p:sp>
      <p:sp>
        <p:nvSpPr>
          <p:cNvPr id="4099" name="Rectangle 3"/>
          <p:cNvSpPr>
            <a:spLocks noGrp="1" noChangeArrowheads="1"/>
          </p:cNvSpPr>
          <p:nvPr>
            <p:ph type="subTitle" idx="1"/>
          </p:nvPr>
        </p:nvSpPr>
        <p:spPr>
          <a:xfrm>
            <a:off x="358775" y="1268413"/>
            <a:ext cx="6400800" cy="1752600"/>
          </a:xfrm>
        </p:spPr>
        <p:txBody>
          <a:bodyPr/>
          <a:lstStyle/>
          <a:p>
            <a:pPr algn="l"/>
            <a:r>
              <a:rPr lang="de-AT" sz="1800" dirty="0" smtClean="0">
                <a:solidFill>
                  <a:schemeClr val="bg1"/>
                </a:solidFill>
                <a:latin typeface="Zurich Ex BT" pitchFamily="34" charset="0"/>
              </a:rPr>
              <a:t>Teaching Strategies</a:t>
            </a:r>
            <a:endParaRPr lang="de-AT" sz="1800" dirty="0">
              <a:solidFill>
                <a:schemeClr val="bg1"/>
              </a:solidFill>
              <a:latin typeface="Zurich Ex BT" pitchFamily="34" charset="0"/>
            </a:endParaRPr>
          </a:p>
          <a:p>
            <a:pPr algn="l"/>
            <a:r>
              <a:rPr lang="de-AT" sz="1800" dirty="0" smtClean="0">
                <a:solidFill>
                  <a:schemeClr val="bg1"/>
                </a:solidFill>
                <a:latin typeface="Zurich Ex BT" pitchFamily="34" charset="0"/>
              </a:rPr>
              <a:t>2014 </a:t>
            </a:r>
            <a:r>
              <a:rPr lang="de-AT" sz="1800" dirty="0">
                <a:solidFill>
                  <a:schemeClr val="bg1"/>
                </a:solidFill>
                <a:latin typeface="Zurich Ex BT" pitchFamily="34" charset="0"/>
              </a:rPr>
              <a:t>University of Arkansas</a:t>
            </a:r>
            <a:endParaRPr lang="en-US" sz="1800" dirty="0">
              <a:solidFill>
                <a:schemeClr val="bg1"/>
              </a:solidFill>
              <a:latin typeface="Zurich Ex BT" pitchFamily="34" charset="0"/>
            </a:endParaRPr>
          </a:p>
        </p:txBody>
      </p:sp>
      <p:sp>
        <p:nvSpPr>
          <p:cNvPr id="4100" name="Text Box 4"/>
          <p:cNvSpPr txBox="1">
            <a:spLocks noChangeArrowheads="1"/>
          </p:cNvSpPr>
          <p:nvPr/>
        </p:nvSpPr>
        <p:spPr bwMode="auto">
          <a:xfrm>
            <a:off x="6215074" y="6000768"/>
            <a:ext cx="2605108" cy="519112"/>
          </a:xfrm>
          <a:prstGeom prst="rect">
            <a:avLst/>
          </a:prstGeom>
          <a:noFill/>
          <a:ln w="9525">
            <a:noFill/>
            <a:miter lim="800000"/>
            <a:headEnd/>
            <a:tailEnd/>
          </a:ln>
          <a:effectLst/>
        </p:spPr>
        <p:txBody>
          <a:bodyPr wrap="square">
            <a:spAutoFit/>
          </a:bodyPr>
          <a:lstStyle/>
          <a:p>
            <a:pPr>
              <a:spcBef>
                <a:spcPct val="50000"/>
              </a:spcBef>
            </a:pPr>
            <a:r>
              <a:rPr lang="de-AT" sz="2800" dirty="0" smtClean="0">
                <a:solidFill>
                  <a:schemeClr val="bg1"/>
                </a:solidFill>
                <a:latin typeface="Zurich Ex BT" pitchFamily="34" charset="0"/>
              </a:rPr>
              <a:t>Vinson Carter</a:t>
            </a:r>
            <a:endParaRPr lang="en-US" sz="2800" dirty="0">
              <a:solidFill>
                <a:schemeClr val="bg1"/>
              </a:solidFill>
              <a:latin typeface="Zurich Ex BT"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teaching?</a:t>
            </a:r>
            <a:endParaRPr lang="en-US" dirty="0"/>
          </a:p>
        </p:txBody>
      </p:sp>
      <p:sp>
        <p:nvSpPr>
          <p:cNvPr id="3" name="Content Placeholder 2"/>
          <p:cNvSpPr>
            <a:spLocks noGrp="1"/>
          </p:cNvSpPr>
          <p:nvPr>
            <p:ph idx="1"/>
          </p:nvPr>
        </p:nvSpPr>
        <p:spPr/>
        <p:txBody>
          <a:bodyPr/>
          <a:lstStyle/>
          <a:p>
            <a:r>
              <a:rPr lang="en-US" dirty="0" smtClean="0"/>
              <a:t>How would you define teaching?</a:t>
            </a:r>
          </a:p>
          <a:p>
            <a:r>
              <a:rPr lang="en-US" dirty="0" smtClean="0"/>
              <a:t>What are the characteristics of a great teacher?</a:t>
            </a:r>
            <a:endParaRPr lang="en-US" dirty="0"/>
          </a:p>
        </p:txBody>
      </p:sp>
    </p:spTree>
    <p:extLst>
      <p:ext uri="{BB962C8B-B14F-4D97-AF65-F5344CB8AC3E}">
        <p14:creationId xmlns:p14="http://schemas.microsoft.com/office/powerpoint/2010/main" val="26366679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5720" y="214290"/>
            <a:ext cx="6500858" cy="633412"/>
          </a:xfrm>
        </p:spPr>
        <p:txBody>
          <a:bodyPr/>
          <a:lstStyle/>
          <a:p>
            <a:pPr algn="l"/>
            <a:r>
              <a:rPr lang="en-US" sz="3200" dirty="0" smtClean="0">
                <a:solidFill>
                  <a:schemeClr val="accent2"/>
                </a:solidFill>
                <a:latin typeface="Zurich Ex BT"/>
              </a:rPr>
              <a:t>What is Teaching</a:t>
            </a:r>
            <a:endParaRPr lang="en-US" sz="3200" dirty="0">
              <a:solidFill>
                <a:schemeClr val="accent2"/>
              </a:solidFill>
              <a:latin typeface="Zurich Ex BT"/>
            </a:endParaRPr>
          </a:p>
        </p:txBody>
      </p:sp>
      <p:sp>
        <p:nvSpPr>
          <p:cNvPr id="5123" name="Rectangle 3"/>
          <p:cNvSpPr>
            <a:spLocks noGrp="1" noChangeArrowheads="1"/>
          </p:cNvSpPr>
          <p:nvPr>
            <p:ph type="body" idx="1"/>
          </p:nvPr>
        </p:nvSpPr>
        <p:spPr>
          <a:xfrm>
            <a:off x="395288" y="1123950"/>
            <a:ext cx="8748712" cy="4525963"/>
          </a:xfrm>
        </p:spPr>
        <p:txBody>
          <a:bodyPr/>
          <a:lstStyle/>
          <a:p>
            <a:pPr>
              <a:lnSpc>
                <a:spcPct val="90000"/>
              </a:lnSpc>
            </a:pPr>
            <a:r>
              <a:rPr lang="en-US" altLang="en-US" sz="2800" dirty="0" smtClean="0"/>
              <a:t>“the actions of someone who is trying to assist others to reach their potential in all aspects of development” </a:t>
            </a:r>
            <a:r>
              <a:rPr lang="en-US" altLang="en-US" sz="2800" i="1" dirty="0" smtClean="0"/>
              <a:t>(Moore, 2001)</a:t>
            </a:r>
          </a:p>
          <a:p>
            <a:pPr>
              <a:lnSpc>
                <a:spcPct val="90000"/>
              </a:lnSpc>
            </a:pPr>
            <a:endParaRPr lang="en-US" altLang="en-US" sz="2800" i="1" dirty="0" smtClean="0"/>
          </a:p>
          <a:p>
            <a:pPr>
              <a:lnSpc>
                <a:spcPct val="90000"/>
              </a:lnSpc>
            </a:pPr>
            <a:r>
              <a:rPr lang="en-US" sz="2800" dirty="0" smtClean="0"/>
              <a:t>Teaching is an </a:t>
            </a:r>
            <a:r>
              <a:rPr lang="en-US" sz="2800" b="1" dirty="0" smtClean="0"/>
              <a:t>art</a:t>
            </a:r>
            <a:r>
              <a:rPr lang="en-US" sz="2800" dirty="0" smtClean="0"/>
              <a:t>—a creative, spontaneous act, a special sense of knowing what to do in the classroom.</a:t>
            </a:r>
          </a:p>
          <a:p>
            <a:pPr>
              <a:lnSpc>
                <a:spcPct val="90000"/>
              </a:lnSpc>
            </a:pPr>
            <a:endParaRPr lang="en-US" sz="2800" dirty="0" smtClean="0"/>
          </a:p>
          <a:p>
            <a:pPr>
              <a:lnSpc>
                <a:spcPct val="90000"/>
              </a:lnSpc>
            </a:pPr>
            <a:r>
              <a:rPr lang="en-US" sz="2800" dirty="0" smtClean="0"/>
              <a:t>Teaching is a </a:t>
            </a:r>
            <a:r>
              <a:rPr lang="en-US" sz="2800" b="1" dirty="0" smtClean="0"/>
              <a:t>science</a:t>
            </a:r>
            <a:r>
              <a:rPr lang="en-US" sz="2800" dirty="0" smtClean="0"/>
              <a:t>—a deep knowledge of content, a solid understanding of teaching and learning, a mastery of skills that produce learning.</a:t>
            </a:r>
            <a:endParaRPr lang="en-US" sz="2800" b="1" dirty="0" smtClean="0"/>
          </a:p>
          <a:p>
            <a:pPr>
              <a:buNone/>
            </a:pPr>
            <a:endParaRPr lang="de-AT" sz="2800" dirty="0">
              <a:latin typeface="Zurich Ex BT" pitchFamily="34" charset="0"/>
            </a:endParaRPr>
          </a:p>
          <a:p>
            <a:endParaRPr lang="de-AT" sz="2800" dirty="0">
              <a:latin typeface="Zurich Ex BT" pitchFamily="34" charset="0"/>
            </a:endParaRPr>
          </a:p>
          <a:p>
            <a:endParaRPr lang="de-AT" sz="2800" dirty="0">
              <a:latin typeface="Zurich Ex BT" pitchFamily="34" charset="0"/>
            </a:endParaRPr>
          </a:p>
          <a:p>
            <a:endParaRPr lang="de-AT" sz="2800" dirty="0">
              <a:latin typeface="Zurich Ex BT" pitchFamily="34" charset="0"/>
            </a:endParaRPr>
          </a:p>
          <a:p>
            <a:endParaRPr lang="de-AT" dirty="0">
              <a:latin typeface="Zurich Ex BT" pitchFamily="34" charset="0"/>
            </a:endParaRPr>
          </a:p>
          <a:p>
            <a:endParaRPr lang="en-US" dirty="0"/>
          </a:p>
        </p:txBody>
      </p:sp>
      <p:sp>
        <p:nvSpPr>
          <p:cNvPr id="5125"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126"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lstStyle/>
          <a:p>
            <a:pPr algn="l"/>
            <a:r>
              <a:rPr lang="en-US" sz="3600" dirty="0" smtClean="0"/>
              <a:t>Important theoretical contributions…</a:t>
            </a:r>
            <a:endParaRPr lang="en-US" sz="3600" dirty="0"/>
          </a:p>
        </p:txBody>
      </p:sp>
      <p:sp>
        <p:nvSpPr>
          <p:cNvPr id="3" name="Content Placeholder 2"/>
          <p:cNvSpPr>
            <a:spLocks noGrp="1"/>
          </p:cNvSpPr>
          <p:nvPr>
            <p:ph idx="1"/>
          </p:nvPr>
        </p:nvSpPr>
        <p:spPr>
          <a:xfrm>
            <a:off x="457200" y="1189053"/>
            <a:ext cx="8229600" cy="4525963"/>
          </a:xfrm>
        </p:spPr>
        <p:txBody>
          <a:bodyPr/>
          <a:lstStyle/>
          <a:p>
            <a:pPr>
              <a:lnSpc>
                <a:spcPct val="80000"/>
              </a:lnSpc>
            </a:pPr>
            <a:r>
              <a:rPr lang="en-US" sz="2800" b="1" dirty="0" smtClean="0"/>
              <a:t>John Dewey (1859-1952)</a:t>
            </a:r>
          </a:p>
          <a:p>
            <a:pPr lvl="1">
              <a:lnSpc>
                <a:spcPct val="80000"/>
              </a:lnSpc>
            </a:pPr>
            <a:r>
              <a:rPr lang="en-US" sz="2400" dirty="0" smtClean="0"/>
              <a:t>child-centered curriculum</a:t>
            </a:r>
          </a:p>
          <a:p>
            <a:pPr lvl="1">
              <a:lnSpc>
                <a:spcPct val="80000"/>
              </a:lnSpc>
            </a:pPr>
            <a:r>
              <a:rPr lang="en-US" sz="2400" dirty="0" smtClean="0"/>
              <a:t>activities focused on real-life</a:t>
            </a:r>
          </a:p>
          <a:p>
            <a:pPr lvl="1">
              <a:lnSpc>
                <a:spcPct val="80000"/>
              </a:lnSpc>
              <a:buNone/>
            </a:pPr>
            <a:endParaRPr lang="en-US" sz="2400" dirty="0" smtClean="0"/>
          </a:p>
          <a:p>
            <a:pPr>
              <a:lnSpc>
                <a:spcPct val="80000"/>
              </a:lnSpc>
            </a:pPr>
            <a:r>
              <a:rPr lang="en-US" sz="2800" b="1" dirty="0" smtClean="0"/>
              <a:t>Constructivism</a:t>
            </a:r>
          </a:p>
          <a:p>
            <a:pPr lvl="1">
              <a:lnSpc>
                <a:spcPct val="80000"/>
              </a:lnSpc>
            </a:pPr>
            <a:r>
              <a:rPr lang="en-US" sz="2400" dirty="0" smtClean="0"/>
              <a:t>students construct knowledge through “doing” and “reflecting” </a:t>
            </a:r>
          </a:p>
          <a:p>
            <a:pPr lvl="1">
              <a:lnSpc>
                <a:spcPct val="80000"/>
              </a:lnSpc>
            </a:pPr>
            <a:endParaRPr lang="en-US" sz="2400" dirty="0" smtClean="0"/>
          </a:p>
          <a:p>
            <a:pPr>
              <a:lnSpc>
                <a:spcPct val="80000"/>
              </a:lnSpc>
            </a:pPr>
            <a:r>
              <a:rPr lang="en-US" sz="2800" b="1" dirty="0" smtClean="0"/>
              <a:t>Joyce, Weil, and Calhoun (2003)</a:t>
            </a:r>
          </a:p>
          <a:p>
            <a:pPr lvl="1">
              <a:lnSpc>
                <a:spcPct val="80000"/>
              </a:lnSpc>
            </a:pPr>
            <a:r>
              <a:rPr lang="en-US" sz="2400" dirty="0" smtClean="0"/>
              <a:t>models of teaching</a:t>
            </a:r>
          </a:p>
          <a:p>
            <a:pPr lvl="1">
              <a:lnSpc>
                <a:spcPct val="80000"/>
              </a:lnSpc>
            </a:pPr>
            <a:r>
              <a:rPr lang="en-US" sz="2400" dirty="0" smtClean="0"/>
              <a:t>strategies and procedures that motivate, </a:t>
            </a:r>
          </a:p>
          <a:p>
            <a:pPr lvl="1">
              <a:lnSpc>
                <a:spcPct val="80000"/>
              </a:lnSpc>
            </a:pPr>
            <a:r>
              <a:rPr lang="en-US" sz="2400" dirty="0" smtClean="0"/>
              <a:t>define expectations, and involve </a:t>
            </a:r>
          </a:p>
          <a:p>
            <a:pPr lvl="1">
              <a:lnSpc>
                <a:spcPct val="80000"/>
              </a:lnSpc>
              <a:buNone/>
            </a:pPr>
            <a:r>
              <a:rPr lang="en-US" sz="2400" dirty="0" smtClean="0"/>
              <a:t>   students in learning</a:t>
            </a:r>
            <a:endParaRPr lang="en-US" sz="2400"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pPr algn="l"/>
            <a:r>
              <a:rPr lang="en-US" dirty="0" smtClean="0"/>
              <a:t>What is an effective teacher?</a:t>
            </a:r>
            <a:endParaRPr lang="en-US" dirty="0"/>
          </a:p>
        </p:txBody>
      </p:sp>
      <p:sp>
        <p:nvSpPr>
          <p:cNvPr id="3" name="Content Placeholder 2"/>
          <p:cNvSpPr>
            <a:spLocks noGrp="1"/>
          </p:cNvSpPr>
          <p:nvPr>
            <p:ph idx="1"/>
          </p:nvPr>
        </p:nvSpPr>
        <p:spPr>
          <a:xfrm>
            <a:off x="500034" y="1142984"/>
            <a:ext cx="8229600" cy="4525963"/>
          </a:xfrm>
        </p:spPr>
        <p:txBody>
          <a:bodyPr/>
          <a:lstStyle/>
          <a:p>
            <a:pPr>
              <a:lnSpc>
                <a:spcPct val="80000"/>
              </a:lnSpc>
            </a:pPr>
            <a:r>
              <a:rPr lang="en-US" sz="2800" dirty="0" smtClean="0"/>
              <a:t>An effective teacher is…</a:t>
            </a:r>
          </a:p>
          <a:p>
            <a:pPr lvl="1">
              <a:lnSpc>
                <a:spcPct val="80000"/>
              </a:lnSpc>
            </a:pPr>
            <a:r>
              <a:rPr lang="en-US" dirty="0" smtClean="0"/>
              <a:t>Dynamic</a:t>
            </a:r>
          </a:p>
          <a:p>
            <a:pPr lvl="1">
              <a:lnSpc>
                <a:spcPct val="80000"/>
              </a:lnSpc>
            </a:pPr>
            <a:r>
              <a:rPr lang="en-US" dirty="0" smtClean="0"/>
              <a:t>Self-monitoring</a:t>
            </a:r>
          </a:p>
          <a:p>
            <a:pPr lvl="1">
              <a:lnSpc>
                <a:spcPct val="80000"/>
              </a:lnSpc>
            </a:pPr>
            <a:r>
              <a:rPr lang="en-US" dirty="0" smtClean="0"/>
              <a:t>Reflective</a:t>
            </a:r>
          </a:p>
          <a:p>
            <a:pPr lvl="1">
              <a:lnSpc>
                <a:spcPct val="80000"/>
              </a:lnSpc>
            </a:pPr>
            <a:r>
              <a:rPr lang="en-US" dirty="0" smtClean="0"/>
              <a:t>Organized</a:t>
            </a:r>
          </a:p>
          <a:p>
            <a:pPr lvl="1">
              <a:lnSpc>
                <a:spcPct val="80000"/>
              </a:lnSpc>
            </a:pPr>
            <a:endParaRPr lang="en-US" dirty="0" smtClean="0"/>
          </a:p>
          <a:p>
            <a:pPr>
              <a:lnSpc>
                <a:spcPct val="80000"/>
              </a:lnSpc>
            </a:pPr>
            <a:r>
              <a:rPr lang="en-US" sz="2800" dirty="0" smtClean="0"/>
              <a:t>Effective teachers know and understand…</a:t>
            </a:r>
          </a:p>
          <a:p>
            <a:pPr lvl="1">
              <a:lnSpc>
                <a:spcPct val="80000"/>
              </a:lnSpc>
            </a:pPr>
            <a:r>
              <a:rPr lang="en-US" dirty="0" smtClean="0"/>
              <a:t>Subject matter</a:t>
            </a:r>
          </a:p>
          <a:p>
            <a:pPr lvl="1">
              <a:lnSpc>
                <a:spcPct val="80000"/>
              </a:lnSpc>
            </a:pPr>
            <a:r>
              <a:rPr lang="en-US" dirty="0" smtClean="0"/>
              <a:t>Student learning</a:t>
            </a:r>
          </a:p>
          <a:p>
            <a:pPr lvl="1">
              <a:lnSpc>
                <a:spcPct val="80000"/>
              </a:lnSpc>
            </a:pPr>
            <a:r>
              <a:rPr lang="en-US" dirty="0" smtClean="0"/>
              <a:t>Teaching methods</a:t>
            </a:r>
          </a:p>
          <a:p>
            <a:endParaRPr lang="en-US"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600" dirty="0" smtClean="0"/>
              <a:t>Skill areas for effective teaching</a:t>
            </a:r>
            <a:endParaRPr lang="en-US" sz="1400" dirty="0"/>
          </a:p>
        </p:txBody>
      </p:sp>
      <p:sp>
        <p:nvSpPr>
          <p:cNvPr id="3" name="Content Placeholder 2"/>
          <p:cNvSpPr>
            <a:spLocks noGrp="1"/>
          </p:cNvSpPr>
          <p:nvPr>
            <p:ph idx="1"/>
          </p:nvPr>
        </p:nvSpPr>
        <p:spPr>
          <a:xfrm>
            <a:off x="428596" y="1357298"/>
            <a:ext cx="8229600" cy="4525963"/>
          </a:xfrm>
        </p:spPr>
        <p:txBody>
          <a:bodyPr/>
          <a:lstStyle/>
          <a:p>
            <a:r>
              <a:rPr lang="en-US" sz="2800" dirty="0" smtClean="0"/>
              <a:t>Quality planning and preparation</a:t>
            </a:r>
          </a:p>
          <a:p>
            <a:r>
              <a:rPr lang="en-US" sz="2800" dirty="0" smtClean="0"/>
              <a:t>Positive classroom environment</a:t>
            </a:r>
          </a:p>
          <a:p>
            <a:r>
              <a:rPr lang="en-US" sz="2800" dirty="0" smtClean="0"/>
              <a:t>Proven instructional techniques</a:t>
            </a:r>
          </a:p>
          <a:p>
            <a:r>
              <a:rPr lang="en-US" sz="2800" dirty="0" smtClean="0"/>
              <a:t>Professional behavior</a:t>
            </a:r>
          </a:p>
          <a:p>
            <a:pPr>
              <a:buNone/>
            </a:pPr>
            <a:endParaRPr lang="en-US" dirty="0" smtClean="0"/>
          </a:p>
          <a:p>
            <a:pPr>
              <a:buNone/>
            </a:pPr>
            <a:r>
              <a:rPr lang="en-US" dirty="0" smtClean="0"/>
              <a:t>(Danielson, 1996, 2007)</a:t>
            </a:r>
            <a:endParaRPr lang="en-US"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600" dirty="0" smtClean="0"/>
              <a:t>Dispositions and attitudes…</a:t>
            </a:r>
            <a:endParaRPr lang="en-US" sz="3600" dirty="0"/>
          </a:p>
        </p:txBody>
      </p:sp>
      <p:sp>
        <p:nvSpPr>
          <p:cNvPr id="3" name="Content Placeholder 2"/>
          <p:cNvSpPr>
            <a:spLocks noGrp="1"/>
          </p:cNvSpPr>
          <p:nvPr>
            <p:ph idx="1"/>
          </p:nvPr>
        </p:nvSpPr>
        <p:spPr>
          <a:xfrm>
            <a:off x="428596" y="1357298"/>
            <a:ext cx="8229600" cy="4525963"/>
          </a:xfrm>
        </p:spPr>
        <p:txBody>
          <a:bodyPr/>
          <a:lstStyle/>
          <a:p>
            <a:pPr>
              <a:buNone/>
            </a:pPr>
            <a:r>
              <a:rPr lang="en-US" sz="2800" dirty="0" smtClean="0"/>
              <a:t>Effective Teachers……</a:t>
            </a:r>
          </a:p>
          <a:p>
            <a:pPr>
              <a:buNone/>
            </a:pPr>
            <a:endParaRPr lang="en-US" sz="2800" dirty="0" smtClean="0"/>
          </a:p>
          <a:p>
            <a:r>
              <a:rPr lang="en-US" sz="2800" dirty="0" smtClean="0"/>
              <a:t>are their </a:t>
            </a:r>
            <a:r>
              <a:rPr lang="en-US" sz="2800" b="1" dirty="0" smtClean="0"/>
              <a:t>true selves</a:t>
            </a:r>
            <a:r>
              <a:rPr lang="en-US" sz="2800" dirty="0" smtClean="0"/>
              <a:t> with students. </a:t>
            </a:r>
          </a:p>
          <a:p>
            <a:r>
              <a:rPr lang="en-US" sz="2800" dirty="0" smtClean="0"/>
              <a:t>have </a:t>
            </a:r>
            <a:r>
              <a:rPr lang="en-US" sz="2800" b="1" dirty="0" smtClean="0"/>
              <a:t>positive expectations</a:t>
            </a:r>
            <a:r>
              <a:rPr lang="en-US" sz="2800" dirty="0" smtClean="0"/>
              <a:t> for all students.</a:t>
            </a:r>
          </a:p>
          <a:p>
            <a:r>
              <a:rPr lang="en-US" sz="2800" dirty="0" smtClean="0"/>
              <a:t>care about their </a:t>
            </a:r>
            <a:r>
              <a:rPr lang="en-US" sz="2800" b="1" dirty="0" smtClean="0"/>
              <a:t>students</a:t>
            </a:r>
            <a:r>
              <a:rPr lang="en-US" sz="2800" dirty="0" smtClean="0"/>
              <a:t>.</a:t>
            </a:r>
          </a:p>
          <a:p>
            <a:r>
              <a:rPr lang="en-US" sz="2800" dirty="0" smtClean="0"/>
              <a:t>are excited about </a:t>
            </a:r>
            <a:r>
              <a:rPr lang="en-US" sz="2800" b="1" dirty="0" smtClean="0"/>
              <a:t>teaching and learning</a:t>
            </a:r>
            <a:r>
              <a:rPr lang="en-US" sz="2800" dirty="0" smtClean="0"/>
              <a:t>.</a:t>
            </a:r>
          </a:p>
          <a:p>
            <a:r>
              <a:rPr lang="en-US" sz="2800" dirty="0" smtClean="0"/>
              <a:t>value </a:t>
            </a:r>
            <a:r>
              <a:rPr lang="en-US" sz="2800" b="1" dirty="0" smtClean="0"/>
              <a:t>diversity</a:t>
            </a:r>
            <a:r>
              <a:rPr lang="en-US" sz="2800" dirty="0" smtClean="0"/>
              <a:t>.</a:t>
            </a:r>
          </a:p>
          <a:p>
            <a:r>
              <a:rPr lang="en-US" sz="2800" dirty="0" smtClean="0"/>
              <a:t>are willing to </a:t>
            </a:r>
            <a:r>
              <a:rPr lang="en-US" sz="2800" b="1" dirty="0" smtClean="0"/>
              <a:t>collaborate</a:t>
            </a:r>
            <a:r>
              <a:rPr lang="en-US" sz="2800" dirty="0" smtClean="0"/>
              <a:t>.</a:t>
            </a:r>
            <a:endParaRPr lang="en-US" sz="2800"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600" dirty="0" smtClean="0"/>
              <a:t>Effective teachers must consider…</a:t>
            </a:r>
            <a:endParaRPr lang="en-US" sz="3600" dirty="0"/>
          </a:p>
        </p:txBody>
      </p:sp>
      <p:sp>
        <p:nvSpPr>
          <p:cNvPr id="3" name="Content Placeholder 2"/>
          <p:cNvSpPr>
            <a:spLocks noGrp="1"/>
          </p:cNvSpPr>
          <p:nvPr>
            <p:ph idx="1"/>
          </p:nvPr>
        </p:nvSpPr>
        <p:spPr>
          <a:xfrm>
            <a:off x="428596" y="1357298"/>
            <a:ext cx="8229600" cy="4525963"/>
          </a:xfrm>
        </p:spPr>
        <p:txBody>
          <a:bodyPr/>
          <a:lstStyle/>
          <a:p>
            <a:r>
              <a:rPr lang="en-US" sz="2800" dirty="0" smtClean="0"/>
              <a:t>the unique needs of </a:t>
            </a:r>
            <a:r>
              <a:rPr lang="en-US" sz="2800" b="1" dirty="0" smtClean="0"/>
              <a:t>students</a:t>
            </a:r>
            <a:r>
              <a:rPr lang="en-US" sz="2800" dirty="0" smtClean="0"/>
              <a:t>.</a:t>
            </a:r>
          </a:p>
          <a:p>
            <a:endParaRPr lang="en-US" sz="2800" dirty="0" smtClean="0"/>
          </a:p>
          <a:p>
            <a:r>
              <a:rPr lang="en-US" sz="2800" dirty="0" smtClean="0"/>
              <a:t>the role of </a:t>
            </a:r>
            <a:r>
              <a:rPr lang="en-US" sz="2800" b="1" dirty="0" smtClean="0"/>
              <a:t>parents</a:t>
            </a:r>
            <a:r>
              <a:rPr lang="en-US" sz="2800" dirty="0" smtClean="0"/>
              <a:t> in the learning process.</a:t>
            </a:r>
          </a:p>
          <a:p>
            <a:endParaRPr lang="en-US" sz="2800" dirty="0" smtClean="0"/>
          </a:p>
          <a:p>
            <a:r>
              <a:rPr lang="en-US" sz="2800" dirty="0" smtClean="0"/>
              <a:t>the role of the </a:t>
            </a:r>
            <a:r>
              <a:rPr lang="en-US" sz="2800" b="1" dirty="0" smtClean="0"/>
              <a:t>community</a:t>
            </a:r>
            <a:r>
              <a:rPr lang="en-US" sz="2800" dirty="0" smtClean="0"/>
              <a:t> in supporting the </a:t>
            </a:r>
          </a:p>
          <a:p>
            <a:pPr>
              <a:buFont typeface="Wingdings" pitchFamily="2" charset="2"/>
              <a:buNone/>
            </a:pPr>
            <a:r>
              <a:rPr lang="en-US" sz="2800" dirty="0" smtClean="0"/>
              <a:t>	education of students.</a:t>
            </a:r>
            <a:endParaRPr lang="en-US" sz="2800"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600" dirty="0" smtClean="0"/>
              <a:t>Challenges in Preparing to Teach</a:t>
            </a:r>
            <a:endParaRPr lang="en-US" sz="3600" dirty="0"/>
          </a:p>
        </p:txBody>
      </p:sp>
      <p:sp>
        <p:nvSpPr>
          <p:cNvPr id="3" name="Content Placeholder 2"/>
          <p:cNvSpPr>
            <a:spLocks noGrp="1"/>
          </p:cNvSpPr>
          <p:nvPr>
            <p:ph idx="1"/>
          </p:nvPr>
        </p:nvSpPr>
        <p:spPr>
          <a:xfrm>
            <a:off x="428596" y="1357298"/>
            <a:ext cx="8229600" cy="4525963"/>
          </a:xfrm>
        </p:spPr>
        <p:txBody>
          <a:bodyPr/>
          <a:lstStyle/>
          <a:p>
            <a:r>
              <a:rPr lang="en-US" sz="2800" dirty="0" smtClean="0"/>
              <a:t>Local, state, and federal regulations</a:t>
            </a:r>
          </a:p>
          <a:p>
            <a:pPr>
              <a:buNone/>
            </a:pPr>
            <a:endParaRPr lang="en-US" sz="2800" dirty="0" smtClean="0"/>
          </a:p>
          <a:p>
            <a:r>
              <a:rPr lang="en-US" sz="2800" dirty="0" smtClean="0"/>
              <a:t>Professional teaching standards</a:t>
            </a:r>
          </a:p>
          <a:p>
            <a:pPr>
              <a:buNone/>
            </a:pPr>
            <a:endParaRPr lang="en-US" sz="2800" dirty="0" smtClean="0"/>
          </a:p>
          <a:p>
            <a:r>
              <a:rPr lang="en-US" sz="2800" dirty="0" smtClean="0"/>
              <a:t>Licensure/certification requirements</a:t>
            </a:r>
          </a:p>
          <a:p>
            <a:pPr>
              <a:buNone/>
            </a:pPr>
            <a:endParaRPr lang="en-US" sz="2800" dirty="0" smtClean="0"/>
          </a:p>
          <a:p>
            <a:r>
              <a:rPr lang="en-US" sz="2800" dirty="0" smtClean="0"/>
              <a:t>Teacher testing</a:t>
            </a:r>
            <a:endParaRPr lang="en-US" sz="2800"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600" dirty="0" smtClean="0"/>
              <a:t>No Child Left Behind Act of 2001</a:t>
            </a:r>
            <a:endParaRPr lang="en-US" sz="3600" dirty="0"/>
          </a:p>
        </p:txBody>
      </p:sp>
      <p:sp>
        <p:nvSpPr>
          <p:cNvPr id="3" name="Content Placeholder 2"/>
          <p:cNvSpPr>
            <a:spLocks noGrp="1"/>
          </p:cNvSpPr>
          <p:nvPr>
            <p:ph idx="1"/>
          </p:nvPr>
        </p:nvSpPr>
        <p:spPr>
          <a:xfrm>
            <a:off x="428596" y="1357298"/>
            <a:ext cx="8229600" cy="4525963"/>
          </a:xfrm>
        </p:spPr>
        <p:txBody>
          <a:bodyPr/>
          <a:lstStyle/>
          <a:p>
            <a:r>
              <a:rPr lang="en-US" sz="2800" dirty="0" smtClean="0"/>
              <a:t>Accountability</a:t>
            </a:r>
          </a:p>
          <a:p>
            <a:r>
              <a:rPr lang="en-US" sz="2800" dirty="0" smtClean="0"/>
              <a:t>Highly, qualified teachers</a:t>
            </a:r>
          </a:p>
          <a:p>
            <a:r>
              <a:rPr lang="en-US" sz="2800" dirty="0" smtClean="0"/>
              <a:t>High-stakes testing</a:t>
            </a:r>
          </a:p>
          <a:p>
            <a:r>
              <a:rPr lang="en-US" sz="2800" dirty="0" smtClean="0"/>
              <a:t>Equitable learning for all students</a:t>
            </a:r>
          </a:p>
          <a:p>
            <a:r>
              <a:rPr lang="en-US" sz="2800" dirty="0" smtClean="0"/>
              <a:t>Increased support for early learners</a:t>
            </a:r>
          </a:p>
          <a:p>
            <a:r>
              <a:rPr lang="en-US" sz="2800" dirty="0" smtClean="0"/>
              <a:t>Parent/caregiver communication </a:t>
            </a:r>
          </a:p>
          <a:p>
            <a:r>
              <a:rPr lang="en-US" sz="2800" dirty="0" smtClean="0"/>
              <a:t>Low performing schools penalized</a:t>
            </a:r>
            <a:endParaRPr lang="en-US" sz="2800"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600" dirty="0" smtClean="0"/>
              <a:t>Standards-based Teaching</a:t>
            </a:r>
            <a:endParaRPr lang="en-US" sz="3600" dirty="0"/>
          </a:p>
        </p:txBody>
      </p:sp>
      <p:sp>
        <p:nvSpPr>
          <p:cNvPr id="3" name="Content Placeholder 2"/>
          <p:cNvSpPr>
            <a:spLocks noGrp="1"/>
          </p:cNvSpPr>
          <p:nvPr>
            <p:ph idx="1"/>
          </p:nvPr>
        </p:nvSpPr>
        <p:spPr>
          <a:xfrm>
            <a:off x="428596" y="928670"/>
            <a:ext cx="8229600" cy="4525963"/>
          </a:xfrm>
        </p:spPr>
        <p:txBody>
          <a:bodyPr/>
          <a:lstStyle/>
          <a:p>
            <a:r>
              <a:rPr lang="en-US" sz="2800" dirty="0" smtClean="0"/>
              <a:t>National Council for Accreditation of Teacher Education (NCATE or CATE)</a:t>
            </a:r>
          </a:p>
          <a:p>
            <a:pPr>
              <a:buNone/>
            </a:pPr>
            <a:endParaRPr lang="en-US" sz="2800" dirty="0" smtClean="0"/>
          </a:p>
          <a:p>
            <a:r>
              <a:rPr lang="en-US" sz="2800" dirty="0" smtClean="0"/>
              <a:t>National Board for Professional Teaching Standards (NBPTS)</a:t>
            </a:r>
          </a:p>
          <a:p>
            <a:endParaRPr lang="en-US" sz="2800" dirty="0" smtClean="0"/>
          </a:p>
          <a:p>
            <a:r>
              <a:rPr lang="en-US" sz="2800" dirty="0" smtClean="0"/>
              <a:t>Interstate New Teacher Assessment and Support Consortium (INTASC)</a:t>
            </a:r>
          </a:p>
          <a:p>
            <a:pPr>
              <a:buNone/>
            </a:pPr>
            <a:endParaRPr lang="en-US" sz="2800" dirty="0" smtClean="0"/>
          </a:p>
          <a:p>
            <a:r>
              <a:rPr lang="en-US" sz="2800" dirty="0" smtClean="0"/>
              <a:t>Educational Testing Service (ETS)</a:t>
            </a:r>
            <a:endParaRPr lang="en-US" sz="2800"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0"/>
            <a:ext cx="8229600" cy="1143000"/>
          </a:xfrm>
        </p:spPr>
        <p:txBody>
          <a:bodyPr/>
          <a:lstStyle/>
          <a:p>
            <a:r>
              <a:rPr lang="en-US" dirty="0" smtClean="0"/>
              <a:t>Notecard Intro Activity</a:t>
            </a:r>
            <a:endParaRPr lang="en-US" dirty="0"/>
          </a:p>
        </p:txBody>
      </p:sp>
      <p:sp>
        <p:nvSpPr>
          <p:cNvPr id="3" name="Content Placeholder 2"/>
          <p:cNvSpPr>
            <a:spLocks noGrp="1"/>
          </p:cNvSpPr>
          <p:nvPr>
            <p:ph idx="1"/>
          </p:nvPr>
        </p:nvSpPr>
        <p:spPr>
          <a:xfrm>
            <a:off x="457200" y="1124680"/>
            <a:ext cx="8229600" cy="4525963"/>
          </a:xfrm>
        </p:spPr>
        <p:txBody>
          <a:bodyPr/>
          <a:lstStyle/>
          <a:p>
            <a:pPr marL="514350" indent="-514350">
              <a:buAutoNum type="arabicPeriod"/>
            </a:pPr>
            <a:r>
              <a:rPr lang="en-US" sz="2800" dirty="0" smtClean="0"/>
              <a:t>What is your </a:t>
            </a:r>
            <a:r>
              <a:rPr lang="en-US" sz="2800" dirty="0"/>
              <a:t>program </a:t>
            </a:r>
            <a:r>
              <a:rPr lang="en-US" sz="2800" dirty="0" smtClean="0"/>
              <a:t>area (BUED, FACS, or  </a:t>
            </a:r>
          </a:p>
          <a:p>
            <a:pPr marL="0" indent="0">
              <a:buNone/>
            </a:pPr>
            <a:r>
              <a:rPr lang="en-US" sz="2800" dirty="0"/>
              <a:t> </a:t>
            </a:r>
            <a:r>
              <a:rPr lang="en-US" sz="2800" dirty="0" smtClean="0"/>
              <a:t>    TEED)?</a:t>
            </a:r>
            <a:endParaRPr lang="en-US" sz="2800" dirty="0"/>
          </a:p>
          <a:p>
            <a:pPr marL="0" indent="0">
              <a:buNone/>
            </a:pPr>
            <a:r>
              <a:rPr lang="en-US" sz="2800" dirty="0" smtClean="0"/>
              <a:t>2</a:t>
            </a:r>
            <a:r>
              <a:rPr lang="en-US" sz="2800" dirty="0"/>
              <a:t>.  Where </a:t>
            </a:r>
            <a:r>
              <a:rPr lang="en-US" sz="2800" dirty="0" smtClean="0"/>
              <a:t>are you from?</a:t>
            </a:r>
            <a:endParaRPr lang="en-US" sz="2800" dirty="0"/>
          </a:p>
          <a:p>
            <a:pPr marL="0" indent="0">
              <a:buNone/>
            </a:pPr>
            <a:r>
              <a:rPr lang="en-US" sz="2800" dirty="0" smtClean="0"/>
              <a:t>3</a:t>
            </a:r>
            <a:r>
              <a:rPr lang="en-US" sz="2800" dirty="0"/>
              <a:t>.  </a:t>
            </a:r>
            <a:r>
              <a:rPr lang="en-US" sz="2800" dirty="0" smtClean="0"/>
              <a:t>What is your favorite food?</a:t>
            </a:r>
            <a:endParaRPr lang="en-US" sz="2800" dirty="0"/>
          </a:p>
          <a:p>
            <a:pPr marL="0" indent="0">
              <a:buNone/>
            </a:pPr>
            <a:r>
              <a:rPr lang="en-US" sz="2800" dirty="0" smtClean="0"/>
              <a:t>4</a:t>
            </a:r>
            <a:r>
              <a:rPr lang="en-US" sz="2800" dirty="0"/>
              <a:t>.  </a:t>
            </a:r>
            <a:r>
              <a:rPr lang="en-US" sz="2800" dirty="0" smtClean="0"/>
              <a:t>What is your favorite movie?</a:t>
            </a:r>
            <a:endParaRPr lang="en-US" sz="2800" dirty="0"/>
          </a:p>
          <a:p>
            <a:pPr marL="514350" indent="-514350">
              <a:buAutoNum type="arabicPeriod" startAt="5"/>
            </a:pPr>
            <a:r>
              <a:rPr lang="en-US" sz="2800" dirty="0" smtClean="0"/>
              <a:t>What is the most </a:t>
            </a:r>
            <a:r>
              <a:rPr lang="en-US" sz="2800" dirty="0"/>
              <a:t>exciting thing you did this </a:t>
            </a:r>
            <a:endParaRPr lang="en-US" sz="2800" dirty="0" smtClean="0"/>
          </a:p>
          <a:p>
            <a:pPr marL="0" indent="0">
              <a:buNone/>
            </a:pPr>
            <a:r>
              <a:rPr lang="en-US" sz="2800" dirty="0"/>
              <a:t> </a:t>
            </a:r>
            <a:r>
              <a:rPr lang="en-US" sz="2800" dirty="0" smtClean="0"/>
              <a:t>     summer?</a:t>
            </a:r>
            <a:endParaRPr lang="en-US" sz="2800" dirty="0"/>
          </a:p>
          <a:p>
            <a:pPr marL="0" indent="0">
              <a:buNone/>
            </a:pPr>
            <a:r>
              <a:rPr lang="en-US" sz="2800" dirty="0" smtClean="0"/>
              <a:t>6</a:t>
            </a:r>
            <a:r>
              <a:rPr lang="en-US" sz="2800" dirty="0"/>
              <a:t>.  Where </a:t>
            </a:r>
            <a:r>
              <a:rPr lang="en-US" sz="2800" dirty="0" smtClean="0"/>
              <a:t>do you </a:t>
            </a:r>
            <a:r>
              <a:rPr lang="en-US" sz="2800" dirty="0"/>
              <a:t>see yourself in 5 </a:t>
            </a:r>
            <a:r>
              <a:rPr lang="en-US" sz="2800" dirty="0" smtClean="0"/>
              <a:t>years?</a:t>
            </a:r>
            <a:endParaRPr lang="en-US" sz="2800" dirty="0"/>
          </a:p>
        </p:txBody>
      </p:sp>
    </p:spTree>
    <p:extLst>
      <p:ext uri="{BB962C8B-B14F-4D97-AF65-F5344CB8AC3E}">
        <p14:creationId xmlns:p14="http://schemas.microsoft.com/office/powerpoint/2010/main" val="10541346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200" dirty="0" smtClean="0"/>
              <a:t>Educational Law and Effective Teaching</a:t>
            </a:r>
            <a:endParaRPr lang="en-US" sz="3200" dirty="0"/>
          </a:p>
        </p:txBody>
      </p:sp>
      <p:sp>
        <p:nvSpPr>
          <p:cNvPr id="3" name="Content Placeholder 2"/>
          <p:cNvSpPr>
            <a:spLocks noGrp="1"/>
          </p:cNvSpPr>
          <p:nvPr>
            <p:ph idx="1"/>
          </p:nvPr>
        </p:nvSpPr>
        <p:spPr>
          <a:xfrm>
            <a:off x="428596" y="928670"/>
            <a:ext cx="8229600" cy="4525963"/>
          </a:xfrm>
        </p:spPr>
        <p:txBody>
          <a:bodyPr/>
          <a:lstStyle/>
          <a:p>
            <a:r>
              <a:rPr lang="en-US" sz="2800" dirty="0" smtClean="0"/>
              <a:t>Student rights</a:t>
            </a:r>
          </a:p>
          <a:p>
            <a:pPr>
              <a:buNone/>
            </a:pPr>
            <a:endParaRPr lang="en-US" sz="2800" dirty="0" smtClean="0"/>
          </a:p>
          <a:p>
            <a:pPr lvl="1"/>
            <a:r>
              <a:rPr lang="en-US" dirty="0" smtClean="0"/>
              <a:t>Brown v. Board of Education of Topeka</a:t>
            </a:r>
            <a:endParaRPr lang="en-US" sz="1000" dirty="0" smtClean="0"/>
          </a:p>
          <a:p>
            <a:pPr lvl="1">
              <a:buNone/>
            </a:pPr>
            <a:endParaRPr lang="en-US" dirty="0" smtClean="0"/>
          </a:p>
          <a:p>
            <a:pPr lvl="1"/>
            <a:r>
              <a:rPr lang="en-US" dirty="0" smtClean="0"/>
              <a:t>Civil Rights Act – 1964 (PL 88-352)</a:t>
            </a:r>
          </a:p>
          <a:p>
            <a:pPr lvl="1"/>
            <a:endParaRPr lang="en-US" dirty="0" smtClean="0"/>
          </a:p>
          <a:p>
            <a:pPr lvl="1"/>
            <a:r>
              <a:rPr lang="en-US" dirty="0" smtClean="0"/>
              <a:t>PL 94-142 and PL 101-476</a:t>
            </a:r>
          </a:p>
          <a:p>
            <a:pPr lvl="1"/>
            <a:endParaRPr lang="en-US" dirty="0" smtClean="0"/>
          </a:p>
          <a:p>
            <a:pPr lvl="1"/>
            <a:r>
              <a:rPr lang="en-US" dirty="0" smtClean="0"/>
              <a:t>Section 504 of the Vocational </a:t>
            </a:r>
          </a:p>
          <a:p>
            <a:pPr lvl="1">
              <a:buNone/>
            </a:pPr>
            <a:r>
              <a:rPr lang="en-US" dirty="0" smtClean="0"/>
              <a:t>   Rehab Act of 1973</a:t>
            </a:r>
            <a:endParaRPr lang="en-US"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
        <p:nvSpPr>
          <p:cNvPr id="6" name="TextBox 5"/>
          <p:cNvSpPr txBox="1"/>
          <p:nvPr/>
        </p:nvSpPr>
        <p:spPr>
          <a:xfrm>
            <a:off x="1785918" y="3512360"/>
            <a:ext cx="6286544" cy="369332"/>
          </a:xfrm>
          <a:prstGeom prst="rect">
            <a:avLst/>
          </a:prstGeom>
          <a:noFill/>
        </p:spPr>
        <p:txBody>
          <a:bodyPr wrap="square" rtlCol="0">
            <a:spAutoFit/>
          </a:bodyPr>
          <a:lstStyle/>
          <a:p>
            <a:r>
              <a:rPr lang="en-US" dirty="0" smtClean="0"/>
              <a:t>*Authorized support for desegregation</a:t>
            </a:r>
            <a:endParaRPr lang="en-US" dirty="0"/>
          </a:p>
        </p:txBody>
      </p:sp>
      <p:sp>
        <p:nvSpPr>
          <p:cNvPr id="8" name="TextBox 7"/>
          <p:cNvSpPr txBox="1"/>
          <p:nvPr/>
        </p:nvSpPr>
        <p:spPr>
          <a:xfrm>
            <a:off x="1777686" y="2488164"/>
            <a:ext cx="6286544" cy="369332"/>
          </a:xfrm>
          <a:prstGeom prst="rect">
            <a:avLst/>
          </a:prstGeom>
          <a:noFill/>
        </p:spPr>
        <p:txBody>
          <a:bodyPr wrap="square" rtlCol="0">
            <a:spAutoFit/>
          </a:bodyPr>
          <a:lstStyle/>
          <a:p>
            <a:r>
              <a:rPr lang="en-US" dirty="0" smtClean="0"/>
              <a:t>*Separate (segregated) is not equal</a:t>
            </a:r>
            <a:endParaRPr lang="en-US" dirty="0"/>
          </a:p>
        </p:txBody>
      </p:sp>
      <p:sp>
        <p:nvSpPr>
          <p:cNvPr id="9" name="TextBox 8"/>
          <p:cNvSpPr txBox="1"/>
          <p:nvPr/>
        </p:nvSpPr>
        <p:spPr>
          <a:xfrm>
            <a:off x="1643042" y="4572008"/>
            <a:ext cx="6286544" cy="369332"/>
          </a:xfrm>
          <a:prstGeom prst="rect">
            <a:avLst/>
          </a:prstGeom>
          <a:noFill/>
        </p:spPr>
        <p:txBody>
          <a:bodyPr wrap="square" rtlCol="0">
            <a:spAutoFit/>
          </a:bodyPr>
          <a:lstStyle/>
          <a:p>
            <a:r>
              <a:rPr lang="en-US" dirty="0" smtClean="0"/>
              <a:t>*Individuals with Disabilities Act (IDEA)</a:t>
            </a:r>
            <a:endParaRPr lang="en-US" dirty="0"/>
          </a:p>
        </p:txBody>
      </p:sp>
      <p:sp>
        <p:nvSpPr>
          <p:cNvPr id="10" name="TextBox 9"/>
          <p:cNvSpPr txBox="1"/>
          <p:nvPr/>
        </p:nvSpPr>
        <p:spPr>
          <a:xfrm>
            <a:off x="1714480" y="6000768"/>
            <a:ext cx="6286544" cy="646331"/>
          </a:xfrm>
          <a:prstGeom prst="rect">
            <a:avLst/>
          </a:prstGeom>
          <a:noFill/>
        </p:spPr>
        <p:txBody>
          <a:bodyPr wrap="square" rtlCol="0">
            <a:spAutoFit/>
          </a:bodyPr>
          <a:lstStyle/>
          <a:p>
            <a:r>
              <a:rPr lang="en-US" dirty="0" smtClean="0"/>
              <a:t>*Free, appropriate education</a:t>
            </a:r>
          </a:p>
          <a:p>
            <a:r>
              <a:rPr lang="en-US" dirty="0" smtClean="0"/>
              <a:t> for disabled students</a:t>
            </a:r>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200" dirty="0" smtClean="0"/>
              <a:t>(cont.)</a:t>
            </a:r>
            <a:endParaRPr lang="en-US" sz="3200" dirty="0"/>
          </a:p>
        </p:txBody>
      </p:sp>
      <p:sp>
        <p:nvSpPr>
          <p:cNvPr id="3" name="Content Placeholder 2"/>
          <p:cNvSpPr>
            <a:spLocks noGrp="1"/>
          </p:cNvSpPr>
          <p:nvPr>
            <p:ph idx="1"/>
          </p:nvPr>
        </p:nvSpPr>
        <p:spPr>
          <a:xfrm>
            <a:off x="428596" y="1117615"/>
            <a:ext cx="8229600" cy="4525963"/>
          </a:xfrm>
        </p:spPr>
        <p:txBody>
          <a:bodyPr/>
          <a:lstStyle/>
          <a:p>
            <a:r>
              <a:rPr lang="en-US" sz="2800" dirty="0" smtClean="0"/>
              <a:t>Child Abuse and Neglect</a:t>
            </a:r>
          </a:p>
          <a:p>
            <a:pPr>
              <a:buNone/>
            </a:pPr>
            <a:endParaRPr lang="en-US" sz="2800" dirty="0" smtClean="0"/>
          </a:p>
          <a:p>
            <a:pPr lvl="1"/>
            <a:r>
              <a:rPr lang="en-US" dirty="0" smtClean="0"/>
              <a:t>Child Abuse Prevention Treatment Act (CAPTA)</a:t>
            </a:r>
          </a:p>
          <a:p>
            <a:pPr lvl="1">
              <a:buNone/>
            </a:pPr>
            <a:endParaRPr lang="en-US" dirty="0" smtClean="0"/>
          </a:p>
          <a:p>
            <a:pPr lvl="1"/>
            <a:r>
              <a:rPr lang="en-US" dirty="0" smtClean="0"/>
              <a:t>mandatory reporting</a:t>
            </a:r>
          </a:p>
          <a:p>
            <a:pPr lvl="1"/>
            <a:endParaRPr lang="en-US" dirty="0" smtClean="0"/>
          </a:p>
          <a:p>
            <a:pPr lvl="1"/>
            <a:r>
              <a:rPr lang="en-US" dirty="0" smtClean="0"/>
              <a:t>local Child Protective Service </a:t>
            </a:r>
          </a:p>
          <a:p>
            <a:pPr lvl="1">
              <a:buNone/>
            </a:pPr>
            <a:r>
              <a:rPr lang="en-US" dirty="0" smtClean="0"/>
              <a:t>   (CPS)</a:t>
            </a:r>
            <a:endParaRPr lang="en-US"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200" dirty="0" smtClean="0"/>
              <a:t>(cont.)</a:t>
            </a:r>
            <a:endParaRPr lang="en-US" sz="3200" dirty="0"/>
          </a:p>
        </p:txBody>
      </p:sp>
      <p:sp>
        <p:nvSpPr>
          <p:cNvPr id="3" name="Content Placeholder 2"/>
          <p:cNvSpPr>
            <a:spLocks noGrp="1"/>
          </p:cNvSpPr>
          <p:nvPr>
            <p:ph idx="1"/>
          </p:nvPr>
        </p:nvSpPr>
        <p:spPr>
          <a:xfrm>
            <a:off x="428596" y="1117615"/>
            <a:ext cx="8229600" cy="4525963"/>
          </a:xfrm>
        </p:spPr>
        <p:txBody>
          <a:bodyPr/>
          <a:lstStyle/>
          <a:p>
            <a:r>
              <a:rPr lang="en-US" sz="2800" dirty="0" smtClean="0"/>
              <a:t>Student Privacy</a:t>
            </a:r>
          </a:p>
          <a:p>
            <a:endParaRPr lang="en-US" sz="2800" dirty="0" smtClean="0"/>
          </a:p>
          <a:p>
            <a:pPr lvl="1"/>
            <a:r>
              <a:rPr lang="en-US" dirty="0" smtClean="0"/>
              <a:t>Family Educational Rights and Privacy Act (FERPA)</a:t>
            </a:r>
          </a:p>
          <a:p>
            <a:pPr lvl="2"/>
            <a:r>
              <a:rPr lang="en-US" dirty="0" smtClean="0"/>
              <a:t>Grants student access to school records</a:t>
            </a:r>
          </a:p>
          <a:p>
            <a:pPr lvl="2"/>
            <a:r>
              <a:rPr lang="en-US" dirty="0" smtClean="0"/>
              <a:t>Prevents school release of records without written consent (with many exceptions)</a:t>
            </a:r>
          </a:p>
          <a:p>
            <a:pPr lvl="2"/>
            <a:r>
              <a:rPr lang="en-US" dirty="0" smtClean="0"/>
              <a:t>Several records are exempt from FERPA</a:t>
            </a:r>
            <a:endParaRPr lang="en-US"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200" dirty="0" smtClean="0"/>
              <a:t>(cont.)</a:t>
            </a:r>
            <a:endParaRPr lang="en-US" sz="3200" dirty="0"/>
          </a:p>
        </p:txBody>
      </p:sp>
      <p:sp>
        <p:nvSpPr>
          <p:cNvPr id="3" name="Content Placeholder 2"/>
          <p:cNvSpPr>
            <a:spLocks noGrp="1"/>
          </p:cNvSpPr>
          <p:nvPr>
            <p:ph idx="1"/>
          </p:nvPr>
        </p:nvSpPr>
        <p:spPr>
          <a:xfrm>
            <a:off x="428596" y="1117615"/>
            <a:ext cx="8229600" cy="4525963"/>
          </a:xfrm>
        </p:spPr>
        <p:txBody>
          <a:bodyPr/>
          <a:lstStyle/>
          <a:p>
            <a:r>
              <a:rPr lang="en-US" sz="2800" dirty="0" smtClean="0"/>
              <a:t>Corporal Punishment</a:t>
            </a:r>
          </a:p>
          <a:p>
            <a:pPr>
              <a:buNone/>
            </a:pPr>
            <a:endParaRPr lang="en-US" sz="2800" dirty="0" smtClean="0"/>
          </a:p>
          <a:p>
            <a:pPr lvl="1"/>
            <a:r>
              <a:rPr lang="en-US" dirty="0" smtClean="0"/>
              <a:t>Corporal punishment </a:t>
            </a:r>
            <a:r>
              <a:rPr lang="en-US" b="1" dirty="0" smtClean="0"/>
              <a:t>banned </a:t>
            </a:r>
            <a:r>
              <a:rPr lang="en-US" dirty="0" smtClean="0"/>
              <a:t>in 27 states and the District of Columbia</a:t>
            </a:r>
          </a:p>
          <a:p>
            <a:pPr lvl="1">
              <a:buNone/>
            </a:pPr>
            <a:endParaRPr lang="en-US" dirty="0" smtClean="0"/>
          </a:p>
          <a:p>
            <a:pPr lvl="1"/>
            <a:r>
              <a:rPr lang="en-US" dirty="0" smtClean="0"/>
              <a:t>Highly </a:t>
            </a:r>
            <a:r>
              <a:rPr lang="en-US" b="1" dirty="0" smtClean="0"/>
              <a:t>debated</a:t>
            </a:r>
            <a:r>
              <a:rPr lang="en-US" dirty="0" smtClean="0"/>
              <a:t> issue</a:t>
            </a:r>
          </a:p>
          <a:p>
            <a:pPr lvl="1">
              <a:buNone/>
            </a:pPr>
            <a:endParaRPr lang="en-US" dirty="0" smtClean="0"/>
          </a:p>
          <a:p>
            <a:pPr lvl="1"/>
            <a:r>
              <a:rPr lang="en-US" dirty="0" smtClean="0"/>
              <a:t>Varies in </a:t>
            </a:r>
            <a:r>
              <a:rPr lang="en-US" b="1" dirty="0" smtClean="0"/>
              <a:t>form</a:t>
            </a:r>
            <a:endParaRPr lang="en-US" b="1"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200" dirty="0" smtClean="0"/>
              <a:t>(cont.)</a:t>
            </a:r>
            <a:endParaRPr lang="en-US" sz="3200" dirty="0"/>
          </a:p>
        </p:txBody>
      </p:sp>
      <p:sp>
        <p:nvSpPr>
          <p:cNvPr id="3" name="Content Placeholder 2"/>
          <p:cNvSpPr>
            <a:spLocks noGrp="1"/>
          </p:cNvSpPr>
          <p:nvPr>
            <p:ph idx="1"/>
          </p:nvPr>
        </p:nvSpPr>
        <p:spPr>
          <a:xfrm>
            <a:off x="428596" y="1117615"/>
            <a:ext cx="8229600" cy="4525963"/>
          </a:xfrm>
        </p:spPr>
        <p:txBody>
          <a:bodyPr/>
          <a:lstStyle/>
          <a:p>
            <a:r>
              <a:rPr lang="en-US" sz="2800" dirty="0" smtClean="0"/>
              <a:t>Teachers’ Rights</a:t>
            </a:r>
          </a:p>
          <a:p>
            <a:pPr>
              <a:buNone/>
            </a:pPr>
            <a:endParaRPr lang="en-US" sz="2800" dirty="0" smtClean="0"/>
          </a:p>
          <a:p>
            <a:pPr lvl="1"/>
            <a:r>
              <a:rPr lang="en-US" dirty="0" smtClean="0"/>
              <a:t>First Amendment </a:t>
            </a:r>
            <a:r>
              <a:rPr lang="en-US" b="1" dirty="0" smtClean="0"/>
              <a:t>Right to Free Speech</a:t>
            </a:r>
          </a:p>
          <a:p>
            <a:pPr lvl="1">
              <a:buNone/>
            </a:pPr>
            <a:endParaRPr lang="en-US" b="1" dirty="0" smtClean="0"/>
          </a:p>
          <a:p>
            <a:pPr lvl="1"/>
            <a:r>
              <a:rPr lang="en-US" dirty="0" smtClean="0"/>
              <a:t>Teacher </a:t>
            </a:r>
            <a:r>
              <a:rPr lang="en-US" b="1" dirty="0" smtClean="0"/>
              <a:t>behavior</a:t>
            </a:r>
            <a:r>
              <a:rPr lang="en-US" dirty="0" smtClean="0"/>
              <a:t> often challenged in courts</a:t>
            </a:r>
          </a:p>
          <a:p>
            <a:pPr lvl="1"/>
            <a:endParaRPr lang="en-US" dirty="0" smtClean="0"/>
          </a:p>
          <a:p>
            <a:pPr lvl="1"/>
            <a:r>
              <a:rPr lang="en-US" dirty="0" smtClean="0"/>
              <a:t>Other rights:  right to </a:t>
            </a:r>
            <a:r>
              <a:rPr lang="en-US" b="1" dirty="0" smtClean="0"/>
              <a:t>privacy</a:t>
            </a:r>
            <a:r>
              <a:rPr lang="en-US" dirty="0" smtClean="0"/>
              <a:t>, freedom of </a:t>
            </a:r>
            <a:r>
              <a:rPr lang="en-US" b="1" dirty="0" smtClean="0"/>
              <a:t>religion</a:t>
            </a:r>
            <a:r>
              <a:rPr lang="en-US" dirty="0" smtClean="0"/>
              <a:t>, and freedom of </a:t>
            </a:r>
            <a:r>
              <a:rPr lang="en-US" b="1" dirty="0" smtClean="0"/>
              <a:t>association</a:t>
            </a:r>
            <a:endParaRPr lang="en-US" b="1"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82594"/>
          </a:xfrm>
        </p:spPr>
        <p:txBody>
          <a:bodyPr/>
          <a:lstStyle/>
          <a:p>
            <a:pPr algn="l"/>
            <a:r>
              <a:rPr lang="en-US" sz="3200" dirty="0" smtClean="0"/>
              <a:t>Teacher Licensure/Certification</a:t>
            </a:r>
            <a:endParaRPr lang="en-US" sz="3200" dirty="0"/>
          </a:p>
        </p:txBody>
      </p:sp>
      <p:sp>
        <p:nvSpPr>
          <p:cNvPr id="3" name="Content Placeholder 2"/>
          <p:cNvSpPr>
            <a:spLocks noGrp="1"/>
          </p:cNvSpPr>
          <p:nvPr>
            <p:ph idx="1"/>
          </p:nvPr>
        </p:nvSpPr>
        <p:spPr>
          <a:xfrm>
            <a:off x="428596" y="1117615"/>
            <a:ext cx="8229600" cy="4525963"/>
          </a:xfrm>
        </p:spPr>
        <p:txBody>
          <a:bodyPr/>
          <a:lstStyle/>
          <a:p>
            <a:pPr>
              <a:lnSpc>
                <a:spcPct val="90000"/>
              </a:lnSpc>
            </a:pPr>
            <a:r>
              <a:rPr lang="en-US" sz="2800" dirty="0" smtClean="0"/>
              <a:t>…the process by which teachers receive state permission to teach.</a:t>
            </a:r>
          </a:p>
          <a:p>
            <a:pPr>
              <a:lnSpc>
                <a:spcPct val="90000"/>
              </a:lnSpc>
              <a:buNone/>
            </a:pPr>
            <a:endParaRPr lang="en-US" sz="2800" dirty="0" smtClean="0"/>
          </a:p>
          <a:p>
            <a:pPr>
              <a:lnSpc>
                <a:spcPct val="90000"/>
              </a:lnSpc>
            </a:pPr>
            <a:r>
              <a:rPr lang="en-US" sz="2800" dirty="0" smtClean="0"/>
              <a:t>Ensures the quality of our teaching force.</a:t>
            </a:r>
          </a:p>
          <a:p>
            <a:pPr>
              <a:lnSpc>
                <a:spcPct val="90000"/>
              </a:lnSpc>
            </a:pPr>
            <a:endParaRPr lang="en-US" sz="2800" dirty="0" smtClean="0"/>
          </a:p>
          <a:p>
            <a:pPr>
              <a:lnSpc>
                <a:spcPct val="90000"/>
              </a:lnSpc>
            </a:pPr>
            <a:r>
              <a:rPr lang="en-US" sz="2800" dirty="0" smtClean="0"/>
              <a:t>Successful completion of an approved teacher education program (culminating in at least a bachelor’s degree) is required by all states.</a:t>
            </a:r>
          </a:p>
          <a:p>
            <a:pPr>
              <a:lnSpc>
                <a:spcPct val="90000"/>
              </a:lnSpc>
            </a:pPr>
            <a:endParaRPr lang="en-US" sz="2800" dirty="0" smtClean="0"/>
          </a:p>
          <a:p>
            <a:pPr>
              <a:lnSpc>
                <a:spcPct val="90000"/>
              </a:lnSpc>
            </a:pPr>
            <a:r>
              <a:rPr lang="en-US" sz="2800" dirty="0" smtClean="0"/>
              <a:t>Currently, alternative routes to </a:t>
            </a:r>
          </a:p>
          <a:p>
            <a:pPr>
              <a:lnSpc>
                <a:spcPct val="90000"/>
              </a:lnSpc>
              <a:buNone/>
            </a:pPr>
            <a:r>
              <a:rPr lang="en-US" sz="2800" dirty="0" smtClean="0"/>
              <a:t>    licensure are being explored </a:t>
            </a:r>
          </a:p>
          <a:p>
            <a:pPr>
              <a:lnSpc>
                <a:spcPct val="90000"/>
              </a:lnSpc>
              <a:buNone/>
            </a:pPr>
            <a:r>
              <a:rPr lang="en-US" sz="2800" dirty="0" smtClean="0"/>
              <a:t>    in many states.</a:t>
            </a:r>
            <a:endParaRPr lang="en-US" sz="2800" dirty="0"/>
          </a:p>
        </p:txBody>
      </p:sp>
      <p:sp>
        <p:nvSpPr>
          <p:cNvPr id="4" name="Line 5"/>
          <p:cNvSpPr>
            <a:spLocks noChangeShapeType="1"/>
          </p:cNvSpPr>
          <p:nvPr/>
        </p:nvSpPr>
        <p:spPr bwMode="auto">
          <a:xfrm>
            <a:off x="179388" y="0"/>
            <a:ext cx="0" cy="6858000"/>
          </a:xfrm>
          <a:prstGeom prst="line">
            <a:avLst/>
          </a:prstGeom>
          <a:noFill/>
          <a:ln w="28575">
            <a:solidFill>
              <a:schemeClr val="bg1"/>
            </a:solidFill>
            <a:round/>
            <a:headEnd/>
            <a:tailEnd/>
          </a:ln>
          <a:effectLst/>
        </p:spPr>
        <p:txBody>
          <a:bodyPr/>
          <a:lstStyle/>
          <a:p>
            <a:endParaRPr lang="en-US"/>
          </a:p>
        </p:txBody>
      </p:sp>
      <p:sp>
        <p:nvSpPr>
          <p:cNvPr id="5" name="Line 6"/>
          <p:cNvSpPr>
            <a:spLocks noChangeShapeType="1"/>
          </p:cNvSpPr>
          <p:nvPr/>
        </p:nvSpPr>
        <p:spPr bwMode="auto">
          <a:xfrm flipH="1">
            <a:off x="0" y="908050"/>
            <a:ext cx="9144000" cy="0"/>
          </a:xfrm>
          <a:prstGeom prst="line">
            <a:avLst/>
          </a:prstGeom>
          <a:noFill/>
          <a:ln w="28575">
            <a:solidFill>
              <a:schemeClr val="bg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Due 9/4</a:t>
            </a:r>
          </a:p>
          <a:p>
            <a:pPr lvl="1"/>
            <a:r>
              <a:rPr lang="en-US" dirty="0" smtClean="0"/>
              <a:t>Locate and print the frameworks for your content area</a:t>
            </a:r>
          </a:p>
          <a:p>
            <a:pPr lvl="2"/>
            <a:r>
              <a:rPr lang="en-US" dirty="0" smtClean="0"/>
              <a:t>BUED – Business Law I, Introduction to Marketing, Sports and Entertainment Marketing, Fashion Merchandising, or Retailing</a:t>
            </a:r>
          </a:p>
          <a:p>
            <a:pPr lvl="2"/>
            <a:r>
              <a:rPr lang="en-US" dirty="0" smtClean="0"/>
              <a:t>TEED – Engineering and Technology Education</a:t>
            </a:r>
          </a:p>
          <a:p>
            <a:pPr marL="914400" lvl="2" indent="0">
              <a:buNone/>
            </a:pPr>
            <a:endParaRPr lang="en-US" dirty="0" smtClean="0"/>
          </a:p>
          <a:p>
            <a:pPr lvl="1"/>
            <a:r>
              <a:rPr lang="en-US" dirty="0" smtClean="0"/>
              <a:t>Join </a:t>
            </a:r>
            <a:r>
              <a:rPr lang="en-US" dirty="0" smtClean="0">
                <a:hlinkClick r:id="rId2"/>
              </a:rPr>
              <a:t>ACTE/Arkansas ACTE</a:t>
            </a:r>
            <a:endParaRPr lang="en-US" dirty="0"/>
          </a:p>
        </p:txBody>
      </p:sp>
    </p:spTree>
    <p:extLst>
      <p:ext uri="{BB962C8B-B14F-4D97-AF65-F5344CB8AC3E}">
        <p14:creationId xmlns:p14="http://schemas.microsoft.com/office/powerpoint/2010/main" val="233963233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lib.utexas.edu/maps/americas/mexico_rel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5" y="3789051"/>
            <a:ext cx="3332002" cy="3068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50states.com/images/us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11" y="3733799"/>
            <a:ext cx="594019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lib.utexas.edu/maps/us_2001/arkansas_ref_2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67930" cy="3796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infoplease.com/images/mapcentralameric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970" y="44530"/>
            <a:ext cx="481965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2209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geology.com/world/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20"/>
            <a:ext cx="9177398" cy="547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2206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0"/>
            <a:ext cx="8229600" cy="1143000"/>
          </a:xfrm>
        </p:spPr>
        <p:txBody>
          <a:bodyPr/>
          <a:lstStyle/>
          <a:p>
            <a:r>
              <a:rPr lang="en-US" dirty="0" smtClean="0"/>
              <a:t>Praxis</a:t>
            </a:r>
            <a:endParaRPr lang="en-US" dirty="0"/>
          </a:p>
        </p:txBody>
      </p:sp>
      <p:sp>
        <p:nvSpPr>
          <p:cNvPr id="3" name="Content Placeholder 2"/>
          <p:cNvSpPr>
            <a:spLocks noGrp="1"/>
          </p:cNvSpPr>
          <p:nvPr>
            <p:ph idx="1"/>
          </p:nvPr>
        </p:nvSpPr>
        <p:spPr>
          <a:xfrm>
            <a:off x="457200" y="1196690"/>
            <a:ext cx="8229600" cy="4525963"/>
          </a:xfrm>
        </p:spPr>
        <p:txBody>
          <a:bodyPr/>
          <a:lstStyle/>
          <a:p>
            <a:r>
              <a:rPr lang="en-US" dirty="0"/>
              <a:t>Praxis </a:t>
            </a:r>
            <a:r>
              <a:rPr lang="en-US" dirty="0" smtClean="0"/>
              <a:t>I must be completed before </a:t>
            </a:r>
            <a:r>
              <a:rPr lang="en-US" dirty="0"/>
              <a:t>you can begin your internship. If passing scores are not presented by the first day of your spring internship (usually January 3</a:t>
            </a:r>
            <a:r>
              <a:rPr lang="en-US" baseline="30000" dirty="0"/>
              <a:t>rd</a:t>
            </a:r>
            <a:r>
              <a:rPr lang="en-US" dirty="0"/>
              <a:t>) you will not be able to begin your student teaching. Your student teaching will defer to the Fall 2014 semester. There are no exceptions. This is a university and state requirement.</a:t>
            </a:r>
          </a:p>
          <a:p>
            <a:endParaRPr lang="en-US" dirty="0"/>
          </a:p>
        </p:txBody>
      </p:sp>
    </p:spTree>
    <p:extLst>
      <p:ext uri="{BB962C8B-B14F-4D97-AF65-F5344CB8AC3E}">
        <p14:creationId xmlns:p14="http://schemas.microsoft.com/office/powerpoint/2010/main" val="147192441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Checks</a:t>
            </a:r>
            <a:endParaRPr lang="en-US" dirty="0"/>
          </a:p>
        </p:txBody>
      </p:sp>
      <p:sp>
        <p:nvSpPr>
          <p:cNvPr id="3" name="Content Placeholder 2"/>
          <p:cNvSpPr>
            <a:spLocks noGrp="1"/>
          </p:cNvSpPr>
          <p:nvPr>
            <p:ph idx="1"/>
          </p:nvPr>
        </p:nvSpPr>
        <p:spPr/>
        <p:txBody>
          <a:bodyPr/>
          <a:lstStyle/>
          <a:p>
            <a:r>
              <a:rPr lang="en-US" dirty="0" smtClean="0"/>
              <a:t>Leah Chamberlain</a:t>
            </a:r>
          </a:p>
          <a:p>
            <a:pPr lvl="1"/>
            <a:r>
              <a:rPr lang="en-US" dirty="0" smtClean="0"/>
              <a:t>leahc@uark.edu</a:t>
            </a:r>
          </a:p>
          <a:p>
            <a:pPr lvl="1"/>
            <a:r>
              <a:rPr lang="en-US" dirty="0" smtClean="0"/>
              <a:t>575-4932</a:t>
            </a:r>
            <a:endParaRPr lang="en-US" dirty="0"/>
          </a:p>
        </p:txBody>
      </p:sp>
    </p:spTree>
    <p:extLst>
      <p:ext uri="{BB962C8B-B14F-4D97-AF65-F5344CB8AC3E}">
        <p14:creationId xmlns:p14="http://schemas.microsoft.com/office/powerpoint/2010/main" val="89972630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28"/>
            <a:ext cx="8229600" cy="1143000"/>
          </a:xfrm>
        </p:spPr>
        <p:txBody>
          <a:bodyPr/>
          <a:lstStyle/>
          <a:p>
            <a:r>
              <a:rPr lang="en-US" sz="3600" u="sng" dirty="0"/>
              <a:t>Cooperative Learning Model (</a:t>
            </a:r>
            <a:r>
              <a:rPr lang="en-US" sz="3600" u="sng" dirty="0" err="1"/>
              <a:t>CleM</a:t>
            </a:r>
            <a:r>
              <a:rPr lang="en-US" sz="3600" u="sng" dirty="0"/>
              <a:t>)</a:t>
            </a:r>
            <a:r>
              <a:rPr lang="en-US" dirty="0"/>
              <a:t/>
            </a:r>
            <a:br>
              <a:rPr lang="en-US" dirty="0"/>
            </a:br>
            <a:endParaRPr lang="en-US" dirty="0"/>
          </a:p>
        </p:txBody>
      </p:sp>
      <p:sp>
        <p:nvSpPr>
          <p:cNvPr id="3" name="Content Placeholder 2"/>
          <p:cNvSpPr>
            <a:spLocks noGrp="1"/>
          </p:cNvSpPr>
          <p:nvPr>
            <p:ph idx="1"/>
          </p:nvPr>
        </p:nvSpPr>
        <p:spPr>
          <a:xfrm>
            <a:off x="457200" y="1783437"/>
            <a:ext cx="8229600" cy="4525963"/>
          </a:xfrm>
        </p:spPr>
        <p:txBody>
          <a:bodyPr/>
          <a:lstStyle/>
          <a:p>
            <a:pPr marL="0" indent="0">
              <a:buNone/>
            </a:pPr>
            <a:r>
              <a:rPr lang="en-US" dirty="0" smtClean="0"/>
              <a:t>1</a:t>
            </a:r>
            <a:r>
              <a:rPr lang="en-US" dirty="0"/>
              <a:t>. Individual Written Work</a:t>
            </a:r>
          </a:p>
          <a:p>
            <a:pPr lvl="1"/>
            <a:r>
              <a:rPr lang="en-US" dirty="0"/>
              <a:t>Each person should do something in writing BEFORE they move to group activity. Everyone should bring something to the table.</a:t>
            </a:r>
          </a:p>
          <a:p>
            <a:pPr marL="0" indent="0">
              <a:buNone/>
            </a:pPr>
            <a:endParaRPr lang="en-US" dirty="0"/>
          </a:p>
        </p:txBody>
      </p:sp>
    </p:spTree>
    <p:extLst>
      <p:ext uri="{BB962C8B-B14F-4D97-AF65-F5344CB8AC3E}">
        <p14:creationId xmlns:p14="http://schemas.microsoft.com/office/powerpoint/2010/main" val="353266752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650"/>
            <a:ext cx="8229600" cy="4525963"/>
          </a:xfrm>
        </p:spPr>
        <p:txBody>
          <a:bodyPr/>
          <a:lstStyle/>
          <a:p>
            <a:r>
              <a:rPr lang="en-US" dirty="0"/>
              <a:t>2. Small Group Work</a:t>
            </a:r>
          </a:p>
          <a:p>
            <a:pPr lvl="1"/>
            <a:r>
              <a:rPr lang="en-US" dirty="0"/>
              <a:t>Divide into small groups. I like 2 or 3, any more than that and I think they are hard to manage and it takes too long, but it might work for you. Heterogeneous grouping seems to work the best. Besides it is most like the real world where you rarely get to choose who you have to work with. </a:t>
            </a:r>
          </a:p>
          <a:p>
            <a:pPr marL="0" indent="0">
              <a:buNone/>
            </a:pPr>
            <a:endParaRPr lang="en-US" dirty="0"/>
          </a:p>
        </p:txBody>
      </p:sp>
    </p:spTree>
    <p:extLst>
      <p:ext uri="{BB962C8B-B14F-4D97-AF65-F5344CB8AC3E}">
        <p14:creationId xmlns:p14="http://schemas.microsoft.com/office/powerpoint/2010/main" val="337697827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20"/>
            <a:ext cx="8229600" cy="4525963"/>
          </a:xfrm>
        </p:spPr>
        <p:txBody>
          <a:bodyPr/>
          <a:lstStyle/>
          <a:p>
            <a:pPr marL="0" indent="0">
              <a:buNone/>
            </a:pPr>
            <a:r>
              <a:rPr lang="en-US" dirty="0" smtClean="0"/>
              <a:t>3.  Large </a:t>
            </a:r>
            <a:r>
              <a:rPr lang="en-US" dirty="0"/>
              <a:t>Group Discussion</a:t>
            </a:r>
          </a:p>
          <a:p>
            <a:pPr lvl="1"/>
            <a:r>
              <a:rPr lang="en-US" dirty="0"/>
              <a:t>It is best if the teacher only mediates or arbitrates and does not get involved, it helps keep more students engaged.</a:t>
            </a:r>
          </a:p>
          <a:p>
            <a:pPr marL="0" indent="0">
              <a:buNone/>
            </a:pPr>
            <a:r>
              <a:rPr lang="en-US" dirty="0" smtClean="0"/>
              <a:t>4.  Solve </a:t>
            </a:r>
            <a:r>
              <a:rPr lang="en-US" dirty="0"/>
              <a:t>a Real Problem</a:t>
            </a:r>
          </a:p>
          <a:p>
            <a:pPr lvl="1"/>
            <a:r>
              <a:rPr lang="en-US" dirty="0"/>
              <a:t>Extension comes from taking what they have learned and making a Real World application of the learning.</a:t>
            </a:r>
          </a:p>
          <a:p>
            <a:pPr marL="0" indent="0">
              <a:buNone/>
            </a:pPr>
            <a:endParaRPr lang="en-US" dirty="0"/>
          </a:p>
        </p:txBody>
      </p:sp>
    </p:spTree>
    <p:extLst>
      <p:ext uri="{BB962C8B-B14F-4D97-AF65-F5344CB8AC3E}">
        <p14:creationId xmlns:p14="http://schemas.microsoft.com/office/powerpoint/2010/main" val="165309659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TotalTime>
  <Words>946</Words>
  <Application>Microsoft Office PowerPoint</Application>
  <PresentationFormat>On-screen Show (4:3)</PresentationFormat>
  <Paragraphs>177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Wingdings</vt:lpstr>
      <vt:lpstr>Zurich Ex BT</vt:lpstr>
      <vt:lpstr>Default Design</vt:lpstr>
      <vt:lpstr>CATE 4103</vt:lpstr>
      <vt:lpstr>Notecard Intro Activity</vt:lpstr>
      <vt:lpstr>PowerPoint Presentation</vt:lpstr>
      <vt:lpstr>PowerPoint Presentation</vt:lpstr>
      <vt:lpstr>Praxis</vt:lpstr>
      <vt:lpstr>Background Checks</vt:lpstr>
      <vt:lpstr>Cooperative Learning Model (CleM) </vt:lpstr>
      <vt:lpstr>PowerPoint Presentation</vt:lpstr>
      <vt:lpstr>PowerPoint Presentation</vt:lpstr>
      <vt:lpstr>What is teaching?</vt:lpstr>
      <vt:lpstr>What is Teaching</vt:lpstr>
      <vt:lpstr>Important theoretical contributions…</vt:lpstr>
      <vt:lpstr>What is an effective teacher?</vt:lpstr>
      <vt:lpstr>Skill areas for effective teaching</vt:lpstr>
      <vt:lpstr>Dispositions and attitudes…</vt:lpstr>
      <vt:lpstr>Effective teachers must consider…</vt:lpstr>
      <vt:lpstr>Challenges in Preparing to Teach</vt:lpstr>
      <vt:lpstr>No Child Left Behind Act of 2001</vt:lpstr>
      <vt:lpstr>Standards-based Teaching</vt:lpstr>
      <vt:lpstr>Educational Law and Effective Teaching</vt:lpstr>
      <vt:lpstr>(cont.)</vt:lpstr>
      <vt:lpstr>(cont.)</vt:lpstr>
      <vt:lpstr>(cont.)</vt:lpstr>
      <vt:lpstr>(cont.)</vt:lpstr>
      <vt:lpstr>Teacher Licensure/Certification</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Vinson Carter</cp:lastModifiedBy>
  <cp:revision>164</cp:revision>
  <cp:lastPrinted>1601-01-01T00:00:00Z</cp:lastPrinted>
  <dcterms:created xsi:type="dcterms:W3CDTF">1601-01-01T00:00:00Z</dcterms:created>
  <dcterms:modified xsi:type="dcterms:W3CDTF">2013-08-26T19:13:49Z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