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65" r:id="rId5"/>
    <p:sldId id="266" r:id="rId6"/>
    <p:sldId id="259" r:id="rId7"/>
    <p:sldId id="258" r:id="rId8"/>
    <p:sldId id="260" r:id="rId9"/>
    <p:sldId id="261" r:id="rId10"/>
    <p:sldId id="263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0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5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8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8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8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3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0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8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5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2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F5A1F-9F2C-4AEB-8E95-E6E850523640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04A9B-E55D-40AB-82BB-A6A328663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4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est.uark.edu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TEED 4103</a:t>
            </a:r>
            <a:br>
              <a:rPr lang="en-US" b="1" dirty="0" smtClean="0"/>
            </a:br>
            <a:r>
              <a:rPr lang="en-US" sz="3100" dirty="0" smtClean="0"/>
              <a:t>Engineering </a:t>
            </a:r>
            <a:r>
              <a:rPr lang="en-US" sz="3100" dirty="0"/>
              <a:t>Design </a:t>
            </a:r>
            <a:r>
              <a:rPr lang="en-US" sz="3100" dirty="0" smtClean="0"/>
              <a:t>for Technology </a:t>
            </a:r>
            <a:r>
              <a:rPr lang="en-US" sz="3100" dirty="0"/>
              <a:t>Education</a:t>
            </a:r>
            <a:r>
              <a:rPr lang="en-US" sz="3100" dirty="0" smtClean="0"/>
              <a:t>: </a:t>
            </a:r>
            <a:r>
              <a:rPr lang="en-US" sz="3100" dirty="0"/>
              <a:t>Capstone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Capstone experience is typically completed by senior students within the </a:t>
            </a:r>
            <a:r>
              <a:rPr lang="en-US" dirty="0" smtClean="0"/>
              <a:t>TEED major </a:t>
            </a:r>
            <a:r>
              <a:rPr lang="en-US" dirty="0"/>
              <a:t>and is designed to elicit opportunities for educational reflection and synthesis of knowledge and skills as well as preparation for student teaching</a:t>
            </a:r>
            <a:r>
              <a:rPr lang="en-US" dirty="0" smtClean="0"/>
              <a:t>.</a:t>
            </a:r>
          </a:p>
          <a:p>
            <a:r>
              <a:rPr lang="en-US" dirty="0"/>
              <a:t>Analysis of engineering design, focus on design processes, physical and computer modeling, &amp; materials processing.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5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For Thursday</a:t>
            </a:r>
            <a:br>
              <a:rPr lang="en-US" sz="2800" dirty="0" smtClean="0"/>
            </a:br>
            <a:r>
              <a:rPr lang="en-US" sz="2800" dirty="0" smtClean="0"/>
              <a:t>  -Read pages 1-5 in the Product Design Curriculum Packet</a:t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 -Contact your mentor teacher to introduce yourself</a:t>
            </a:r>
            <a:br>
              <a:rPr lang="en-US" sz="2800" dirty="0" smtClean="0"/>
            </a:br>
            <a:r>
              <a:rPr lang="en-US" sz="2800" dirty="0" smtClean="0"/>
              <a:t>  -Begin brainstorming ideas for your product design project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896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027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446" y="304800"/>
            <a:ext cx="844055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Industrial Technology Licensure</a:t>
            </a:r>
          </a:p>
          <a:p>
            <a:endParaRPr lang="en-US" sz="2400" b="1" dirty="0" smtClean="0"/>
          </a:p>
          <a:p>
            <a:r>
              <a:rPr lang="en-US" dirty="0" smtClean="0"/>
              <a:t>Praxis Information -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://test.uark.edu/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Candidates </a:t>
            </a:r>
            <a:r>
              <a:rPr lang="en-US" dirty="0"/>
              <a:t>may now use either ACT, SAT,  or GRE scores in lieu of the Praxis Core if they meet the following cut </a:t>
            </a:r>
            <a:r>
              <a:rPr lang="en-US" dirty="0" smtClean="0"/>
              <a:t>scores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dirty="0" smtClean="0"/>
              <a:t>Praxis </a:t>
            </a:r>
            <a:r>
              <a:rPr lang="en-US" dirty="0"/>
              <a:t>Core – Reading (156), Math (150), and Writing (162)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ACT </a:t>
            </a:r>
            <a:r>
              <a:rPr lang="en-US" dirty="0"/>
              <a:t>– Composite (24), Reading (22), Math (22), and Writing (22)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SAT - Composite (1090), Reading (510), Math (510), and Writing (510)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GRE - Reading (142), Math (142), and Writing (3.5</a:t>
            </a:r>
            <a:r>
              <a:rPr lang="en-US" dirty="0" smtClean="0"/>
              <a:t>)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This fall you need to take the Praxis II – Subject Matter – Technology Education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Test Code – 5051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Qualifying Score – 159</a:t>
            </a:r>
          </a:p>
          <a:p>
            <a:pPr marL="0" lvl="1"/>
            <a:r>
              <a:rPr lang="en-US" dirty="0" smtClean="0"/>
              <a:t>and Praxis </a:t>
            </a:r>
            <a:r>
              <a:rPr lang="en-US" dirty="0" smtClean="0"/>
              <a:t>II – Principles of Learning &amp; Teaching – 7-12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Test Code – 5624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Qualifying Score – </a:t>
            </a:r>
            <a:r>
              <a:rPr lang="en-US" dirty="0" smtClean="0"/>
              <a:t>157</a:t>
            </a:r>
          </a:p>
          <a:p>
            <a:pPr marL="0" lvl="1"/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8668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2015-2016 Mentor Teacher Placements</a:t>
            </a:r>
            <a:endParaRPr lang="en-US" sz="3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2575"/>
              </p:ext>
            </p:extLst>
          </p:nvPr>
        </p:nvGraphicFramePr>
        <p:xfrm>
          <a:off x="152400" y="1752600"/>
          <a:ext cx="8839202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352"/>
                <a:gridCol w="1815193"/>
                <a:gridCol w="1262743"/>
                <a:gridCol w="1490585"/>
                <a:gridCol w="2613329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Candidate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Mentor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District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Contact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Lyndsey Strange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Richard Newberry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Springdale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Southwest JHS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rnewberry@sdale.org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Michael Allen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Kristian Cartwright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Fayetteville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Woodland JHS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kristian.cartwright@fayar.net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Stefan Palmer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Earl Rowe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Springdale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George JHS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erowe@sdale.org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Jayston</a:t>
                      </a:r>
                      <a:r>
                        <a:rPr lang="en-US" sz="1600" baseline="0" dirty="0" smtClean="0"/>
                        <a:t> Landon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Randal Dickinson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mtClean="0"/>
                        <a:t>Fayetteville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Fayetteville 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Randal.dickinson@fayar.net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69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381000"/>
            <a:ext cx="15240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STL </a:t>
            </a:r>
          </a:p>
          <a:p>
            <a:r>
              <a:rPr lang="en-US" dirty="0" smtClean="0"/>
              <a:t>CCSS </a:t>
            </a:r>
          </a:p>
          <a:p>
            <a:r>
              <a:rPr lang="en-US" dirty="0" smtClean="0"/>
              <a:t>NGSS </a:t>
            </a:r>
          </a:p>
          <a:p>
            <a:r>
              <a:rPr lang="en-US" dirty="0" smtClean="0"/>
              <a:t>ACE </a:t>
            </a:r>
          </a:p>
          <a:p>
            <a:r>
              <a:rPr lang="en-US" dirty="0" smtClean="0"/>
              <a:t>ADE</a:t>
            </a:r>
          </a:p>
          <a:p>
            <a:r>
              <a:rPr lang="en-US" dirty="0" smtClean="0"/>
              <a:t>STEM</a:t>
            </a:r>
            <a:endParaRPr lang="en-US" dirty="0"/>
          </a:p>
          <a:p>
            <a:r>
              <a:rPr lang="en-US" dirty="0" smtClean="0"/>
              <a:t>CTE</a:t>
            </a:r>
            <a:endParaRPr lang="en-US" dirty="0"/>
          </a:p>
          <a:p>
            <a:r>
              <a:rPr lang="en-US" dirty="0" smtClean="0"/>
              <a:t>ITEEA </a:t>
            </a:r>
          </a:p>
          <a:p>
            <a:r>
              <a:rPr lang="en-US" dirty="0" smtClean="0"/>
              <a:t>ISEA </a:t>
            </a:r>
          </a:p>
          <a:p>
            <a:r>
              <a:rPr lang="en-US" dirty="0" smtClean="0"/>
              <a:t>ACTE</a:t>
            </a:r>
          </a:p>
          <a:p>
            <a:r>
              <a:rPr lang="en-US" dirty="0" smtClean="0"/>
              <a:t>ATEE</a:t>
            </a:r>
            <a:endParaRPr lang="en-US" dirty="0"/>
          </a:p>
          <a:p>
            <a:r>
              <a:rPr lang="en-US" dirty="0" smtClean="0"/>
              <a:t>ETE</a:t>
            </a:r>
          </a:p>
          <a:p>
            <a:r>
              <a:rPr lang="en-US" dirty="0" smtClean="0"/>
              <a:t>PLTW </a:t>
            </a:r>
          </a:p>
          <a:p>
            <a:r>
              <a:rPr lang="en-US" dirty="0" smtClean="0"/>
              <a:t>EITE</a:t>
            </a:r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895600" y="398646"/>
            <a:ext cx="53340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9899640">
            <a:off x="1323795" y="3762101"/>
            <a:ext cx="7956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 Teacher’s Pocket Guide to Acronyms in Education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2190571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/>
              <a:t>TTPGTAIE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410104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381000"/>
            <a:ext cx="82296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STL - Standards for Technological Literacy</a:t>
            </a:r>
          </a:p>
          <a:p>
            <a:r>
              <a:rPr lang="en-US" dirty="0" smtClean="0"/>
              <a:t>CCSS - Common Core State Standards</a:t>
            </a:r>
          </a:p>
          <a:p>
            <a:r>
              <a:rPr lang="en-US" dirty="0" smtClean="0"/>
              <a:t>NGSS - Next Generation Science Standards</a:t>
            </a:r>
          </a:p>
          <a:p>
            <a:r>
              <a:rPr lang="en-US" dirty="0" smtClean="0"/>
              <a:t>ACE - AR Department of Career Education</a:t>
            </a:r>
          </a:p>
          <a:p>
            <a:r>
              <a:rPr lang="en-US" dirty="0" smtClean="0"/>
              <a:t>ADE - AR </a:t>
            </a:r>
            <a:r>
              <a:rPr lang="en-US" dirty="0"/>
              <a:t>Department of </a:t>
            </a:r>
            <a:r>
              <a:rPr lang="en-US" dirty="0" smtClean="0"/>
              <a:t>Education</a:t>
            </a:r>
          </a:p>
          <a:p>
            <a:r>
              <a:rPr lang="en-US" dirty="0"/>
              <a:t>STEM – Science, Technology, Engineering, &amp; Mathematics</a:t>
            </a:r>
          </a:p>
          <a:p>
            <a:r>
              <a:rPr lang="en-US" dirty="0" smtClean="0"/>
              <a:t>CTE – Career &amp; Technical Education</a:t>
            </a:r>
            <a:endParaRPr lang="en-US" dirty="0"/>
          </a:p>
          <a:p>
            <a:r>
              <a:rPr lang="en-US" dirty="0" smtClean="0"/>
              <a:t>ITEEA - International Technology &amp; Engineering Educators Association</a:t>
            </a:r>
          </a:p>
          <a:p>
            <a:r>
              <a:rPr lang="en-US" dirty="0"/>
              <a:t>ISEA – International STEM Education Association</a:t>
            </a:r>
          </a:p>
          <a:p>
            <a:r>
              <a:rPr lang="en-US" dirty="0" smtClean="0"/>
              <a:t>ACTE </a:t>
            </a:r>
            <a:r>
              <a:rPr lang="en-US" dirty="0"/>
              <a:t>– Association for Career &amp; Technical </a:t>
            </a:r>
            <a:r>
              <a:rPr lang="en-US" dirty="0" smtClean="0"/>
              <a:t>Education</a:t>
            </a:r>
          </a:p>
          <a:p>
            <a:r>
              <a:rPr lang="en-US" dirty="0"/>
              <a:t>ATEE - Arkansas Technology &amp; Engineering Educators</a:t>
            </a:r>
          </a:p>
          <a:p>
            <a:r>
              <a:rPr lang="en-US" dirty="0" smtClean="0"/>
              <a:t>ETE - Engineering &amp; Technology Education</a:t>
            </a:r>
          </a:p>
          <a:p>
            <a:r>
              <a:rPr lang="en-US" dirty="0" smtClean="0"/>
              <a:t>PLTW - Project Lead the Way</a:t>
            </a:r>
          </a:p>
          <a:p>
            <a:r>
              <a:rPr lang="en-US" dirty="0" smtClean="0"/>
              <a:t>EITE – Exploring Industrial Technology Education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62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914400"/>
            <a:ext cx="8493433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M:\Homepage\tfaap\images\Taa_cv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105400"/>
            <a:ext cx="1229937" cy="1591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86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TEED 4103 Engineering Design\2014 Resources\science-and-engineering-practic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33400"/>
            <a:ext cx="7334250" cy="561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31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TEED 4103 Engineering Design\2014 Resources\PracticesVennDiagram_Page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1"/>
            <a:ext cx="8534400" cy="6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61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TEED 4103 Engineering Design\2014 Resources\PracticesVennDiagram_Page_1_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56" y="309716"/>
            <a:ext cx="8324644" cy="6243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76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227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TEED 4103 Engineering Design for Technology Education: Capstone</vt:lpstr>
      <vt:lpstr>PowerPoint Presentation</vt:lpstr>
      <vt:lpstr>2015-2016 Mentor Teacher Placements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Thursday   -Read pages 1-5 in the Product Design Curriculum Packet   -Contact your mentor teacher to introduce yourself   -Begin brainstorming ideas for your product design project  </vt:lpstr>
      <vt:lpstr>PowerPoint Presentation</vt:lpstr>
    </vt:vector>
  </TitlesOfParts>
  <Company>University of Arkansas - COEHP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Vinson Carter</dc:creator>
  <cp:lastModifiedBy>Vinson R. Carter</cp:lastModifiedBy>
  <cp:revision>15</cp:revision>
  <dcterms:created xsi:type="dcterms:W3CDTF">2014-08-25T18:04:27Z</dcterms:created>
  <dcterms:modified xsi:type="dcterms:W3CDTF">2015-08-24T17:29:24Z</dcterms:modified>
</cp:coreProperties>
</file>