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1" r:id="rId2"/>
    <p:sldId id="272" r:id="rId3"/>
    <p:sldId id="273" r:id="rId4"/>
    <p:sldId id="274" r:id="rId5"/>
    <p:sldId id="275" r:id="rId6"/>
    <p:sldId id="276" r:id="rId7"/>
    <p:sldId id="256" r:id="rId8"/>
    <p:sldId id="270" r:id="rId9"/>
    <p:sldId id="269" r:id="rId10"/>
    <p:sldId id="257" r:id="rId11"/>
    <p:sldId id="258" r:id="rId12"/>
    <p:sldId id="259" r:id="rId13"/>
    <p:sldId id="260" r:id="rId14"/>
    <p:sldId id="261" r:id="rId15"/>
    <p:sldId id="262" r:id="rId16"/>
    <p:sldId id="263" r:id="rId17"/>
    <p:sldId id="264" r:id="rId18"/>
    <p:sldId id="265" r:id="rId19"/>
    <p:sldId id="266" r:id="rId20"/>
    <p:sldId id="267" r:id="rId21"/>
    <p:sldId id="268"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FF8A2C9-EC81-40B9-A0A9-FE8669520AAE}" type="datetimeFigureOut">
              <a:rPr lang="en-US" smtClean="0"/>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527F99-72D2-4B05-8936-D19E0BDB5FA3}" type="slidenum">
              <a:rPr lang="en-US" smtClean="0"/>
              <a:t>‹#›</a:t>
            </a:fld>
            <a:endParaRPr lang="en-US"/>
          </a:p>
        </p:txBody>
      </p:sp>
    </p:spTree>
    <p:extLst>
      <p:ext uri="{BB962C8B-B14F-4D97-AF65-F5344CB8AC3E}">
        <p14:creationId xmlns:p14="http://schemas.microsoft.com/office/powerpoint/2010/main" val="26348671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F8A2C9-EC81-40B9-A0A9-FE8669520AAE}" type="datetimeFigureOut">
              <a:rPr lang="en-US" smtClean="0"/>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527F99-72D2-4B05-8936-D19E0BDB5FA3}" type="slidenum">
              <a:rPr lang="en-US" smtClean="0"/>
              <a:t>‹#›</a:t>
            </a:fld>
            <a:endParaRPr lang="en-US"/>
          </a:p>
        </p:txBody>
      </p:sp>
    </p:spTree>
    <p:extLst>
      <p:ext uri="{BB962C8B-B14F-4D97-AF65-F5344CB8AC3E}">
        <p14:creationId xmlns:p14="http://schemas.microsoft.com/office/powerpoint/2010/main" val="17358440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F8A2C9-EC81-40B9-A0A9-FE8669520AAE}" type="datetimeFigureOut">
              <a:rPr lang="en-US" smtClean="0"/>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527F99-72D2-4B05-8936-D19E0BDB5FA3}" type="slidenum">
              <a:rPr lang="en-US" smtClean="0"/>
              <a:t>‹#›</a:t>
            </a:fld>
            <a:endParaRPr lang="en-US"/>
          </a:p>
        </p:txBody>
      </p:sp>
    </p:spTree>
    <p:extLst>
      <p:ext uri="{BB962C8B-B14F-4D97-AF65-F5344CB8AC3E}">
        <p14:creationId xmlns:p14="http://schemas.microsoft.com/office/powerpoint/2010/main" val="31992756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F8A2C9-EC81-40B9-A0A9-FE8669520AAE}" type="datetimeFigureOut">
              <a:rPr lang="en-US" smtClean="0"/>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527F99-72D2-4B05-8936-D19E0BDB5FA3}" type="slidenum">
              <a:rPr lang="en-US" smtClean="0"/>
              <a:t>‹#›</a:t>
            </a:fld>
            <a:endParaRPr lang="en-US"/>
          </a:p>
        </p:txBody>
      </p:sp>
    </p:spTree>
    <p:extLst>
      <p:ext uri="{BB962C8B-B14F-4D97-AF65-F5344CB8AC3E}">
        <p14:creationId xmlns:p14="http://schemas.microsoft.com/office/powerpoint/2010/main" val="37672141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FF8A2C9-EC81-40B9-A0A9-FE8669520AAE}" type="datetimeFigureOut">
              <a:rPr lang="en-US" smtClean="0"/>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527F99-72D2-4B05-8936-D19E0BDB5FA3}" type="slidenum">
              <a:rPr lang="en-US" smtClean="0"/>
              <a:t>‹#›</a:t>
            </a:fld>
            <a:endParaRPr lang="en-US"/>
          </a:p>
        </p:txBody>
      </p:sp>
    </p:spTree>
    <p:extLst>
      <p:ext uri="{BB962C8B-B14F-4D97-AF65-F5344CB8AC3E}">
        <p14:creationId xmlns:p14="http://schemas.microsoft.com/office/powerpoint/2010/main" val="5646507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FF8A2C9-EC81-40B9-A0A9-FE8669520AAE}" type="datetimeFigureOut">
              <a:rPr lang="en-US" smtClean="0"/>
              <a:t>1/17/2019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527F99-72D2-4B05-8936-D19E0BDB5FA3}" type="slidenum">
              <a:rPr lang="en-US" smtClean="0"/>
              <a:t>‹#›</a:t>
            </a:fld>
            <a:endParaRPr lang="en-US"/>
          </a:p>
        </p:txBody>
      </p:sp>
    </p:spTree>
    <p:extLst>
      <p:ext uri="{BB962C8B-B14F-4D97-AF65-F5344CB8AC3E}">
        <p14:creationId xmlns:p14="http://schemas.microsoft.com/office/powerpoint/2010/main" val="33654866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FF8A2C9-EC81-40B9-A0A9-FE8669520AAE}" type="datetimeFigureOut">
              <a:rPr lang="en-US" smtClean="0"/>
              <a:t>1/17/2019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F527F99-72D2-4B05-8936-D19E0BDB5FA3}" type="slidenum">
              <a:rPr lang="en-US" smtClean="0"/>
              <a:t>‹#›</a:t>
            </a:fld>
            <a:endParaRPr lang="en-US"/>
          </a:p>
        </p:txBody>
      </p:sp>
    </p:spTree>
    <p:extLst>
      <p:ext uri="{BB962C8B-B14F-4D97-AF65-F5344CB8AC3E}">
        <p14:creationId xmlns:p14="http://schemas.microsoft.com/office/powerpoint/2010/main" val="2032787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FF8A2C9-EC81-40B9-A0A9-FE8669520AAE}" type="datetimeFigureOut">
              <a:rPr lang="en-US" smtClean="0"/>
              <a:t>1/17/2019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F527F99-72D2-4B05-8936-D19E0BDB5FA3}" type="slidenum">
              <a:rPr lang="en-US" smtClean="0"/>
              <a:t>‹#›</a:t>
            </a:fld>
            <a:endParaRPr lang="en-US"/>
          </a:p>
        </p:txBody>
      </p:sp>
    </p:spTree>
    <p:extLst>
      <p:ext uri="{BB962C8B-B14F-4D97-AF65-F5344CB8AC3E}">
        <p14:creationId xmlns:p14="http://schemas.microsoft.com/office/powerpoint/2010/main" val="36985427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F8A2C9-EC81-40B9-A0A9-FE8669520AAE}" type="datetimeFigureOut">
              <a:rPr lang="en-US" smtClean="0"/>
              <a:t>1/17/2019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F527F99-72D2-4B05-8936-D19E0BDB5FA3}" type="slidenum">
              <a:rPr lang="en-US" smtClean="0"/>
              <a:t>‹#›</a:t>
            </a:fld>
            <a:endParaRPr lang="en-US"/>
          </a:p>
        </p:txBody>
      </p:sp>
    </p:spTree>
    <p:extLst>
      <p:ext uri="{BB962C8B-B14F-4D97-AF65-F5344CB8AC3E}">
        <p14:creationId xmlns:p14="http://schemas.microsoft.com/office/powerpoint/2010/main" val="1377527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F8A2C9-EC81-40B9-A0A9-FE8669520AAE}" type="datetimeFigureOut">
              <a:rPr lang="en-US" smtClean="0"/>
              <a:t>1/17/2019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527F99-72D2-4B05-8936-D19E0BDB5FA3}" type="slidenum">
              <a:rPr lang="en-US" smtClean="0"/>
              <a:t>‹#›</a:t>
            </a:fld>
            <a:endParaRPr lang="en-US"/>
          </a:p>
        </p:txBody>
      </p:sp>
    </p:spTree>
    <p:extLst>
      <p:ext uri="{BB962C8B-B14F-4D97-AF65-F5344CB8AC3E}">
        <p14:creationId xmlns:p14="http://schemas.microsoft.com/office/powerpoint/2010/main" val="6310438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F8A2C9-EC81-40B9-A0A9-FE8669520AAE}" type="datetimeFigureOut">
              <a:rPr lang="en-US" smtClean="0"/>
              <a:t>1/17/2019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527F99-72D2-4B05-8936-D19E0BDB5FA3}" type="slidenum">
              <a:rPr lang="en-US" smtClean="0"/>
              <a:t>‹#›</a:t>
            </a:fld>
            <a:endParaRPr lang="en-US"/>
          </a:p>
        </p:txBody>
      </p:sp>
    </p:spTree>
    <p:extLst>
      <p:ext uri="{BB962C8B-B14F-4D97-AF65-F5344CB8AC3E}">
        <p14:creationId xmlns:p14="http://schemas.microsoft.com/office/powerpoint/2010/main" val="16000251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F8A2C9-EC81-40B9-A0A9-FE8669520AAE}" type="datetimeFigureOut">
              <a:rPr lang="en-US" smtClean="0"/>
              <a:t>1/17/2019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527F99-72D2-4B05-8936-D19E0BDB5FA3}" type="slidenum">
              <a:rPr lang="en-US" smtClean="0"/>
              <a:t>‹#›</a:t>
            </a:fld>
            <a:endParaRPr lang="en-US"/>
          </a:p>
        </p:txBody>
      </p:sp>
    </p:spTree>
    <p:extLst>
      <p:ext uri="{BB962C8B-B14F-4D97-AF65-F5344CB8AC3E}">
        <p14:creationId xmlns:p14="http://schemas.microsoft.com/office/powerpoint/2010/main" val="17176870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7.xml"/><Relationship Id="rId5" Type="http://schemas.openxmlformats.org/officeDocument/2006/relationships/image" Target="../media/image8.png"/><Relationship Id="rId4" Type="http://schemas.openxmlformats.org/officeDocument/2006/relationships/image" Target="../media/image7.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a:t>
            </a:r>
            <a:r>
              <a:rPr lang="en-US" b="1" dirty="0" smtClean="0"/>
              <a:t>reativity</a:t>
            </a:r>
            <a:endParaRPr lang="en-US" b="1" dirty="0"/>
          </a:p>
        </p:txBody>
      </p:sp>
      <p:sp>
        <p:nvSpPr>
          <p:cNvPr id="3" name="Content Placeholder 2"/>
          <p:cNvSpPr>
            <a:spLocks noGrp="1"/>
          </p:cNvSpPr>
          <p:nvPr>
            <p:ph idx="1"/>
          </p:nvPr>
        </p:nvSpPr>
        <p:spPr/>
        <p:txBody>
          <a:bodyPr/>
          <a:lstStyle/>
          <a:p>
            <a:r>
              <a:rPr lang="en-US" dirty="0" smtClean="0"/>
              <a:t>Creativity- the use of the imagination or original ideas, especially in the production of an artistic work… inventiveness, innovation, originality.</a:t>
            </a:r>
          </a:p>
          <a:p>
            <a:endParaRPr lang="en-US" dirty="0"/>
          </a:p>
          <a:p>
            <a:r>
              <a:rPr lang="en-US" dirty="0" smtClean="0"/>
              <a:t>Can be nurtured</a:t>
            </a:r>
          </a:p>
          <a:p>
            <a:pPr marL="0" indent="0">
              <a:buNone/>
            </a:pPr>
            <a:endParaRPr lang="en-US" dirty="0" smtClean="0"/>
          </a:p>
          <a:p>
            <a:r>
              <a:rPr lang="en-US" dirty="0" smtClean="0"/>
              <a:t>Can be measured</a:t>
            </a:r>
            <a:endParaRPr lang="en-US" dirty="0"/>
          </a:p>
        </p:txBody>
      </p:sp>
    </p:spTree>
    <p:extLst>
      <p:ext uri="{BB962C8B-B14F-4D97-AF65-F5344CB8AC3E}">
        <p14:creationId xmlns:p14="http://schemas.microsoft.com/office/powerpoint/2010/main" val="11078177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600201"/>
            <a:ext cx="8534400" cy="3657600"/>
          </a:xfrm>
        </p:spPr>
        <p:txBody>
          <a:bodyPr/>
          <a:lstStyle/>
          <a:p>
            <a:r>
              <a:rPr lang="en-US" dirty="0"/>
              <a:t>"A technologically literate person understands, in increasingly sophisticated ways that evolve over time, what technology is, how it is created, and how it shapes society, and in turn is shaped by society."  </a:t>
            </a:r>
            <a:endParaRPr lang="en-US" dirty="0" smtClean="0"/>
          </a:p>
          <a:p>
            <a:pPr marL="0" indent="0" algn="r">
              <a:buNone/>
            </a:pPr>
            <a:r>
              <a:rPr lang="en-US" sz="2000" dirty="0" smtClean="0"/>
              <a:t>(2007, </a:t>
            </a:r>
            <a:r>
              <a:rPr lang="en-US" sz="2000" dirty="0"/>
              <a:t>International Technology Education Association) </a:t>
            </a:r>
          </a:p>
        </p:txBody>
      </p:sp>
    </p:spTree>
    <p:extLst>
      <p:ext uri="{BB962C8B-B14F-4D97-AF65-F5344CB8AC3E}">
        <p14:creationId xmlns:p14="http://schemas.microsoft.com/office/powerpoint/2010/main" val="816429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What is Children's Engineering? </a:t>
            </a:r>
            <a:endParaRPr lang="en-US" dirty="0"/>
          </a:p>
        </p:txBody>
      </p:sp>
      <p:sp>
        <p:nvSpPr>
          <p:cNvPr id="3" name="Content Placeholder 2"/>
          <p:cNvSpPr>
            <a:spLocks noGrp="1"/>
          </p:cNvSpPr>
          <p:nvPr>
            <p:ph idx="1"/>
          </p:nvPr>
        </p:nvSpPr>
        <p:spPr/>
        <p:txBody>
          <a:bodyPr>
            <a:normAutofit fontScale="85000" lnSpcReduction="20000"/>
          </a:bodyPr>
          <a:lstStyle/>
          <a:p>
            <a:r>
              <a:rPr lang="en-US" dirty="0"/>
              <a:t>Children's engineering is the common name given to technology education in the elementary classroom. </a:t>
            </a:r>
            <a:endParaRPr lang="en-US" dirty="0" smtClean="0"/>
          </a:p>
          <a:p>
            <a:r>
              <a:rPr lang="en-US" dirty="0" smtClean="0"/>
              <a:t>It </a:t>
            </a:r>
            <a:r>
              <a:rPr lang="en-US" dirty="0"/>
              <a:t>integrates STEM education into the elementary classroom. </a:t>
            </a:r>
            <a:endParaRPr lang="en-US" dirty="0" smtClean="0"/>
          </a:p>
          <a:p>
            <a:r>
              <a:rPr lang="en-US" dirty="0" smtClean="0"/>
              <a:t>Children's </a:t>
            </a:r>
            <a:r>
              <a:rPr lang="en-US" dirty="0"/>
              <a:t>engineering includes hands-on, age-appropriate technology based activities that enhance, not add to, any local, state, or national curriculum. </a:t>
            </a:r>
            <a:endParaRPr lang="en-US" dirty="0" smtClean="0"/>
          </a:p>
          <a:p>
            <a:r>
              <a:rPr lang="en-US" dirty="0" smtClean="0"/>
              <a:t>The </a:t>
            </a:r>
            <a:r>
              <a:rPr lang="en-US" dirty="0"/>
              <a:t>activities are designed to extend and to promote mastery of required standards. </a:t>
            </a:r>
            <a:endParaRPr lang="en-US" dirty="0" smtClean="0"/>
          </a:p>
          <a:p>
            <a:r>
              <a:rPr lang="en-US" dirty="0" smtClean="0"/>
              <a:t>Taught </a:t>
            </a:r>
            <a:r>
              <a:rPr lang="en-US" dirty="0"/>
              <a:t>skills are applied, not just to one content area, but across the curriculum in authentic integrated learning lessons. </a:t>
            </a:r>
          </a:p>
        </p:txBody>
      </p:sp>
    </p:spTree>
    <p:extLst>
      <p:ext uri="{BB962C8B-B14F-4D97-AF65-F5344CB8AC3E}">
        <p14:creationId xmlns:p14="http://schemas.microsoft.com/office/powerpoint/2010/main" val="2020143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85800" y="1028342"/>
            <a:ext cx="3733800" cy="3939540"/>
          </a:xfrm>
          <a:prstGeom prst="rect">
            <a:avLst/>
          </a:prstGeom>
        </p:spPr>
        <p:txBody>
          <a:bodyPr wrap="square">
            <a:spAutoFit/>
          </a:bodyPr>
          <a:lstStyle/>
          <a:p>
            <a:r>
              <a:rPr lang="en-US" sz="3200" b="1" dirty="0"/>
              <a:t>TECHNOLOGY </a:t>
            </a:r>
            <a:endParaRPr lang="en-US" sz="3200" b="1" dirty="0" smtClean="0"/>
          </a:p>
          <a:p>
            <a:endParaRPr lang="en-US" sz="2000" dirty="0"/>
          </a:p>
          <a:p>
            <a:pPr marL="285750" indent="-285750">
              <a:buFont typeface="Arial" pitchFamily="34" charset="0"/>
              <a:buChar char="•"/>
            </a:pPr>
            <a:r>
              <a:rPr lang="en-US" sz="2000" dirty="0" smtClean="0"/>
              <a:t>Focuses </a:t>
            </a:r>
            <a:r>
              <a:rPr lang="en-US" sz="2000" dirty="0"/>
              <a:t>on </a:t>
            </a:r>
            <a:r>
              <a:rPr lang="en-US" sz="2000" dirty="0" smtClean="0"/>
              <a:t>practice</a:t>
            </a:r>
          </a:p>
          <a:p>
            <a:endParaRPr lang="en-US" sz="2000" dirty="0" smtClean="0"/>
          </a:p>
          <a:p>
            <a:pPr marL="285750" indent="-285750">
              <a:buFont typeface="Arial" pitchFamily="34" charset="0"/>
              <a:buChar char="•"/>
            </a:pPr>
            <a:r>
              <a:rPr lang="en-US" sz="2000" dirty="0" smtClean="0"/>
              <a:t>Concerned </a:t>
            </a:r>
            <a:r>
              <a:rPr lang="en-US" sz="2000" dirty="0"/>
              <a:t>with </a:t>
            </a:r>
            <a:r>
              <a:rPr lang="en-US" sz="2000" dirty="0" smtClean="0"/>
              <a:t>‘how to’ or ‘what makes’</a:t>
            </a:r>
          </a:p>
          <a:p>
            <a:endParaRPr lang="en-US" sz="2000" dirty="0" smtClean="0"/>
          </a:p>
          <a:p>
            <a:pPr marL="285750" indent="-285750">
              <a:buFont typeface="Arial" pitchFamily="34" charset="0"/>
              <a:buChar char="•"/>
            </a:pPr>
            <a:r>
              <a:rPr lang="en-US" sz="2000" dirty="0" smtClean="0"/>
              <a:t>Deals </a:t>
            </a:r>
            <a:r>
              <a:rPr lang="en-US" sz="2000" dirty="0"/>
              <a:t>with doing and </a:t>
            </a:r>
            <a:r>
              <a:rPr lang="en-US" sz="2000" dirty="0" smtClean="0"/>
              <a:t>making</a:t>
            </a:r>
          </a:p>
          <a:p>
            <a:pPr marL="285750" indent="-285750">
              <a:buFont typeface="Arial" pitchFamily="34" charset="0"/>
              <a:buChar char="•"/>
            </a:pPr>
            <a:endParaRPr lang="en-US" sz="2000" dirty="0"/>
          </a:p>
          <a:p>
            <a:pPr marL="285750" indent="-285750">
              <a:buFont typeface="Arial" pitchFamily="34" charset="0"/>
              <a:buChar char="•"/>
            </a:pPr>
            <a:r>
              <a:rPr lang="en-US" sz="2000" dirty="0" smtClean="0"/>
              <a:t>Is </a:t>
            </a:r>
            <a:r>
              <a:rPr lang="en-US" sz="2000" dirty="0"/>
              <a:t>immediately practical and useful </a:t>
            </a:r>
          </a:p>
          <a:p>
            <a:endParaRPr lang="en-US" dirty="0"/>
          </a:p>
        </p:txBody>
      </p:sp>
      <p:sp>
        <p:nvSpPr>
          <p:cNvPr id="5" name="Rectangle 4"/>
          <p:cNvSpPr/>
          <p:nvPr/>
        </p:nvSpPr>
        <p:spPr>
          <a:xfrm>
            <a:off x="4267200" y="1032428"/>
            <a:ext cx="4572000" cy="3600986"/>
          </a:xfrm>
          <a:prstGeom prst="rect">
            <a:avLst/>
          </a:prstGeom>
        </p:spPr>
        <p:txBody>
          <a:bodyPr wrap="square">
            <a:spAutoFit/>
          </a:bodyPr>
          <a:lstStyle/>
          <a:p>
            <a:r>
              <a:rPr lang="en-US" sz="3200" b="1" dirty="0" smtClean="0"/>
              <a:t>SCIENCE</a:t>
            </a:r>
          </a:p>
          <a:p>
            <a:endParaRPr lang="en-US" sz="2000" dirty="0"/>
          </a:p>
          <a:p>
            <a:pPr marL="285750" indent="-285750">
              <a:buFont typeface="Arial" pitchFamily="34" charset="0"/>
              <a:buChar char="•"/>
            </a:pPr>
            <a:r>
              <a:rPr lang="en-US" sz="2000" dirty="0" smtClean="0"/>
              <a:t>Focuses </a:t>
            </a:r>
            <a:r>
              <a:rPr lang="en-US" sz="2000" dirty="0"/>
              <a:t>on theory </a:t>
            </a:r>
            <a:endParaRPr lang="en-US" sz="2000" dirty="0" smtClean="0"/>
          </a:p>
          <a:p>
            <a:pPr marL="285750" indent="-285750">
              <a:buFont typeface="Arial" pitchFamily="34" charset="0"/>
              <a:buChar char="•"/>
            </a:pPr>
            <a:endParaRPr lang="en-US" sz="2000" dirty="0"/>
          </a:p>
          <a:p>
            <a:pPr marL="285750" indent="-285750">
              <a:buFont typeface="Arial" pitchFamily="34" charset="0"/>
              <a:buChar char="•"/>
            </a:pPr>
            <a:r>
              <a:rPr lang="en-US" sz="2000" dirty="0" smtClean="0"/>
              <a:t>Concerned </a:t>
            </a:r>
            <a:r>
              <a:rPr lang="en-US" sz="2000" dirty="0"/>
              <a:t>with </a:t>
            </a:r>
            <a:r>
              <a:rPr lang="en-US" sz="2000" dirty="0" smtClean="0"/>
              <a:t>‘what is’ </a:t>
            </a:r>
            <a:r>
              <a:rPr lang="en-US" sz="2000" dirty="0"/>
              <a:t>or </a:t>
            </a:r>
            <a:r>
              <a:rPr lang="en-US" sz="2000" dirty="0" smtClean="0"/>
              <a:t>‘why’</a:t>
            </a:r>
          </a:p>
          <a:p>
            <a:pPr marL="285750" indent="-285750">
              <a:buFont typeface="Arial" pitchFamily="34" charset="0"/>
              <a:buChar char="•"/>
            </a:pPr>
            <a:endParaRPr lang="en-US" sz="2000" dirty="0"/>
          </a:p>
          <a:p>
            <a:pPr marL="285750" indent="-285750">
              <a:buFont typeface="Arial" pitchFamily="34" charset="0"/>
              <a:buChar char="•"/>
            </a:pPr>
            <a:r>
              <a:rPr lang="en-US" sz="2000" dirty="0" smtClean="0"/>
              <a:t>Deals with </a:t>
            </a:r>
            <a:r>
              <a:rPr lang="en-US" sz="2000" dirty="0"/>
              <a:t>knowing and </a:t>
            </a:r>
            <a:r>
              <a:rPr lang="en-US" sz="2000" dirty="0" smtClean="0"/>
              <a:t>understanding</a:t>
            </a:r>
          </a:p>
          <a:p>
            <a:pPr marL="285750" indent="-285750">
              <a:buFont typeface="Arial" pitchFamily="34" charset="0"/>
              <a:buChar char="•"/>
            </a:pPr>
            <a:endParaRPr lang="en-US" sz="2000" dirty="0"/>
          </a:p>
          <a:p>
            <a:pPr marL="285750" indent="-285750">
              <a:buFont typeface="Arial" pitchFamily="34" charset="0"/>
              <a:buChar char="•"/>
            </a:pPr>
            <a:r>
              <a:rPr lang="en-US" sz="2000" dirty="0" smtClean="0"/>
              <a:t>Is </a:t>
            </a:r>
            <a:r>
              <a:rPr lang="en-US" sz="2000" dirty="0"/>
              <a:t>theoretical and conceptual </a:t>
            </a:r>
          </a:p>
          <a:p>
            <a:endParaRPr lang="en-US" dirty="0"/>
          </a:p>
          <a:p>
            <a:endParaRPr lang="en-US" dirty="0"/>
          </a:p>
        </p:txBody>
      </p:sp>
    </p:spTree>
    <p:extLst>
      <p:ext uri="{BB962C8B-B14F-4D97-AF65-F5344CB8AC3E}">
        <p14:creationId xmlns:p14="http://schemas.microsoft.com/office/powerpoint/2010/main" val="33649612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Why should children study technology at the elementary level? </a:t>
            </a:r>
            <a:endParaRPr lang="en-US" dirty="0"/>
          </a:p>
        </p:txBody>
      </p:sp>
      <p:sp>
        <p:nvSpPr>
          <p:cNvPr id="3" name="Content Placeholder 2"/>
          <p:cNvSpPr>
            <a:spLocks noGrp="1"/>
          </p:cNvSpPr>
          <p:nvPr>
            <p:ph idx="1"/>
          </p:nvPr>
        </p:nvSpPr>
        <p:spPr/>
        <p:txBody>
          <a:bodyPr>
            <a:normAutofit fontScale="92500" lnSpcReduction="20000"/>
          </a:bodyPr>
          <a:lstStyle/>
          <a:p>
            <a:r>
              <a:rPr lang="en-US" dirty="0"/>
              <a:t>Historically, in a industrialized society, children </a:t>
            </a:r>
            <a:r>
              <a:rPr lang="en-US" dirty="0" smtClean="0"/>
              <a:t>learned </a:t>
            </a:r>
            <a:r>
              <a:rPr lang="en-US" dirty="0"/>
              <a:t>about new technology from their parents working </a:t>
            </a:r>
            <a:r>
              <a:rPr lang="en-US" dirty="0" smtClean="0"/>
              <a:t>on the farm or in </a:t>
            </a:r>
            <a:r>
              <a:rPr lang="en-US" dirty="0"/>
              <a:t>a factory. </a:t>
            </a:r>
            <a:endParaRPr lang="en-US" dirty="0" smtClean="0"/>
          </a:p>
          <a:p>
            <a:r>
              <a:rPr lang="en-US" dirty="0" smtClean="0"/>
              <a:t>Today</a:t>
            </a:r>
            <a:r>
              <a:rPr lang="en-US" dirty="0"/>
              <a:t>, we are an information </a:t>
            </a:r>
            <a:r>
              <a:rPr lang="en-US" dirty="0" smtClean="0"/>
              <a:t>society</a:t>
            </a:r>
            <a:r>
              <a:rPr lang="en-US" dirty="0"/>
              <a:t>. </a:t>
            </a:r>
            <a:r>
              <a:rPr lang="en-US" dirty="0" smtClean="0"/>
              <a:t>Learning </a:t>
            </a:r>
            <a:r>
              <a:rPr lang="en-US" dirty="0"/>
              <a:t>about processes and materials is not common conversation around the dinner </a:t>
            </a:r>
            <a:r>
              <a:rPr lang="en-US" dirty="0" smtClean="0"/>
              <a:t>table.</a:t>
            </a:r>
          </a:p>
          <a:p>
            <a:r>
              <a:rPr lang="en-US" dirty="0" smtClean="0"/>
              <a:t>Many </a:t>
            </a:r>
            <a:r>
              <a:rPr lang="en-US" dirty="0"/>
              <a:t>adults consider technology a mystery. </a:t>
            </a:r>
            <a:endParaRPr lang="en-US" dirty="0" smtClean="0"/>
          </a:p>
          <a:p>
            <a:r>
              <a:rPr lang="en-US" dirty="0" smtClean="0"/>
              <a:t>The </a:t>
            </a:r>
            <a:r>
              <a:rPr lang="en-US" dirty="0"/>
              <a:t>gap between information and true understanding appears to be widening. </a:t>
            </a:r>
            <a:endParaRPr lang="en-US" dirty="0" smtClean="0"/>
          </a:p>
          <a:p>
            <a:r>
              <a:rPr lang="en-US" dirty="0"/>
              <a:t>T</a:t>
            </a:r>
            <a:r>
              <a:rPr lang="en-US" dirty="0" smtClean="0"/>
              <a:t>echnology </a:t>
            </a:r>
            <a:r>
              <a:rPr lang="en-US" dirty="0"/>
              <a:t>defined our past and will define our future. </a:t>
            </a:r>
          </a:p>
        </p:txBody>
      </p:sp>
    </p:spTree>
    <p:extLst>
      <p:ext uri="{BB962C8B-B14F-4D97-AF65-F5344CB8AC3E}">
        <p14:creationId xmlns:p14="http://schemas.microsoft.com/office/powerpoint/2010/main" val="32290124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How do </a:t>
            </a:r>
            <a:r>
              <a:rPr lang="en-US" b="1" dirty="0" smtClean="0"/>
              <a:t>children </a:t>
            </a:r>
            <a:r>
              <a:rPr lang="en-US" b="1" dirty="0"/>
              <a:t>benefit from children's engineering? </a:t>
            </a:r>
            <a:endParaRPr lang="en-US" dirty="0"/>
          </a:p>
        </p:txBody>
      </p:sp>
      <p:sp>
        <p:nvSpPr>
          <p:cNvPr id="3" name="Content Placeholder 2"/>
          <p:cNvSpPr>
            <a:spLocks noGrp="1"/>
          </p:cNvSpPr>
          <p:nvPr>
            <p:ph idx="1"/>
          </p:nvPr>
        </p:nvSpPr>
        <p:spPr/>
        <p:txBody>
          <a:bodyPr>
            <a:normAutofit fontScale="70000" lnSpcReduction="20000"/>
          </a:bodyPr>
          <a:lstStyle/>
          <a:p>
            <a:r>
              <a:rPr lang="en-US" dirty="0"/>
              <a:t>With the emphasis on multiple choice competency tests, children often miss out on developing the </a:t>
            </a:r>
            <a:r>
              <a:rPr lang="en-US" b="1" dirty="0"/>
              <a:t>critical and creative thinking skills </a:t>
            </a:r>
            <a:r>
              <a:rPr lang="en-US" dirty="0"/>
              <a:t>that are necessary to become </a:t>
            </a:r>
            <a:r>
              <a:rPr lang="en-US" b="1" dirty="0"/>
              <a:t>proficient problem solvers and decision makers. </a:t>
            </a:r>
            <a:endParaRPr lang="en-US" b="1" dirty="0" smtClean="0"/>
          </a:p>
          <a:p>
            <a:r>
              <a:rPr lang="en-US" dirty="0" smtClean="0"/>
              <a:t>As </a:t>
            </a:r>
            <a:r>
              <a:rPr lang="en-US" dirty="0"/>
              <a:t>lecture replaces hands-on learning activities, opportunities for children to learn to work together in </a:t>
            </a:r>
            <a:r>
              <a:rPr lang="en-US" b="1" dirty="0"/>
              <a:t>cooperative learning </a:t>
            </a:r>
            <a:r>
              <a:rPr lang="en-US" dirty="0"/>
              <a:t>settings decrease. </a:t>
            </a:r>
          </a:p>
          <a:p>
            <a:r>
              <a:rPr lang="en-US" dirty="0"/>
              <a:t>Children's engineering bridges the gap between memorization of facts and the </a:t>
            </a:r>
            <a:r>
              <a:rPr lang="en-US" dirty="0" smtClean="0"/>
              <a:t>understanding </a:t>
            </a:r>
            <a:r>
              <a:rPr lang="en-US" dirty="0"/>
              <a:t>of skills and processes through </a:t>
            </a:r>
            <a:r>
              <a:rPr lang="en-US" b="1" dirty="0"/>
              <a:t>meaningful hands-on activities </a:t>
            </a:r>
            <a:r>
              <a:rPr lang="en-US" dirty="0"/>
              <a:t>that often </a:t>
            </a:r>
            <a:r>
              <a:rPr lang="en-US" b="1" dirty="0"/>
              <a:t>motivate</a:t>
            </a:r>
            <a:r>
              <a:rPr lang="en-US" dirty="0"/>
              <a:t> even the most reluctant students. </a:t>
            </a:r>
            <a:endParaRPr lang="en-US" dirty="0" smtClean="0"/>
          </a:p>
          <a:p>
            <a:r>
              <a:rPr lang="en-US" dirty="0" smtClean="0"/>
              <a:t>When </a:t>
            </a:r>
            <a:r>
              <a:rPr lang="en-US" dirty="0"/>
              <a:t>included in the elementary curriculum, children's engineering results in </a:t>
            </a:r>
            <a:r>
              <a:rPr lang="en-US" b="1" dirty="0"/>
              <a:t>self-confident learners</a:t>
            </a:r>
            <a:r>
              <a:rPr lang="en-US" dirty="0"/>
              <a:t>, the </a:t>
            </a:r>
            <a:r>
              <a:rPr lang="en-US" b="1" dirty="0"/>
              <a:t>ownership of essential knowledge</a:t>
            </a:r>
            <a:r>
              <a:rPr lang="en-US" dirty="0"/>
              <a:t>, and the </a:t>
            </a:r>
            <a:r>
              <a:rPr lang="en-US" b="1" dirty="0"/>
              <a:t>ability to apply classroom </a:t>
            </a:r>
            <a:r>
              <a:rPr lang="en-US" dirty="0"/>
              <a:t>instruction when </a:t>
            </a:r>
            <a:r>
              <a:rPr lang="en-US" b="1" dirty="0"/>
              <a:t>collaborating</a:t>
            </a:r>
            <a:r>
              <a:rPr lang="en-US" dirty="0"/>
              <a:t> with peers. </a:t>
            </a:r>
          </a:p>
        </p:txBody>
      </p:sp>
    </p:spTree>
    <p:extLst>
      <p:ext uri="{BB962C8B-B14F-4D97-AF65-F5344CB8AC3E}">
        <p14:creationId xmlns:p14="http://schemas.microsoft.com/office/powerpoint/2010/main" val="19194640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Are there benefits for the teacher? </a:t>
            </a:r>
            <a:endParaRPr lang="en-US" dirty="0"/>
          </a:p>
        </p:txBody>
      </p:sp>
      <p:sp>
        <p:nvSpPr>
          <p:cNvPr id="3" name="Content Placeholder 2"/>
          <p:cNvSpPr>
            <a:spLocks noGrp="1"/>
          </p:cNvSpPr>
          <p:nvPr>
            <p:ph idx="1"/>
          </p:nvPr>
        </p:nvSpPr>
        <p:spPr/>
        <p:txBody>
          <a:bodyPr>
            <a:normAutofit fontScale="62500" lnSpcReduction="20000"/>
          </a:bodyPr>
          <a:lstStyle/>
          <a:p>
            <a:r>
              <a:rPr lang="en-US" dirty="0"/>
              <a:t>Differentiating instruction is necessary in the heterogeneous elementary classroom. </a:t>
            </a:r>
            <a:endParaRPr lang="en-US" dirty="0" smtClean="0"/>
          </a:p>
          <a:p>
            <a:r>
              <a:rPr lang="en-US" dirty="0" smtClean="0"/>
              <a:t>Not </a:t>
            </a:r>
            <a:r>
              <a:rPr lang="en-US" dirty="0"/>
              <a:t>all children come with the same set of skills or background. By offering a variety of avenues for learning, more children are likely to gain ownership of the skills taught. </a:t>
            </a:r>
            <a:endParaRPr lang="en-US" dirty="0" smtClean="0"/>
          </a:p>
          <a:p>
            <a:r>
              <a:rPr lang="en-US" dirty="0" smtClean="0"/>
              <a:t>For English </a:t>
            </a:r>
            <a:r>
              <a:rPr lang="en-US" dirty="0"/>
              <a:t>Language Learners, the language rich communication that takes place during the engineering activity promotes language acquisition. </a:t>
            </a:r>
            <a:endParaRPr lang="en-US" dirty="0" smtClean="0"/>
          </a:p>
          <a:p>
            <a:r>
              <a:rPr lang="en-US" dirty="0" smtClean="0"/>
              <a:t>For </a:t>
            </a:r>
            <a:r>
              <a:rPr lang="en-US" dirty="0"/>
              <a:t>learners who "need more </a:t>
            </a:r>
            <a:r>
              <a:rPr lang="en-US" dirty="0" smtClean="0"/>
              <a:t>time</a:t>
            </a:r>
            <a:r>
              <a:rPr lang="en-US" dirty="0"/>
              <a:t>," hands-on activities enhance their skills mastery. </a:t>
            </a:r>
            <a:endParaRPr lang="en-US" dirty="0" smtClean="0"/>
          </a:p>
          <a:p>
            <a:r>
              <a:rPr lang="en-US" dirty="0" smtClean="0"/>
              <a:t>Students </a:t>
            </a:r>
            <a:r>
              <a:rPr lang="en-US" dirty="0"/>
              <a:t>with varying disabilities often are successful in showing skill acquisition through design and technology activities when more traditional methods have failed. </a:t>
            </a:r>
            <a:endParaRPr lang="en-US" dirty="0" smtClean="0"/>
          </a:p>
          <a:p>
            <a:r>
              <a:rPr lang="en-US" dirty="0" smtClean="0"/>
              <a:t>Students </a:t>
            </a:r>
            <a:r>
              <a:rPr lang="en-US" dirty="0"/>
              <a:t>who tend to master skills quickly will </a:t>
            </a:r>
            <a:r>
              <a:rPr lang="en-US" dirty="0" smtClean="0"/>
              <a:t>frequently </a:t>
            </a:r>
            <a:r>
              <a:rPr lang="en-US" dirty="0"/>
              <a:t>"go to the next level" with design and technology activity. </a:t>
            </a:r>
            <a:endParaRPr lang="en-US" dirty="0" smtClean="0"/>
          </a:p>
          <a:p>
            <a:r>
              <a:rPr lang="en-US" dirty="0" smtClean="0"/>
              <a:t>Teachers </a:t>
            </a:r>
            <a:r>
              <a:rPr lang="en-US" dirty="0"/>
              <a:t>are able to reach different ability learners-linguistic, kinesthetic, visual, audio, and social. </a:t>
            </a:r>
          </a:p>
        </p:txBody>
      </p:sp>
    </p:spTree>
    <p:extLst>
      <p:ext uri="{BB962C8B-B14F-4D97-AF65-F5344CB8AC3E}">
        <p14:creationId xmlns:p14="http://schemas.microsoft.com/office/powerpoint/2010/main" val="7960917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a:t>What is the teacher's role as facilitator</a:t>
            </a:r>
            <a:r>
              <a:rPr lang="en-US" b="1" dirty="0"/>
              <a:t>? </a:t>
            </a:r>
          </a:p>
        </p:txBody>
      </p:sp>
      <p:sp>
        <p:nvSpPr>
          <p:cNvPr id="3" name="Content Placeholder 2"/>
          <p:cNvSpPr>
            <a:spLocks noGrp="1"/>
          </p:cNvSpPr>
          <p:nvPr>
            <p:ph idx="1"/>
          </p:nvPr>
        </p:nvSpPr>
        <p:spPr/>
        <p:txBody>
          <a:bodyPr>
            <a:normAutofit fontScale="85000" lnSpcReduction="20000"/>
          </a:bodyPr>
          <a:lstStyle/>
          <a:p>
            <a:r>
              <a:rPr lang="en-US" dirty="0" smtClean="0"/>
              <a:t>Be sure </a:t>
            </a:r>
            <a:r>
              <a:rPr lang="en-US" dirty="0"/>
              <a:t>that students have been taught the background and prior knowledge needed to begin the activity. </a:t>
            </a:r>
            <a:endParaRPr lang="en-US" dirty="0" smtClean="0"/>
          </a:p>
          <a:p>
            <a:r>
              <a:rPr lang="en-US" dirty="0" smtClean="0"/>
              <a:t>As </a:t>
            </a:r>
            <a:r>
              <a:rPr lang="en-US" dirty="0"/>
              <a:t>facilitators, teachers do not solve or answer children's questions, but instead </a:t>
            </a:r>
            <a:r>
              <a:rPr lang="en-US" i="1" dirty="0"/>
              <a:t>ask questions </a:t>
            </a:r>
            <a:r>
              <a:rPr lang="en-US" dirty="0"/>
              <a:t>to promote problem solving abilities. </a:t>
            </a:r>
            <a:endParaRPr lang="en-US" dirty="0" smtClean="0"/>
          </a:p>
          <a:p>
            <a:pPr lvl="1"/>
            <a:r>
              <a:rPr lang="en-US" dirty="0" smtClean="0"/>
              <a:t>asks </a:t>
            </a:r>
            <a:r>
              <a:rPr lang="en-US" dirty="0"/>
              <a:t>stimulating, thought provoking, and open-ended questions, leaving options open for students to explore and learn through doing. </a:t>
            </a:r>
            <a:endParaRPr lang="en-US" dirty="0" smtClean="0"/>
          </a:p>
          <a:p>
            <a:pPr lvl="1"/>
            <a:r>
              <a:rPr lang="en-US" dirty="0" smtClean="0"/>
              <a:t>try </a:t>
            </a:r>
            <a:r>
              <a:rPr lang="en-US" dirty="0"/>
              <a:t>to share their comments in the form of questions. </a:t>
            </a:r>
            <a:endParaRPr lang="en-US" dirty="0" smtClean="0"/>
          </a:p>
          <a:p>
            <a:pPr lvl="1"/>
            <a:r>
              <a:rPr lang="en-US" dirty="0" smtClean="0"/>
              <a:t>observe </a:t>
            </a:r>
            <a:r>
              <a:rPr lang="en-US" dirty="0"/>
              <a:t>students and take anecdotal notes while they work. </a:t>
            </a:r>
          </a:p>
        </p:txBody>
      </p:sp>
    </p:spTree>
    <p:extLst>
      <p:ext uri="{BB962C8B-B14F-4D97-AF65-F5344CB8AC3E}">
        <p14:creationId xmlns:p14="http://schemas.microsoft.com/office/powerpoint/2010/main" val="94138966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4000" b="1" dirty="0" smtClean="0"/>
              <a:t>The Ultimate Goal </a:t>
            </a:r>
            <a:br>
              <a:rPr lang="en-US" sz="4000" b="1" dirty="0" smtClean="0"/>
            </a:br>
            <a:r>
              <a:rPr lang="en-US" sz="4000" b="1" dirty="0" smtClean="0"/>
              <a:t>of Children’s Engineering</a:t>
            </a:r>
            <a:endParaRPr lang="en-US" sz="4000" b="1" dirty="0"/>
          </a:p>
        </p:txBody>
      </p:sp>
      <p:sp>
        <p:nvSpPr>
          <p:cNvPr id="3" name="Content Placeholder 2"/>
          <p:cNvSpPr>
            <a:spLocks noGrp="1"/>
          </p:cNvSpPr>
          <p:nvPr>
            <p:ph idx="1"/>
          </p:nvPr>
        </p:nvSpPr>
        <p:spPr/>
        <p:txBody>
          <a:bodyPr/>
          <a:lstStyle/>
          <a:p>
            <a:pPr marL="457200" lvl="1" indent="-457200"/>
            <a:r>
              <a:rPr lang="en-US" sz="3600" dirty="0" smtClean="0"/>
              <a:t>Children will gain independence and develop into risk takers in a safe and nurturing environment where teachers and students learn from each other. </a:t>
            </a:r>
          </a:p>
          <a:p>
            <a:pPr marL="0" indent="0">
              <a:buNone/>
            </a:pPr>
            <a:endParaRPr lang="en-US" dirty="0"/>
          </a:p>
        </p:txBody>
      </p:sp>
    </p:spTree>
    <p:extLst>
      <p:ext uri="{BB962C8B-B14F-4D97-AF65-F5344CB8AC3E}">
        <p14:creationId xmlns:p14="http://schemas.microsoft.com/office/powerpoint/2010/main" val="420141640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How is children's work assessed? </a:t>
            </a:r>
          </a:p>
        </p:txBody>
      </p:sp>
      <p:sp>
        <p:nvSpPr>
          <p:cNvPr id="3" name="Content Placeholder 2"/>
          <p:cNvSpPr>
            <a:spLocks noGrp="1"/>
          </p:cNvSpPr>
          <p:nvPr>
            <p:ph idx="1"/>
          </p:nvPr>
        </p:nvSpPr>
        <p:spPr/>
        <p:txBody>
          <a:bodyPr>
            <a:normAutofit fontScale="62500" lnSpcReduction="20000"/>
          </a:bodyPr>
          <a:lstStyle/>
          <a:p>
            <a:endParaRPr lang="en-US" dirty="0"/>
          </a:p>
          <a:p>
            <a:r>
              <a:rPr lang="en-US" dirty="0" smtClean="0"/>
              <a:t>Sharing </a:t>
            </a:r>
            <a:r>
              <a:rPr lang="en-US" dirty="0"/>
              <a:t>projects </a:t>
            </a:r>
            <a:r>
              <a:rPr lang="en-US" dirty="0" smtClean="0"/>
              <a:t> - oral </a:t>
            </a:r>
            <a:r>
              <a:rPr lang="en-US" dirty="0"/>
              <a:t>assessment possibilities</a:t>
            </a:r>
            <a:r>
              <a:rPr lang="en-US" dirty="0" smtClean="0"/>
              <a:t>.</a:t>
            </a:r>
          </a:p>
          <a:p>
            <a:r>
              <a:rPr lang="en-US" dirty="0" smtClean="0"/>
              <a:t>Peer </a:t>
            </a:r>
            <a:r>
              <a:rPr lang="en-US" dirty="0"/>
              <a:t>work groups </a:t>
            </a:r>
            <a:r>
              <a:rPr lang="en-US" dirty="0" smtClean="0"/>
              <a:t>- social </a:t>
            </a:r>
            <a:r>
              <a:rPr lang="en-US" dirty="0"/>
              <a:t>interactive </a:t>
            </a:r>
            <a:r>
              <a:rPr lang="en-US" dirty="0" smtClean="0"/>
              <a:t>assessments</a:t>
            </a:r>
          </a:p>
          <a:p>
            <a:r>
              <a:rPr lang="en-US" dirty="0"/>
              <a:t>W</a:t>
            </a:r>
            <a:r>
              <a:rPr lang="en-US" dirty="0" smtClean="0"/>
              <a:t>ritten </a:t>
            </a:r>
            <a:r>
              <a:rPr lang="en-US" dirty="0"/>
              <a:t>guided </a:t>
            </a:r>
            <a:r>
              <a:rPr lang="en-US" dirty="0" smtClean="0"/>
              <a:t>portfolio or engineering journal - written </a:t>
            </a:r>
            <a:r>
              <a:rPr lang="en-US" dirty="0"/>
              <a:t>assessment </a:t>
            </a:r>
            <a:r>
              <a:rPr lang="en-US" dirty="0" smtClean="0"/>
              <a:t>opportunities </a:t>
            </a:r>
          </a:p>
          <a:p>
            <a:r>
              <a:rPr lang="en-US" dirty="0" smtClean="0"/>
              <a:t>Following directions - another avenue </a:t>
            </a:r>
            <a:r>
              <a:rPr lang="en-US" dirty="0"/>
              <a:t>for </a:t>
            </a:r>
            <a:r>
              <a:rPr lang="en-US" dirty="0" smtClean="0"/>
              <a:t>assessment</a:t>
            </a:r>
            <a:endParaRPr lang="en-US" dirty="0"/>
          </a:p>
          <a:p>
            <a:r>
              <a:rPr lang="en-US" dirty="0" smtClean="0"/>
              <a:t>Rubrics - designed </a:t>
            </a:r>
            <a:r>
              <a:rPr lang="en-US" dirty="0"/>
              <a:t>to confirm that projects meet the challenge criteria as well as evaluating the students' </a:t>
            </a:r>
            <a:r>
              <a:rPr lang="en-US" dirty="0" smtClean="0"/>
              <a:t>application </a:t>
            </a:r>
            <a:r>
              <a:rPr lang="en-US" dirty="0"/>
              <a:t>of the design process. The rubric can be adapted to the teacher's particular </a:t>
            </a:r>
            <a:r>
              <a:rPr lang="en-US" dirty="0" smtClean="0"/>
              <a:t>assessment </a:t>
            </a:r>
            <a:r>
              <a:rPr lang="en-US" dirty="0"/>
              <a:t>goals. </a:t>
            </a:r>
          </a:p>
          <a:p>
            <a:pPr lvl="1"/>
            <a:r>
              <a:rPr lang="en-US" dirty="0"/>
              <a:t>Teachers should review the rubric prior to introducing the design brief and add to or </a:t>
            </a:r>
            <a:r>
              <a:rPr lang="en-US" dirty="0" smtClean="0"/>
              <a:t>extend </a:t>
            </a:r>
            <a:r>
              <a:rPr lang="en-US" dirty="0"/>
              <a:t>the criteria to meet their </a:t>
            </a:r>
            <a:r>
              <a:rPr lang="en-US" dirty="0" smtClean="0"/>
              <a:t>needs</a:t>
            </a:r>
          </a:p>
          <a:p>
            <a:pPr lvl="1"/>
            <a:r>
              <a:rPr lang="en-US" dirty="0" smtClean="0"/>
              <a:t>Projects are </a:t>
            </a:r>
            <a:r>
              <a:rPr lang="en-US" dirty="0"/>
              <a:t>not rated on artistic merit unless clearly stated in the </a:t>
            </a:r>
            <a:r>
              <a:rPr lang="en-US" dirty="0" smtClean="0"/>
              <a:t>criteria</a:t>
            </a:r>
          </a:p>
          <a:p>
            <a:pPr lvl="1"/>
            <a:r>
              <a:rPr lang="en-US" dirty="0" smtClean="0"/>
              <a:t>Teachers </a:t>
            </a:r>
            <a:r>
              <a:rPr lang="en-US" dirty="0"/>
              <a:t>may add </a:t>
            </a:r>
            <a:r>
              <a:rPr lang="en-US" dirty="0" smtClean="0"/>
              <a:t>criteria </a:t>
            </a:r>
            <a:r>
              <a:rPr lang="en-US" dirty="0"/>
              <a:t>for appearances, but need to be aware that putting too much pressure on the </a:t>
            </a:r>
            <a:r>
              <a:rPr lang="en-US" dirty="0" smtClean="0"/>
              <a:t>visual </a:t>
            </a:r>
            <a:r>
              <a:rPr lang="en-US" dirty="0"/>
              <a:t>appearance of a project might limit the risks students are willing to take with the </a:t>
            </a:r>
            <a:r>
              <a:rPr lang="en-US" dirty="0" smtClean="0"/>
              <a:t>design </a:t>
            </a:r>
            <a:r>
              <a:rPr lang="en-US" dirty="0"/>
              <a:t>because they might be concerned if their solution will "look good." </a:t>
            </a:r>
            <a:endParaRPr lang="en-US" dirty="0" smtClean="0"/>
          </a:p>
          <a:p>
            <a:endParaRPr lang="en-US" dirty="0"/>
          </a:p>
        </p:txBody>
      </p:sp>
    </p:spTree>
    <p:extLst>
      <p:ext uri="{BB962C8B-B14F-4D97-AF65-F5344CB8AC3E}">
        <p14:creationId xmlns:p14="http://schemas.microsoft.com/office/powerpoint/2010/main" val="18351447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1439882"/>
            <a:ext cx="7543800" cy="3970318"/>
          </a:xfrm>
          <a:prstGeom prst="rect">
            <a:avLst/>
          </a:prstGeom>
        </p:spPr>
        <p:txBody>
          <a:bodyPr wrap="square">
            <a:spAutoFit/>
          </a:bodyPr>
          <a:lstStyle/>
          <a:p>
            <a:pPr marL="457200" indent="-457200">
              <a:buFont typeface="Arial" pitchFamily="34" charset="0"/>
              <a:buChar char="•"/>
            </a:pPr>
            <a:r>
              <a:rPr lang="en-US" sz="2800" dirty="0" smtClean="0">
                <a:solidFill>
                  <a:srgbClr val="FF0000"/>
                </a:solidFill>
              </a:rPr>
              <a:t>It is important to remember that the greatest learning often takes place from the ideas that might fall short of the stated goal. </a:t>
            </a:r>
          </a:p>
          <a:p>
            <a:endParaRPr lang="en-US" sz="2800" dirty="0"/>
          </a:p>
          <a:p>
            <a:pPr marL="457200" indent="-457200">
              <a:buFont typeface="Arial" pitchFamily="34" charset="0"/>
              <a:buChar char="•"/>
            </a:pPr>
            <a:r>
              <a:rPr lang="en-US" sz="2800" dirty="0" smtClean="0">
                <a:solidFill>
                  <a:srgbClr val="FF0000"/>
                </a:solidFill>
              </a:rPr>
              <a:t>Teachers and students quickly learn that there is no such thing as one correct answer-that there are many solutions to the problems presented in this book and that some solutions are more appropriate than others. </a:t>
            </a:r>
            <a:endParaRPr lang="en-US" sz="2800" dirty="0">
              <a:solidFill>
                <a:srgbClr val="FF0000"/>
              </a:solidFill>
            </a:endParaRPr>
          </a:p>
        </p:txBody>
      </p:sp>
    </p:spTree>
    <p:extLst>
      <p:ext uri="{BB962C8B-B14F-4D97-AF65-F5344CB8AC3E}">
        <p14:creationId xmlns:p14="http://schemas.microsoft.com/office/powerpoint/2010/main" val="7917717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Torrance Test</a:t>
            </a:r>
            <a:endParaRPr lang="en-US" dirty="0"/>
          </a:p>
        </p:txBody>
      </p:sp>
      <p:sp>
        <p:nvSpPr>
          <p:cNvPr id="3" name="Content Placeholder 2"/>
          <p:cNvSpPr>
            <a:spLocks noGrp="1"/>
          </p:cNvSpPr>
          <p:nvPr>
            <p:ph idx="1"/>
          </p:nvPr>
        </p:nvSpPr>
        <p:spPr/>
        <p:txBody>
          <a:bodyPr>
            <a:normAutofit lnSpcReduction="10000"/>
          </a:bodyPr>
          <a:lstStyle/>
          <a:p>
            <a:r>
              <a:rPr lang="en-US" dirty="0" smtClean="0"/>
              <a:t>We will take a test of creativity often given to children.</a:t>
            </a:r>
          </a:p>
          <a:p>
            <a:endParaRPr lang="en-US" dirty="0"/>
          </a:p>
          <a:p>
            <a:r>
              <a:rPr lang="en-US" dirty="0" smtClean="0"/>
              <a:t>Once I hand out the assessment, you will have 3 minutes to draw as many pictures as you can. The goal is to draw as many, and as many creative pictures as you can in the time allotted. Pictures should also have a title or description.</a:t>
            </a:r>
            <a:endParaRPr lang="en-US" dirty="0"/>
          </a:p>
        </p:txBody>
      </p:sp>
    </p:spTree>
    <p:extLst>
      <p:ext uri="{BB962C8B-B14F-4D97-AF65-F5344CB8AC3E}">
        <p14:creationId xmlns:p14="http://schemas.microsoft.com/office/powerpoint/2010/main" val="35143411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I:\UA Spring 2013\TEED 5023\The Design Loop.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25042" y="2904226"/>
            <a:ext cx="4218958" cy="3962400"/>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8958" y="180976"/>
            <a:ext cx="4806442" cy="34036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3"/>
          <p:cNvPicPr/>
          <p:nvPr/>
        </p:nvPicPr>
        <p:blipFill>
          <a:blip r:embed="rId4"/>
          <a:stretch>
            <a:fillRect/>
          </a:stretch>
        </p:blipFill>
        <p:spPr>
          <a:xfrm>
            <a:off x="5650522" y="179523"/>
            <a:ext cx="2948356" cy="2716077"/>
          </a:xfrm>
          <a:prstGeom prst="rect">
            <a:avLst/>
          </a:prstGeom>
        </p:spPr>
      </p:pic>
      <p:pic>
        <p:nvPicPr>
          <p:cNvPr id="2" name="Picture 1"/>
          <p:cNvPicPr>
            <a:picLocks noChangeAspect="1"/>
          </p:cNvPicPr>
          <p:nvPr/>
        </p:nvPicPr>
        <p:blipFill>
          <a:blip r:embed="rId5"/>
          <a:stretch>
            <a:fillRect/>
          </a:stretch>
        </p:blipFill>
        <p:spPr>
          <a:xfrm>
            <a:off x="399280" y="3587547"/>
            <a:ext cx="4425442" cy="3033222"/>
          </a:xfrm>
          <a:prstGeom prst="rect">
            <a:avLst/>
          </a:prstGeom>
        </p:spPr>
      </p:pic>
    </p:spTree>
    <p:extLst>
      <p:ext uri="{BB962C8B-B14F-4D97-AF65-F5344CB8AC3E}">
        <p14:creationId xmlns:p14="http://schemas.microsoft.com/office/powerpoint/2010/main" val="257572144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897082"/>
            <a:ext cx="8382000" cy="3970318"/>
          </a:xfrm>
          <a:prstGeom prst="rect">
            <a:avLst/>
          </a:prstGeom>
        </p:spPr>
        <p:txBody>
          <a:bodyPr wrap="square">
            <a:spAutoFit/>
          </a:bodyPr>
          <a:lstStyle/>
          <a:p>
            <a:pPr marL="576263" lvl="1" indent="-571500">
              <a:buFont typeface="Arial" pitchFamily="34" charset="0"/>
              <a:buChar char="•"/>
              <a:defRPr/>
            </a:pPr>
            <a:r>
              <a:rPr lang="en-US" sz="3600" dirty="0"/>
              <a:t>“Design” is to Technology </a:t>
            </a:r>
            <a:r>
              <a:rPr lang="en-US" sz="3600" dirty="0" smtClean="0"/>
              <a:t>as “Inquiry</a:t>
            </a:r>
            <a:r>
              <a:rPr lang="en-US" sz="3600" dirty="0"/>
              <a:t>” is </a:t>
            </a:r>
            <a:r>
              <a:rPr lang="en-US" sz="3600" dirty="0" smtClean="0"/>
              <a:t>to Science </a:t>
            </a:r>
            <a:r>
              <a:rPr lang="en-US" sz="3600" dirty="0"/>
              <a:t>and </a:t>
            </a:r>
            <a:r>
              <a:rPr lang="en-US" sz="3600" dirty="0" smtClean="0"/>
              <a:t>as “Reading/Writing</a:t>
            </a:r>
            <a:r>
              <a:rPr lang="en-US" sz="3600" dirty="0"/>
              <a:t>” are to Language </a:t>
            </a:r>
            <a:r>
              <a:rPr lang="en-US" sz="3600" dirty="0" smtClean="0"/>
              <a:t>Arts</a:t>
            </a:r>
          </a:p>
          <a:p>
            <a:pPr marL="571500" indent="-571500">
              <a:buFont typeface="Arial" pitchFamily="34" charset="0"/>
              <a:buChar char="•"/>
              <a:defRPr/>
            </a:pPr>
            <a:r>
              <a:rPr lang="en-US" sz="3600" dirty="0" smtClean="0"/>
              <a:t>Design </a:t>
            </a:r>
            <a:r>
              <a:rPr lang="en-US" sz="3600" dirty="0"/>
              <a:t>is the core problem solving process</a:t>
            </a:r>
          </a:p>
          <a:p>
            <a:pPr marL="571500" indent="-571500">
              <a:buFont typeface="Arial" pitchFamily="34" charset="0"/>
              <a:buChar char="•"/>
              <a:defRPr/>
            </a:pPr>
            <a:r>
              <a:rPr lang="en-US" sz="3600" dirty="0"/>
              <a:t>Design problem solving extends learning beyond </a:t>
            </a:r>
            <a:r>
              <a:rPr lang="en-US" sz="3600" dirty="0" smtClean="0"/>
              <a:t>the classroom</a:t>
            </a:r>
            <a:endParaRPr lang="en-US" sz="3600" dirty="0"/>
          </a:p>
        </p:txBody>
      </p:sp>
      <p:sp>
        <p:nvSpPr>
          <p:cNvPr id="3" name="Rectangle 2"/>
          <p:cNvSpPr/>
          <p:nvPr/>
        </p:nvSpPr>
        <p:spPr>
          <a:xfrm>
            <a:off x="533400" y="457200"/>
            <a:ext cx="8001000" cy="769441"/>
          </a:xfrm>
          <a:prstGeom prst="rect">
            <a:avLst/>
          </a:prstGeom>
        </p:spPr>
        <p:txBody>
          <a:bodyPr wrap="square">
            <a:spAutoFit/>
          </a:bodyPr>
          <a:lstStyle/>
          <a:p>
            <a:pPr marL="465138" indent="-465138">
              <a:defRPr/>
            </a:pPr>
            <a:r>
              <a:rPr lang="en-US" sz="4400" b="1" dirty="0" smtClean="0"/>
              <a:t>Understanding </a:t>
            </a:r>
            <a:r>
              <a:rPr lang="en-US" sz="4400" b="1" dirty="0"/>
              <a:t>the Design Brief </a:t>
            </a:r>
            <a:endParaRPr lang="en-US" sz="4400" dirty="0"/>
          </a:p>
        </p:txBody>
      </p:sp>
    </p:spTree>
    <p:extLst>
      <p:ext uri="{BB962C8B-B14F-4D97-AF65-F5344CB8AC3E}">
        <p14:creationId xmlns:p14="http://schemas.microsoft.com/office/powerpoint/2010/main" val="27075649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Image result for torrance test of creativity"/>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63439" y="1131094"/>
            <a:ext cx="7356954" cy="4759670"/>
          </a:xfrm>
          <a:prstGeom prst="rect">
            <a:avLst/>
          </a:prstGeom>
          <a:noFill/>
          <a:ln>
            <a:noFill/>
          </a:ln>
        </p:spPr>
      </p:pic>
    </p:spTree>
    <p:extLst>
      <p:ext uri="{BB962C8B-B14F-4D97-AF65-F5344CB8AC3E}">
        <p14:creationId xmlns:p14="http://schemas.microsoft.com/office/powerpoint/2010/main" val="6713503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Creativity- Four Categories of Divergent Thinking</a:t>
            </a:r>
            <a:endParaRPr lang="en-US" dirty="0"/>
          </a:p>
        </p:txBody>
      </p:sp>
      <p:sp>
        <p:nvSpPr>
          <p:cNvPr id="3" name="Content Placeholder 2"/>
          <p:cNvSpPr>
            <a:spLocks noGrp="1"/>
          </p:cNvSpPr>
          <p:nvPr>
            <p:ph idx="1"/>
          </p:nvPr>
        </p:nvSpPr>
        <p:spPr/>
        <p:txBody>
          <a:bodyPr>
            <a:normAutofit lnSpcReduction="10000"/>
          </a:bodyPr>
          <a:lstStyle/>
          <a:p>
            <a:r>
              <a:rPr lang="en-US" b="1" dirty="0" smtClean="0"/>
              <a:t>Fluency</a:t>
            </a:r>
            <a:r>
              <a:rPr lang="en-US" dirty="0" smtClean="0"/>
              <a:t>- how many ideas you can come up with in a short period of time</a:t>
            </a:r>
          </a:p>
          <a:p>
            <a:endParaRPr lang="en-US" dirty="0"/>
          </a:p>
          <a:p>
            <a:r>
              <a:rPr lang="en-US" b="1" dirty="0" smtClean="0"/>
              <a:t>Originality</a:t>
            </a:r>
            <a:r>
              <a:rPr lang="en-US" dirty="0" smtClean="0"/>
              <a:t>- how uncommon your ideas are</a:t>
            </a:r>
          </a:p>
          <a:p>
            <a:endParaRPr lang="en-US" dirty="0"/>
          </a:p>
          <a:p>
            <a:r>
              <a:rPr lang="en-US" b="1" dirty="0" smtClean="0"/>
              <a:t>Flexibility</a:t>
            </a:r>
            <a:r>
              <a:rPr lang="en-US" dirty="0" smtClean="0"/>
              <a:t>- how many areas your ideas cover </a:t>
            </a:r>
          </a:p>
          <a:p>
            <a:endParaRPr lang="en-US" dirty="0"/>
          </a:p>
          <a:p>
            <a:r>
              <a:rPr lang="en-US" b="1" dirty="0" smtClean="0"/>
              <a:t>Elaboration</a:t>
            </a:r>
            <a:r>
              <a:rPr lang="en-US" dirty="0" smtClean="0"/>
              <a:t>- level of detail in responses</a:t>
            </a:r>
            <a:endParaRPr lang="en-US" dirty="0"/>
          </a:p>
        </p:txBody>
      </p:sp>
    </p:spTree>
    <p:extLst>
      <p:ext uri="{BB962C8B-B14F-4D97-AF65-F5344CB8AC3E}">
        <p14:creationId xmlns:p14="http://schemas.microsoft.com/office/powerpoint/2010/main" val="35192672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does this have to do with STEM Ed?</a:t>
            </a:r>
            <a:endParaRPr lang="en-US" dirty="0"/>
          </a:p>
        </p:txBody>
      </p:sp>
      <p:sp>
        <p:nvSpPr>
          <p:cNvPr id="3" name="Content Placeholder 2"/>
          <p:cNvSpPr>
            <a:spLocks noGrp="1"/>
          </p:cNvSpPr>
          <p:nvPr>
            <p:ph idx="1"/>
          </p:nvPr>
        </p:nvSpPr>
        <p:spPr/>
        <p:txBody>
          <a:bodyPr/>
          <a:lstStyle/>
          <a:p>
            <a:r>
              <a:rPr lang="en-US" dirty="0" smtClean="0"/>
              <a:t>The ideas of Fluency and Flexibility = Brainstorming</a:t>
            </a:r>
          </a:p>
          <a:p>
            <a:endParaRPr lang="en-US" dirty="0"/>
          </a:p>
          <a:p>
            <a:r>
              <a:rPr lang="en-US" dirty="0" smtClean="0"/>
              <a:t>These are skills that can be practiced</a:t>
            </a:r>
          </a:p>
          <a:p>
            <a:endParaRPr lang="en-US" dirty="0"/>
          </a:p>
          <a:p>
            <a:r>
              <a:rPr lang="en-US" dirty="0" smtClean="0"/>
              <a:t>Tension between fluency and originality</a:t>
            </a:r>
            <a:endParaRPr lang="en-US" dirty="0"/>
          </a:p>
        </p:txBody>
      </p:sp>
    </p:spTree>
    <p:extLst>
      <p:ext uri="{BB962C8B-B14F-4D97-AF65-F5344CB8AC3E}">
        <p14:creationId xmlns:p14="http://schemas.microsoft.com/office/powerpoint/2010/main" val="27247553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Fun Exercises</a:t>
            </a:r>
            <a:endParaRPr lang="en-US" dirty="0"/>
          </a:p>
        </p:txBody>
      </p:sp>
      <p:sp>
        <p:nvSpPr>
          <p:cNvPr id="3" name="Content Placeholder 2"/>
          <p:cNvSpPr>
            <a:spLocks noGrp="1"/>
          </p:cNvSpPr>
          <p:nvPr>
            <p:ph idx="1"/>
          </p:nvPr>
        </p:nvSpPr>
        <p:spPr/>
        <p:txBody>
          <a:bodyPr/>
          <a:lstStyle/>
          <a:p>
            <a:r>
              <a:rPr lang="en-US" dirty="0" smtClean="0"/>
              <a:t>Guilford Alternative Uses Test- 2 min. to think of as many uses as possible for a paper clip</a:t>
            </a:r>
          </a:p>
          <a:p>
            <a:endParaRPr lang="en-US" dirty="0"/>
          </a:p>
          <a:p>
            <a:r>
              <a:rPr lang="en-US" dirty="0" smtClean="0"/>
              <a:t>Incomplete Figures- these are on GT screens </a:t>
            </a:r>
          </a:p>
          <a:p>
            <a:endParaRPr lang="en-US" dirty="0"/>
          </a:p>
          <a:p>
            <a:endParaRPr lang="en-US" dirty="0"/>
          </a:p>
        </p:txBody>
      </p:sp>
      <p:pic>
        <p:nvPicPr>
          <p:cNvPr id="7" name="Picture 2" descr="torrance_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4308" y="3652209"/>
            <a:ext cx="2678402" cy="203152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img.130255041242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01596" y="2587759"/>
            <a:ext cx="2399588" cy="30959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310824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990600"/>
            <a:ext cx="3733800" cy="4867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4267200" y="838200"/>
            <a:ext cx="4495800" cy="5139869"/>
          </a:xfrm>
          <a:prstGeom prst="rect">
            <a:avLst/>
          </a:prstGeom>
        </p:spPr>
        <p:txBody>
          <a:bodyPr wrap="square">
            <a:spAutoFit/>
          </a:bodyPr>
          <a:lstStyle/>
          <a:p>
            <a:r>
              <a:rPr lang="en-US" sz="2800" dirty="0" smtClean="0"/>
              <a:t>We </a:t>
            </a:r>
            <a:r>
              <a:rPr lang="en-US" sz="2800" dirty="0"/>
              <a:t>believe that children's engineering can and should be integrated into the material </a:t>
            </a:r>
            <a:r>
              <a:rPr lang="en-US" sz="2800" dirty="0" smtClean="0"/>
              <a:t>that </a:t>
            </a:r>
            <a:r>
              <a:rPr lang="en-US" sz="2800" dirty="0"/>
              <a:t>is already being </a:t>
            </a:r>
            <a:r>
              <a:rPr lang="en-US" sz="2800" dirty="0" smtClean="0"/>
              <a:t>taught </a:t>
            </a:r>
            <a:r>
              <a:rPr lang="en-US" sz="2800" dirty="0"/>
              <a:t>in the elementary classroom -it does NOT need to be an add-on, </a:t>
            </a:r>
          </a:p>
          <a:p>
            <a:r>
              <a:rPr lang="en-US" sz="2800" dirty="0"/>
              <a:t>We hope </a:t>
            </a:r>
            <a:r>
              <a:rPr lang="en-US" sz="2800" dirty="0" smtClean="0"/>
              <a:t>that </a:t>
            </a:r>
            <a:r>
              <a:rPr lang="en-US" sz="2800" dirty="0"/>
              <a:t>this handbook will educate teachers on how to make this happen. </a:t>
            </a:r>
            <a:endParaRPr lang="en-US" sz="2800" dirty="0" smtClean="0"/>
          </a:p>
          <a:p>
            <a:endParaRPr lang="en-US" sz="2800" dirty="0"/>
          </a:p>
          <a:p>
            <a:r>
              <a:rPr lang="en-US" sz="2000" dirty="0"/>
              <a:t>Ginger Whiting &amp; Marcia Hickey </a:t>
            </a:r>
          </a:p>
        </p:txBody>
      </p:sp>
    </p:spTree>
    <p:extLst>
      <p:ext uri="{BB962C8B-B14F-4D97-AF65-F5344CB8AC3E}">
        <p14:creationId xmlns:p14="http://schemas.microsoft.com/office/powerpoint/2010/main" val="23353222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685800"/>
            <a:ext cx="7772400" cy="5105400"/>
          </a:xfrm>
        </p:spPr>
        <p:txBody>
          <a:bodyPr>
            <a:normAutofit fontScale="90000"/>
          </a:bodyPr>
          <a:lstStyle/>
          <a:p>
            <a:pPr algn="l"/>
            <a:r>
              <a:rPr lang="en-US" dirty="0"/>
              <a:t/>
            </a:r>
            <a:br>
              <a:rPr lang="en-US" dirty="0"/>
            </a:br>
            <a:r>
              <a:rPr lang="en-US" sz="2800" dirty="0"/>
              <a:t>What is Technology? </a:t>
            </a:r>
            <a:r>
              <a:rPr lang="en-US" sz="2800" dirty="0" smtClean="0"/>
              <a:t/>
            </a:r>
            <a:br>
              <a:rPr lang="en-US" sz="2800" dirty="0" smtClean="0"/>
            </a:br>
            <a:r>
              <a:rPr lang="en-US" sz="2800" dirty="0" smtClean="0"/>
              <a:t/>
            </a:r>
            <a:br>
              <a:rPr lang="en-US" sz="2800" dirty="0" smtClean="0"/>
            </a:br>
            <a:r>
              <a:rPr lang="en-US" sz="2800" dirty="0" smtClean="0"/>
              <a:t>Why </a:t>
            </a:r>
            <a:r>
              <a:rPr lang="en-US" sz="2800" dirty="0"/>
              <a:t>Should Elementary Children Study Technology</a:t>
            </a:r>
            <a:r>
              <a:rPr lang="en-US" sz="2800" dirty="0" smtClean="0"/>
              <a:t>?</a:t>
            </a:r>
            <a:br>
              <a:rPr lang="en-US" sz="2800" dirty="0" smtClean="0"/>
            </a:br>
            <a:r>
              <a:rPr lang="en-US" sz="2800" dirty="0" smtClean="0"/>
              <a:t> </a:t>
            </a:r>
            <a:br>
              <a:rPr lang="en-US" sz="2800" dirty="0" smtClean="0"/>
            </a:br>
            <a:r>
              <a:rPr lang="en-US" sz="2800" dirty="0" smtClean="0"/>
              <a:t>How </a:t>
            </a:r>
            <a:r>
              <a:rPr lang="en-US" sz="2800" dirty="0"/>
              <a:t>Do Children Benefit</a:t>
            </a:r>
            <a:r>
              <a:rPr lang="en-US" sz="2800" dirty="0" smtClean="0"/>
              <a:t>?</a:t>
            </a:r>
            <a:br>
              <a:rPr lang="en-US" sz="2800" dirty="0" smtClean="0"/>
            </a:br>
            <a:r>
              <a:rPr lang="en-US" sz="2800" dirty="0" smtClean="0"/>
              <a:t> </a:t>
            </a:r>
            <a:br>
              <a:rPr lang="en-US" sz="2800" dirty="0" smtClean="0"/>
            </a:br>
            <a:r>
              <a:rPr lang="en-US" sz="2800" dirty="0" smtClean="0"/>
              <a:t>Are </a:t>
            </a:r>
            <a:r>
              <a:rPr lang="en-US" sz="2800" dirty="0"/>
              <a:t>There Benefits for the Teacher? </a:t>
            </a:r>
            <a:r>
              <a:rPr lang="en-US" sz="2800" dirty="0" smtClean="0"/>
              <a:t/>
            </a:r>
            <a:br>
              <a:rPr lang="en-US" sz="2800" dirty="0" smtClean="0"/>
            </a:br>
            <a:r>
              <a:rPr lang="en-US" sz="2800" dirty="0"/>
              <a:t/>
            </a:r>
            <a:br>
              <a:rPr lang="en-US" sz="2800" dirty="0"/>
            </a:br>
            <a:r>
              <a:rPr lang="en-US" sz="2800" dirty="0" smtClean="0"/>
              <a:t>What </a:t>
            </a:r>
            <a:r>
              <a:rPr lang="en-US" sz="2800" dirty="0"/>
              <a:t>Is the Teacher's Role? </a:t>
            </a:r>
            <a:r>
              <a:rPr lang="en-US" sz="2800" dirty="0" smtClean="0"/>
              <a:t/>
            </a:r>
            <a:br>
              <a:rPr lang="en-US" sz="2800" dirty="0" smtClean="0"/>
            </a:br>
            <a:r>
              <a:rPr lang="en-US" sz="2800" dirty="0" smtClean="0"/>
              <a:t/>
            </a:r>
            <a:br>
              <a:rPr lang="en-US" sz="2800" dirty="0" smtClean="0"/>
            </a:br>
            <a:r>
              <a:rPr lang="en-US" sz="2800" dirty="0" smtClean="0"/>
              <a:t>How </a:t>
            </a:r>
            <a:r>
              <a:rPr lang="en-US" sz="2800" dirty="0"/>
              <a:t>Is Children's Work Assessed? </a:t>
            </a:r>
            <a:endParaRPr lang="en-US" dirty="0"/>
          </a:p>
        </p:txBody>
      </p:sp>
    </p:spTree>
    <p:extLst>
      <p:ext uri="{BB962C8B-B14F-4D97-AF65-F5344CB8AC3E}">
        <p14:creationId xmlns:p14="http://schemas.microsoft.com/office/powerpoint/2010/main" val="15994169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1600200"/>
            <a:ext cx="8229600" cy="4525963"/>
          </a:xfrm>
        </p:spPr>
        <p:txBody>
          <a:bodyPr/>
          <a:lstStyle/>
          <a:p>
            <a:pPr marL="0" indent="0">
              <a:buFont typeface="Arial" charset="0"/>
              <a:buNone/>
              <a:defRPr/>
            </a:pPr>
            <a:r>
              <a:rPr lang="en-US" sz="2800" dirty="0" smtClean="0"/>
              <a:t>Broadly speaking, technology is how people modify the natural world to suit their own purposes.  From the Greek word </a:t>
            </a:r>
            <a:r>
              <a:rPr lang="en-US" sz="2800" i="1" dirty="0" err="1" smtClean="0"/>
              <a:t>techne</a:t>
            </a:r>
            <a:r>
              <a:rPr lang="en-US" sz="2800" dirty="0" smtClean="0"/>
              <a:t>, meaning art or artifice or craft, technology literally means the act of making or crafting, but more generally it refers to </a:t>
            </a:r>
            <a:r>
              <a:rPr lang="en-US" sz="2800" u="sng" dirty="0" smtClean="0"/>
              <a:t>the diverse collection of processes and knowledge that people use to extend human abilities and to satisfy human wants and needs</a:t>
            </a:r>
            <a:r>
              <a:rPr lang="en-US" sz="2800" dirty="0" smtClean="0"/>
              <a:t>.</a:t>
            </a:r>
          </a:p>
          <a:p>
            <a:pPr marL="514350" indent="-514350">
              <a:buFont typeface="Arial" charset="0"/>
              <a:buAutoNum type="arabicPeriod"/>
              <a:defRPr/>
            </a:pPr>
            <a:endParaRPr lang="en-US" sz="2800" dirty="0"/>
          </a:p>
        </p:txBody>
      </p:sp>
      <p:sp>
        <p:nvSpPr>
          <p:cNvPr id="5" name="Title 3"/>
          <p:cNvSpPr>
            <a:spLocks noGrp="1"/>
          </p:cNvSpPr>
          <p:nvPr>
            <p:ph type="title"/>
          </p:nvPr>
        </p:nvSpPr>
        <p:spPr>
          <a:xfrm>
            <a:off x="457200" y="274638"/>
            <a:ext cx="8229600" cy="1143000"/>
          </a:xfrm>
        </p:spPr>
        <p:txBody>
          <a:bodyPr/>
          <a:lstStyle/>
          <a:p>
            <a:r>
              <a:rPr lang="en-US" altLang="en-US" b="1" dirty="0" smtClean="0"/>
              <a:t>What is Technology?</a:t>
            </a:r>
          </a:p>
        </p:txBody>
      </p:sp>
    </p:spTree>
    <p:extLst>
      <p:ext uri="{BB962C8B-B14F-4D97-AF65-F5344CB8AC3E}">
        <p14:creationId xmlns:p14="http://schemas.microsoft.com/office/powerpoint/2010/main" val="90129001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171</TotalTime>
  <Words>1238</Words>
  <Application>Microsoft Office PowerPoint</Application>
  <PresentationFormat>On-screen Show (4:3)</PresentationFormat>
  <Paragraphs>105</Paragraphs>
  <Slides>21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21</vt:i4>
      </vt:variant>
    </vt:vector>
  </HeadingPairs>
  <TitlesOfParts>
    <vt:vector size="24" baseType="lpstr">
      <vt:lpstr>Arial</vt:lpstr>
      <vt:lpstr>Calibri</vt:lpstr>
      <vt:lpstr>Office Theme</vt:lpstr>
      <vt:lpstr>Creativity</vt:lpstr>
      <vt:lpstr>Torrance Test</vt:lpstr>
      <vt:lpstr>PowerPoint Presentation</vt:lpstr>
      <vt:lpstr>Creativity- Four Categories of Divergent Thinking</vt:lpstr>
      <vt:lpstr>What does this have to do with STEM Ed?</vt:lpstr>
      <vt:lpstr>Other Fun Exercises</vt:lpstr>
      <vt:lpstr>PowerPoint Presentation</vt:lpstr>
      <vt:lpstr> What is Technology?   Why Should Elementary Children Study Technology?   How Do Children Benefit?   Are There Benefits for the Teacher?   What Is the Teacher's Role?   How Is Children's Work Assessed? </vt:lpstr>
      <vt:lpstr>What is Technology?</vt:lpstr>
      <vt:lpstr>PowerPoint Presentation</vt:lpstr>
      <vt:lpstr>What is Children's Engineering? </vt:lpstr>
      <vt:lpstr>PowerPoint Presentation</vt:lpstr>
      <vt:lpstr>Why should children study technology at the elementary level? </vt:lpstr>
      <vt:lpstr>How do children benefit from children's engineering? </vt:lpstr>
      <vt:lpstr>Are there benefits for the teacher? </vt:lpstr>
      <vt:lpstr>What is the teacher's role as facilitator? </vt:lpstr>
      <vt:lpstr>The Ultimate Goal  of Children’s Engineering</vt:lpstr>
      <vt:lpstr>How is children's work assessed? </vt:lpstr>
      <vt:lpstr>PowerPoint Presentation</vt:lpstr>
      <vt:lpstr>PowerPoint Presentation</vt:lpstr>
      <vt:lpstr>PowerPoint Presentation</vt:lpstr>
    </vt:vector>
  </TitlesOfParts>
  <Company>University of Arkansas - COEHP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Vinson Carter</dc:creator>
  <cp:lastModifiedBy>Vinson R. Carter</cp:lastModifiedBy>
  <cp:revision>16</cp:revision>
  <dcterms:created xsi:type="dcterms:W3CDTF">2013-01-31T19:26:58Z</dcterms:created>
  <dcterms:modified xsi:type="dcterms:W3CDTF">2019-01-17T14:25:17Z</dcterms:modified>
</cp:coreProperties>
</file>