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90" r:id="rId5"/>
    <p:sldId id="261" r:id="rId6"/>
    <p:sldId id="262" r:id="rId7"/>
    <p:sldId id="263" r:id="rId8"/>
    <p:sldId id="264" r:id="rId9"/>
    <p:sldId id="265" r:id="rId10"/>
    <p:sldId id="267" r:id="rId11"/>
    <p:sldId id="268" r:id="rId12"/>
    <p:sldId id="270" r:id="rId13"/>
    <p:sldId id="272" r:id="rId14"/>
    <p:sldId id="273" r:id="rId15"/>
    <p:sldId id="299" r:id="rId16"/>
    <p:sldId id="300" r:id="rId17"/>
    <p:sldId id="301" r:id="rId18"/>
    <p:sldId id="302" r:id="rId19"/>
    <p:sldId id="303" r:id="rId20"/>
    <p:sldId id="298" r:id="rId21"/>
    <p:sldId id="304" r:id="rId22"/>
    <p:sldId id="274" r:id="rId23"/>
    <p:sldId id="275" r:id="rId24"/>
    <p:sldId id="276" r:id="rId25"/>
    <p:sldId id="277" r:id="rId26"/>
    <p:sldId id="278" r:id="rId27"/>
    <p:sldId id="279" r:id="rId28"/>
    <p:sldId id="280" r:id="rId29"/>
    <p:sldId id="281" r:id="rId30"/>
    <p:sldId id="283" r:id="rId31"/>
    <p:sldId id="291" r:id="rId32"/>
    <p:sldId id="292" r:id="rId33"/>
    <p:sldId id="293" r:id="rId34"/>
    <p:sldId id="26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D0822-19B5-44BB-9A61-098ABB2DBDC3}"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D3DCC-9671-419F-A3E0-A82D50DDF4E4}" type="slidenum">
              <a:rPr lang="en-US" smtClean="0"/>
              <a:t>‹#›</a:t>
            </a:fld>
            <a:endParaRPr lang="en-US"/>
          </a:p>
        </p:txBody>
      </p:sp>
    </p:spTree>
    <p:extLst>
      <p:ext uri="{BB962C8B-B14F-4D97-AF65-F5344CB8AC3E}">
        <p14:creationId xmlns:p14="http://schemas.microsoft.com/office/powerpoint/2010/main" val="21824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11385E-CFB0-40E2-991B-2B729DE36E4A}" type="slidenum">
              <a:rPr lang="en-US" altLang="en-US"/>
              <a:pPr>
                <a:spcBef>
                  <a:spcPct val="0"/>
                </a:spcBef>
              </a:pPr>
              <a:t>25</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62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C0A038-D400-4506-BF8F-1AA8F9CF7B9C}"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63052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0A038-D400-4506-BF8F-1AA8F9CF7B9C}"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6638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0A038-D400-4506-BF8F-1AA8F9CF7B9C}"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234291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1"/>
            <a:ext cx="9144000" cy="7334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8519" y="1557338"/>
            <a:ext cx="4650316" cy="51117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32034" y="1557338"/>
            <a:ext cx="4650317" cy="51117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20271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0A038-D400-4506-BF8F-1AA8F9CF7B9C}"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255961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C0A038-D400-4506-BF8F-1AA8F9CF7B9C}"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36000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C0A038-D400-4506-BF8F-1AA8F9CF7B9C}"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5713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C0A038-D400-4506-BF8F-1AA8F9CF7B9C}"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37105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C0A038-D400-4506-BF8F-1AA8F9CF7B9C}"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74938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0A038-D400-4506-BF8F-1AA8F9CF7B9C}"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289580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0A038-D400-4506-BF8F-1AA8F9CF7B9C}"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94932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0A038-D400-4506-BF8F-1AA8F9CF7B9C}"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8836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0A038-D400-4506-BF8F-1AA8F9CF7B9C}"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B3418-6231-42F7-B29F-CFEDEC4F2409}" type="slidenum">
              <a:rPr lang="en-US" smtClean="0"/>
              <a:t>‹#›</a:t>
            </a:fld>
            <a:endParaRPr lang="en-US"/>
          </a:p>
        </p:txBody>
      </p:sp>
    </p:spTree>
    <p:extLst>
      <p:ext uri="{BB962C8B-B14F-4D97-AF65-F5344CB8AC3E}">
        <p14:creationId xmlns:p14="http://schemas.microsoft.com/office/powerpoint/2010/main" val="801167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a:xfrm>
            <a:off x="1786663" y="1289538"/>
            <a:ext cx="8531225" cy="84137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4267" b="1" dirty="0"/>
              <a:t>STEM 4033</a:t>
            </a:r>
          </a:p>
          <a:p>
            <a:r>
              <a:rPr lang="en-US" altLang="en-US" sz="4267" b="1" dirty="0"/>
              <a:t>Introduction to STEM Education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137" y="1289538"/>
            <a:ext cx="7251092" cy="4078740"/>
          </a:xfrm>
          <a:prstGeom prst="rect">
            <a:avLst/>
          </a:prstGeom>
        </p:spPr>
      </p:pic>
      <p:sp>
        <p:nvSpPr>
          <p:cNvPr id="3" name="Rectangle 2"/>
          <p:cNvSpPr/>
          <p:nvPr/>
        </p:nvSpPr>
        <p:spPr>
          <a:xfrm>
            <a:off x="2443942" y="4655127"/>
            <a:ext cx="906087" cy="307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Black" panose="020B0A04020102020204" pitchFamily="34" charset="0"/>
              </a:rPr>
              <a:t>2019</a:t>
            </a:r>
            <a:endParaRPr lang="en-US"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02863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36548" y="348033"/>
            <a:ext cx="10515600" cy="1325563"/>
          </a:xfrm>
        </p:spPr>
        <p:txBody>
          <a:bodyPr rtlCol="0">
            <a:normAutofit/>
          </a:bodyPr>
          <a:lstStyle/>
          <a:p>
            <a:pPr>
              <a:defRPr/>
            </a:pPr>
            <a:r>
              <a:rPr lang="en-US" sz="6000" b="1" dirty="0" smtClean="0">
                <a:latin typeface="+mn-lt"/>
              </a:rPr>
              <a:t>The Critical Part of STEM</a:t>
            </a:r>
          </a:p>
        </p:txBody>
      </p:sp>
      <p:sp>
        <p:nvSpPr>
          <p:cNvPr id="30723" name="Rectangle 3"/>
          <p:cNvSpPr>
            <a:spLocks noGrp="1" noChangeArrowheads="1"/>
          </p:cNvSpPr>
          <p:nvPr>
            <p:ph sz="half" idx="1"/>
          </p:nvPr>
        </p:nvSpPr>
        <p:spPr>
          <a:xfrm>
            <a:off x="606750" y="1673596"/>
            <a:ext cx="7503207" cy="4953000"/>
          </a:xfrm>
        </p:spPr>
        <p:txBody>
          <a:bodyPr>
            <a:noAutofit/>
          </a:bodyPr>
          <a:lstStyle/>
          <a:p>
            <a:pPr eaLnBrk="1" hangingPunct="1"/>
            <a:r>
              <a:rPr lang="en-US" altLang="en-US" dirty="0"/>
              <a:t>Improved STEM programs can create individuals capable of new solutions and better decisions</a:t>
            </a:r>
          </a:p>
          <a:p>
            <a:pPr lvl="1" eaLnBrk="1" hangingPunct="1"/>
            <a:r>
              <a:rPr lang="en-US" altLang="en-US" sz="2800" dirty="0" smtClean="0"/>
              <a:t>Increased science and math capability is not enough</a:t>
            </a:r>
          </a:p>
          <a:p>
            <a:pPr lvl="1" eaLnBrk="1" hangingPunct="1"/>
            <a:r>
              <a:rPr lang="en-US" altLang="en-US" sz="2800" dirty="0" smtClean="0"/>
              <a:t>Experiences centered on design, innovation, engineering, and technology increase creativity, inventiveness, ingenuity, and imagination capabilities</a:t>
            </a:r>
          </a:p>
          <a:p>
            <a:pPr eaLnBrk="1" hangingPunct="1"/>
            <a:r>
              <a:rPr lang="en-US" altLang="en-US" dirty="0"/>
              <a:t>These characteristics are fostered in STEM centered learning experiences</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723" y="2674144"/>
            <a:ext cx="3341688"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697267" y="5309097"/>
            <a:ext cx="2514600" cy="369332"/>
          </a:xfrm>
          <a:prstGeom prst="rect">
            <a:avLst/>
          </a:prstGeom>
          <a:solidFill>
            <a:schemeClr val="bg1"/>
          </a:solidFill>
          <a:ln w="9525">
            <a:noFill/>
            <a:miter lim="800000"/>
            <a:headEnd/>
            <a:tailEnd/>
          </a:ln>
        </p:spPr>
        <p:txBody>
          <a:bodyPr>
            <a:spAutoFit/>
          </a:bodyPr>
          <a:lstStyle/>
          <a:p>
            <a:pPr algn="ctr" eaLnBrk="1" hangingPunct="1">
              <a:spcBef>
                <a:spcPct val="50000"/>
              </a:spcBef>
              <a:defRPr/>
            </a:pPr>
            <a:r>
              <a:rPr lang="en-US" dirty="0">
                <a:solidFill>
                  <a:schemeClr val="accent2">
                    <a:lumMod val="75000"/>
                  </a:schemeClr>
                </a:solidFill>
                <a:latin typeface="Arial" charset="0"/>
                <a:cs typeface="Arial" charset="0"/>
              </a:rPr>
              <a:t>The</a:t>
            </a:r>
            <a:r>
              <a:rPr lang="en-US" dirty="0">
                <a:solidFill>
                  <a:srgbClr val="1005EF"/>
                </a:solidFill>
                <a:latin typeface="Arial" charset="0"/>
                <a:cs typeface="Arial" charset="0"/>
              </a:rPr>
              <a:t> S</a:t>
            </a:r>
            <a:r>
              <a:rPr lang="en-US" dirty="0">
                <a:solidFill>
                  <a:srgbClr val="FF0000"/>
                </a:solidFill>
                <a:latin typeface="Arial" charset="0"/>
                <a:cs typeface="Arial" charset="0"/>
              </a:rPr>
              <a:t>T</a:t>
            </a:r>
            <a:r>
              <a:rPr lang="en-US" dirty="0">
                <a:solidFill>
                  <a:srgbClr val="FFC000"/>
                </a:solidFill>
                <a:latin typeface="Arial" charset="0"/>
                <a:cs typeface="Arial" charset="0"/>
              </a:rPr>
              <a:t>E</a:t>
            </a:r>
            <a:r>
              <a:rPr lang="en-US" dirty="0">
                <a:solidFill>
                  <a:srgbClr val="00B050"/>
                </a:solidFill>
                <a:latin typeface="Arial" charset="0"/>
                <a:cs typeface="Arial" charset="0"/>
              </a:rPr>
              <a:t>M</a:t>
            </a:r>
            <a:r>
              <a:rPr lang="en-US" dirty="0">
                <a:solidFill>
                  <a:srgbClr val="1005EF"/>
                </a:solidFill>
                <a:latin typeface="Arial" charset="0"/>
                <a:cs typeface="Arial" charset="0"/>
              </a:rPr>
              <a:t> </a:t>
            </a:r>
            <a:r>
              <a:rPr lang="en-US" dirty="0">
                <a:solidFill>
                  <a:schemeClr val="accent2">
                    <a:lumMod val="75000"/>
                  </a:schemeClr>
                </a:solidFill>
                <a:latin typeface="Arial" charset="0"/>
                <a:cs typeface="Arial" charset="0"/>
              </a:rPr>
              <a:t>Challenge</a:t>
            </a:r>
            <a:r>
              <a:rPr lang="en-US" dirty="0">
                <a:solidFill>
                  <a:schemeClr val="accent2"/>
                </a:solidFill>
                <a:latin typeface="Arial" charset="0"/>
                <a:cs typeface="Arial" charset="0"/>
              </a:rPr>
              <a:t>   </a:t>
            </a:r>
          </a:p>
        </p:txBody>
      </p:sp>
    </p:spTree>
    <p:extLst>
      <p:ext uri="{BB962C8B-B14F-4D97-AF65-F5344CB8AC3E}">
        <p14:creationId xmlns:p14="http://schemas.microsoft.com/office/powerpoint/2010/main" val="29262866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188" y="1868266"/>
            <a:ext cx="10314959" cy="3785652"/>
          </a:xfrm>
          <a:prstGeom prst="rect">
            <a:avLst/>
          </a:prstGeom>
        </p:spPr>
        <p:txBody>
          <a:bodyPr wrap="square">
            <a:spAutoFit/>
          </a:bodyPr>
          <a:lstStyle/>
          <a:p>
            <a:r>
              <a:rPr lang="en-US" sz="4800" dirty="0"/>
              <a:t>Preparing the next-generation to succeed in life is a tall order. And, we will substantially fail if we don’t teach children how to </a:t>
            </a:r>
            <a:r>
              <a:rPr lang="en-US" sz="4800" u="sng" dirty="0"/>
              <a:t>think critically</a:t>
            </a:r>
            <a:r>
              <a:rPr lang="en-US" sz="4800" dirty="0"/>
              <a:t> and </a:t>
            </a:r>
            <a:r>
              <a:rPr lang="en-US" sz="4800" u="sng" dirty="0"/>
              <a:t>solve ill-structured problems</a:t>
            </a:r>
            <a:r>
              <a:rPr lang="en-US" sz="4800" dirty="0"/>
              <a:t>.</a:t>
            </a:r>
          </a:p>
        </p:txBody>
      </p:sp>
      <p:sp>
        <p:nvSpPr>
          <p:cNvPr id="3" name="Title 2"/>
          <p:cNvSpPr>
            <a:spLocks noGrp="1"/>
          </p:cNvSpPr>
          <p:nvPr>
            <p:ph type="title"/>
          </p:nvPr>
        </p:nvSpPr>
        <p:spPr>
          <a:xfrm>
            <a:off x="556188" y="371787"/>
            <a:ext cx="10515600" cy="1325563"/>
          </a:xfrm>
        </p:spPr>
        <p:txBody>
          <a:bodyPr>
            <a:normAutofit/>
          </a:bodyPr>
          <a:lstStyle/>
          <a:p>
            <a:r>
              <a:rPr lang="en-US" sz="7200" b="1" dirty="0" smtClean="0"/>
              <a:t>A Tall Order</a:t>
            </a:r>
            <a:endParaRPr lang="en-US" sz="7200" b="1" dirty="0"/>
          </a:p>
        </p:txBody>
      </p:sp>
    </p:spTree>
    <p:extLst>
      <p:ext uri="{BB962C8B-B14F-4D97-AF65-F5344CB8AC3E}">
        <p14:creationId xmlns:p14="http://schemas.microsoft.com/office/powerpoint/2010/main" val="2159777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5654" y="1898987"/>
            <a:ext cx="5227827" cy="390473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42384" y="1898987"/>
            <a:ext cx="5227827" cy="3904735"/>
          </a:xfrm>
          <a:prstGeom prst="rect">
            <a:avLst/>
          </a:prstGeom>
        </p:spPr>
      </p:pic>
      <p:sp>
        <p:nvSpPr>
          <p:cNvPr id="4" name="Title 3"/>
          <p:cNvSpPr>
            <a:spLocks noGrp="1"/>
          </p:cNvSpPr>
          <p:nvPr>
            <p:ph type="title"/>
          </p:nvPr>
        </p:nvSpPr>
        <p:spPr>
          <a:xfrm>
            <a:off x="755654" y="393146"/>
            <a:ext cx="10313531" cy="879983"/>
          </a:xfrm>
        </p:spPr>
        <p:txBody>
          <a:bodyPr>
            <a:noAutofit/>
          </a:bodyPr>
          <a:lstStyle/>
          <a:p>
            <a:r>
              <a:rPr lang="en-US" sz="5400" b="1" dirty="0"/>
              <a:t>STEM doesn’t have to be expensive</a:t>
            </a:r>
          </a:p>
        </p:txBody>
      </p:sp>
    </p:spTree>
    <p:extLst>
      <p:ext uri="{BB962C8B-B14F-4D97-AF65-F5344CB8AC3E}">
        <p14:creationId xmlns:p14="http://schemas.microsoft.com/office/powerpoint/2010/main" val="768136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272" y="1616131"/>
            <a:ext cx="3692417" cy="4923223"/>
          </a:xfrm>
          <a:prstGeom prst="rect">
            <a:avLst/>
          </a:prstGeom>
        </p:spPr>
      </p:pic>
      <p:sp>
        <p:nvSpPr>
          <p:cNvPr id="4" name="Title 3"/>
          <p:cNvSpPr>
            <a:spLocks noGrp="1"/>
          </p:cNvSpPr>
          <p:nvPr>
            <p:ph type="title"/>
          </p:nvPr>
        </p:nvSpPr>
        <p:spPr>
          <a:xfrm>
            <a:off x="351089" y="290568"/>
            <a:ext cx="10515600" cy="1325563"/>
          </a:xfrm>
        </p:spPr>
        <p:txBody>
          <a:bodyPr>
            <a:normAutofit/>
          </a:bodyPr>
          <a:lstStyle/>
          <a:p>
            <a:r>
              <a:rPr lang="en-US" sz="5400" b="1" dirty="0" smtClean="0"/>
              <a:t>Connecting Literature w/STEM</a:t>
            </a:r>
            <a:endParaRPr lang="en-US" sz="54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330" y="2158228"/>
            <a:ext cx="5118701" cy="3839027"/>
          </a:xfrm>
          <a:prstGeom prst="rect">
            <a:avLst/>
          </a:prstGeom>
        </p:spPr>
      </p:pic>
    </p:spTree>
    <p:extLst>
      <p:ext uri="{BB962C8B-B14F-4D97-AF65-F5344CB8AC3E}">
        <p14:creationId xmlns:p14="http://schemas.microsoft.com/office/powerpoint/2010/main" val="805579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6621" y="2090738"/>
            <a:ext cx="5088263" cy="3816197"/>
          </a:xfrm>
          <a:prstGeom prst="rect">
            <a:avLst/>
          </a:prstGeom>
        </p:spPr>
      </p:pic>
      <p:sp>
        <p:nvSpPr>
          <p:cNvPr id="4" name="Title 3"/>
          <p:cNvSpPr>
            <a:spLocks noGrp="1"/>
          </p:cNvSpPr>
          <p:nvPr>
            <p:ph type="title"/>
          </p:nvPr>
        </p:nvSpPr>
        <p:spPr>
          <a:xfrm>
            <a:off x="385273" y="365125"/>
            <a:ext cx="10515600" cy="1325563"/>
          </a:xfrm>
        </p:spPr>
        <p:txBody>
          <a:bodyPr>
            <a:noAutofit/>
          </a:bodyPr>
          <a:lstStyle/>
          <a:p>
            <a:r>
              <a:rPr lang="en-US" sz="6600" b="1" dirty="0"/>
              <a:t>Implementing STEM</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8200" y="1690688"/>
            <a:ext cx="4914795" cy="4551123"/>
          </a:xfrm>
          <a:prstGeom prst="rect">
            <a:avLst/>
          </a:prstGeom>
        </p:spPr>
      </p:pic>
    </p:spTree>
    <p:extLst>
      <p:ext uri="{BB962C8B-B14F-4D97-AF65-F5344CB8AC3E}">
        <p14:creationId xmlns:p14="http://schemas.microsoft.com/office/powerpoint/2010/main" val="2439216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Unprotected Admin\Desktop\STEM Project Pics (Shaw)\IMG_81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526" y="1690688"/>
            <a:ext cx="5007319" cy="33382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Unprotected Admin\Desktop\STEM Project Pics (Shaw)\IMG_81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81835" y="2611981"/>
            <a:ext cx="5169777" cy="40475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5400" b="1" dirty="0" smtClean="0"/>
              <a:t>PBL &amp; STEM in Action</a:t>
            </a:r>
            <a:endParaRPr lang="en-US" sz="5400" b="1" dirty="0"/>
          </a:p>
        </p:txBody>
      </p:sp>
    </p:spTree>
    <p:extLst>
      <p:ext uri="{BB962C8B-B14F-4D97-AF65-F5344CB8AC3E}">
        <p14:creationId xmlns:p14="http://schemas.microsoft.com/office/powerpoint/2010/main" val="67905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54" y="1206989"/>
            <a:ext cx="3802615" cy="5070153"/>
          </a:xfrm>
          <a:prstGeom prst="rect">
            <a:avLst/>
          </a:prstGeom>
        </p:spPr>
      </p:pic>
      <p:pic>
        <p:nvPicPr>
          <p:cNvPr id="3"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129" y="1206989"/>
            <a:ext cx="3802615" cy="5070153"/>
          </a:xfrm>
          <a:prstGeom prst="rect">
            <a:avLst/>
          </a:prstGeom>
        </p:spPr>
      </p:pic>
    </p:spTree>
    <p:extLst>
      <p:ext uri="{BB962C8B-B14F-4D97-AF65-F5344CB8AC3E}">
        <p14:creationId xmlns:p14="http://schemas.microsoft.com/office/powerpoint/2010/main" val="976963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10" y="1478462"/>
            <a:ext cx="3165043" cy="4220056"/>
          </a:xfrm>
          <a:prstGeom prst="rect">
            <a:avLst/>
          </a:prstGeom>
        </p:spPr>
      </p:pic>
      <p:pic>
        <p:nvPicPr>
          <p:cNvPr id="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585" y="1570391"/>
            <a:ext cx="3027148" cy="4036197"/>
          </a:xfrm>
          <a:prstGeom prst="rect">
            <a:avLst/>
          </a:prstGeom>
        </p:spPr>
      </p:pic>
      <p:pic>
        <p:nvPicPr>
          <p:cNvPr id="4"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3465" y="1422967"/>
            <a:ext cx="3206663" cy="4275551"/>
          </a:xfrm>
          <a:prstGeom prst="rect">
            <a:avLst/>
          </a:prstGeom>
        </p:spPr>
      </p:pic>
    </p:spTree>
    <p:extLst>
      <p:ext uri="{BB962C8B-B14F-4D97-AF65-F5344CB8AC3E}">
        <p14:creationId xmlns:p14="http://schemas.microsoft.com/office/powerpoint/2010/main" val="1084760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419732" y="1139725"/>
            <a:ext cx="3645256" cy="4880425"/>
          </a:xfrm>
          <a:prstGeom prst="rect">
            <a:avLst/>
          </a:prstGeom>
        </p:spPr>
      </p:pic>
      <p:pic>
        <p:nvPicPr>
          <p:cNvPr id="5"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8084" y="1827882"/>
            <a:ext cx="5353225" cy="399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499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71797" y="982506"/>
            <a:ext cx="5030573" cy="3772931"/>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61426" y="2868971"/>
            <a:ext cx="5002309" cy="3334873"/>
          </a:xfrm>
          <a:prstGeom prst="rect">
            <a:avLst/>
          </a:prstGeom>
        </p:spPr>
      </p:pic>
    </p:spTree>
    <p:extLst>
      <p:ext uri="{BB962C8B-B14F-4D97-AF65-F5344CB8AC3E}">
        <p14:creationId xmlns:p14="http://schemas.microsoft.com/office/powerpoint/2010/main" val="2791224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2250" y="406716"/>
            <a:ext cx="11196207" cy="1325563"/>
          </a:xfrm>
          <a:prstGeom prst="rect">
            <a:avLst/>
          </a:prstGeom>
        </p:spPr>
        <p:txBody>
          <a:bodyP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endParaRPr lang="en-US" b="1" dirty="0">
              <a:latin typeface="Arial Narrow" panose="020B0606020202030204" pitchFamily="34" charset="0"/>
            </a:endParaRPr>
          </a:p>
        </p:txBody>
      </p:sp>
      <p:sp>
        <p:nvSpPr>
          <p:cNvPr id="3" name="Rectangle 2"/>
          <p:cNvSpPr/>
          <p:nvPr/>
        </p:nvSpPr>
        <p:spPr>
          <a:xfrm>
            <a:off x="757809" y="1798334"/>
            <a:ext cx="8427708" cy="5558445"/>
          </a:xfrm>
          <a:prstGeom prst="rect">
            <a:avLst/>
          </a:prstGeom>
        </p:spPr>
        <p:txBody>
          <a:bodyPr wrap="square">
            <a:spAutoFit/>
          </a:bodyPr>
          <a:lstStyle/>
          <a:p>
            <a:pPr marL="571486" indent="-571486">
              <a:lnSpc>
                <a:spcPct val="80000"/>
              </a:lnSpc>
              <a:buFont typeface="Arial" panose="020B0604020202020204" pitchFamily="34" charset="0"/>
              <a:buChar char="•"/>
              <a:defRPr/>
            </a:pPr>
            <a:r>
              <a:rPr lang="en-US" sz="3600" b="1" dirty="0"/>
              <a:t>Science – Discover and describe </a:t>
            </a:r>
          </a:p>
          <a:p>
            <a:pPr marL="1257269" lvl="2" indent="-342891">
              <a:lnSpc>
                <a:spcPct val="80000"/>
              </a:lnSpc>
              <a:buFont typeface="Arial" panose="020B0604020202020204" pitchFamily="34" charset="0"/>
              <a:buChar char="•"/>
              <a:defRPr/>
            </a:pPr>
            <a:r>
              <a:rPr lang="en-US" sz="2400" b="1" dirty="0"/>
              <a:t>A better understanding of life (What is)</a:t>
            </a:r>
          </a:p>
          <a:p>
            <a:pPr lvl="1">
              <a:lnSpc>
                <a:spcPct val="80000"/>
              </a:lnSpc>
              <a:defRPr/>
            </a:pPr>
            <a:endParaRPr lang="en-US" sz="2400" b="1" dirty="0"/>
          </a:p>
          <a:p>
            <a:pPr marL="571486" indent="-571486">
              <a:lnSpc>
                <a:spcPct val="80000"/>
              </a:lnSpc>
              <a:buFont typeface="Arial" panose="020B0604020202020204" pitchFamily="34" charset="0"/>
              <a:buChar char="•"/>
              <a:defRPr/>
            </a:pPr>
            <a:r>
              <a:rPr lang="en-US" sz="3600" b="1" dirty="0"/>
              <a:t>Technology – Invent and innovate</a:t>
            </a:r>
          </a:p>
          <a:p>
            <a:pPr marL="1257269" lvl="2" indent="-342891">
              <a:lnSpc>
                <a:spcPct val="80000"/>
              </a:lnSpc>
              <a:buFont typeface="Arial" panose="020B0604020202020204" pitchFamily="34" charset="0"/>
              <a:buChar char="•"/>
              <a:defRPr/>
            </a:pPr>
            <a:r>
              <a:rPr lang="en-US" sz="2400" b="1" dirty="0"/>
              <a:t>Improving the natural world</a:t>
            </a:r>
          </a:p>
          <a:p>
            <a:pPr marL="800080" lvl="1" indent="-342891">
              <a:lnSpc>
                <a:spcPct val="80000"/>
              </a:lnSpc>
              <a:buFont typeface="Arial" panose="020B0604020202020204" pitchFamily="34" charset="0"/>
              <a:buChar char="•"/>
              <a:defRPr/>
            </a:pPr>
            <a:endParaRPr lang="en-US" sz="2400" b="1" dirty="0"/>
          </a:p>
          <a:p>
            <a:pPr marL="571486" indent="-571486">
              <a:lnSpc>
                <a:spcPct val="80000"/>
              </a:lnSpc>
              <a:buFont typeface="Arial" panose="020B0604020202020204" pitchFamily="34" charset="0"/>
              <a:buChar char="•"/>
              <a:defRPr/>
            </a:pPr>
            <a:r>
              <a:rPr lang="en-US" sz="3600" b="1" dirty="0"/>
              <a:t>Engineering – Control, modify, or design materials, processes, and systems</a:t>
            </a:r>
          </a:p>
          <a:p>
            <a:pPr marL="1257269" lvl="2" indent="-342891">
              <a:lnSpc>
                <a:spcPct val="80000"/>
              </a:lnSpc>
              <a:buFont typeface="Arial" panose="020B0604020202020204" pitchFamily="34" charset="0"/>
              <a:buChar char="•"/>
              <a:defRPr/>
            </a:pPr>
            <a:r>
              <a:rPr lang="en-US" sz="2400" b="1" dirty="0"/>
              <a:t>What could be</a:t>
            </a:r>
          </a:p>
          <a:p>
            <a:pPr marL="800080" lvl="1" indent="-342891">
              <a:lnSpc>
                <a:spcPct val="80000"/>
              </a:lnSpc>
              <a:buFont typeface="Arial" panose="020B0604020202020204" pitchFamily="34" charset="0"/>
              <a:buChar char="•"/>
              <a:defRPr/>
            </a:pPr>
            <a:endParaRPr lang="en-US" sz="2400" b="1" dirty="0"/>
          </a:p>
          <a:p>
            <a:pPr marL="571486" indent="-571486">
              <a:lnSpc>
                <a:spcPct val="80000"/>
              </a:lnSpc>
              <a:buFont typeface="Arial" panose="020B0604020202020204" pitchFamily="34" charset="0"/>
              <a:buChar char="•"/>
              <a:defRPr/>
            </a:pPr>
            <a:r>
              <a:rPr lang="en-US" sz="3600" b="1" dirty="0"/>
              <a:t>Mathematics –Symbolic language for representing reality</a:t>
            </a:r>
          </a:p>
          <a:p>
            <a:pPr marL="1257269" lvl="2" indent="-342891">
              <a:lnSpc>
                <a:spcPct val="80000"/>
              </a:lnSpc>
              <a:buFont typeface="Arial" panose="020B0604020202020204" pitchFamily="34" charset="0"/>
              <a:buChar char="•"/>
              <a:defRPr/>
            </a:pPr>
            <a:r>
              <a:rPr lang="en-US" sz="2400" b="1" dirty="0"/>
              <a:t>Making sense of the world with numbers</a:t>
            </a:r>
          </a:p>
          <a:p>
            <a:pPr>
              <a:lnSpc>
                <a:spcPct val="80000"/>
              </a:lnSpc>
              <a:defRPr/>
            </a:pPr>
            <a:endParaRPr lang="en-US" sz="3000" b="1" dirty="0">
              <a:latin typeface="Arial Narrow" panose="020B0606020202030204" pitchFamily="34" charset="0"/>
            </a:endParaRPr>
          </a:p>
          <a:p>
            <a:pPr>
              <a:lnSpc>
                <a:spcPct val="80000"/>
              </a:lnSpc>
              <a:defRPr/>
            </a:pPr>
            <a:endParaRPr lang="en-US" sz="3000" b="1" dirty="0">
              <a:latin typeface="Arial Narrow" panose="020B0606020202030204" pitchFamily="34" charset="0"/>
            </a:endParaRPr>
          </a:p>
        </p:txBody>
      </p:sp>
      <p:sp>
        <p:nvSpPr>
          <p:cNvPr id="4" name="Subtitle 2"/>
          <p:cNvSpPr txBox="1">
            <a:spLocks/>
          </p:cNvSpPr>
          <p:nvPr/>
        </p:nvSpPr>
        <p:spPr>
          <a:xfrm>
            <a:off x="663805" y="243904"/>
            <a:ext cx="10804652" cy="12463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t>STEM = </a:t>
            </a:r>
            <a:r>
              <a:rPr lang="en-US" sz="3600" b="1" dirty="0"/>
              <a:t>Science, Technology, Engineering, &amp; Mathematics</a:t>
            </a:r>
          </a:p>
        </p:txBody>
      </p:sp>
      <p:pic>
        <p:nvPicPr>
          <p:cNvPr id="1026" name="Picture 2" descr="Image result for what is stem"/>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032641" y="970008"/>
            <a:ext cx="2640900" cy="152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61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line imag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1096" y="1583781"/>
            <a:ext cx="4601813" cy="345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19247" y="2538609"/>
            <a:ext cx="5364132" cy="4023100"/>
          </a:xfrm>
          <a:prstGeom prst="rect">
            <a:avLst/>
          </a:prstGeom>
        </p:spPr>
      </p:pic>
      <p:sp>
        <p:nvSpPr>
          <p:cNvPr id="4" name="Title 3"/>
          <p:cNvSpPr>
            <a:spLocks noGrp="1"/>
          </p:cNvSpPr>
          <p:nvPr>
            <p:ph type="title"/>
          </p:nvPr>
        </p:nvSpPr>
        <p:spPr>
          <a:xfrm>
            <a:off x="0" y="384601"/>
            <a:ext cx="12673413" cy="879983"/>
          </a:xfrm>
        </p:spPr>
        <p:txBody>
          <a:bodyPr>
            <a:noAutofit/>
          </a:bodyPr>
          <a:lstStyle/>
          <a:p>
            <a:r>
              <a:rPr lang="en-US" sz="5400" b="1" dirty="0"/>
              <a:t>Pre-service Teachers Develop STEM Lessons</a:t>
            </a:r>
          </a:p>
        </p:txBody>
      </p:sp>
    </p:spTree>
    <p:extLst>
      <p:ext uri="{BB962C8B-B14F-4D97-AF65-F5344CB8AC3E}">
        <p14:creationId xmlns:p14="http://schemas.microsoft.com/office/powerpoint/2010/main" val="3524460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rot="5400000">
            <a:off x="708983" y="2743804"/>
            <a:ext cx="5033599" cy="2797967"/>
          </a:xfrm>
          <a:prstGeom prst="rect">
            <a:avLst/>
          </a:prstGeom>
        </p:spPr>
      </p:pic>
      <p:pic>
        <p:nvPicPr>
          <p:cNvPr id="5" name="Picture 4"/>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rot="5400000">
            <a:off x="16494966" y="515065"/>
            <a:ext cx="5137607" cy="28557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67216" y="2255187"/>
            <a:ext cx="5033599" cy="3775199"/>
          </a:xfrm>
          <a:prstGeom prst="rect">
            <a:avLst/>
          </a:prstGeom>
        </p:spPr>
      </p:pic>
      <p:sp>
        <p:nvSpPr>
          <p:cNvPr id="7" name="Title 6"/>
          <p:cNvSpPr>
            <a:spLocks noGrp="1"/>
          </p:cNvSpPr>
          <p:nvPr>
            <p:ph type="title"/>
          </p:nvPr>
        </p:nvSpPr>
        <p:spPr>
          <a:xfrm>
            <a:off x="227665" y="391251"/>
            <a:ext cx="10515600" cy="1325563"/>
          </a:xfrm>
        </p:spPr>
        <p:txBody>
          <a:bodyPr>
            <a:noAutofit/>
          </a:bodyPr>
          <a:lstStyle/>
          <a:p>
            <a:r>
              <a:rPr lang="en-US" sz="5400" b="1" dirty="0"/>
              <a:t>Developing/Testing STEM Curricula</a:t>
            </a:r>
          </a:p>
        </p:txBody>
      </p:sp>
    </p:spTree>
    <p:extLst>
      <p:ext uri="{BB962C8B-B14F-4D97-AF65-F5344CB8AC3E}">
        <p14:creationId xmlns:p14="http://schemas.microsoft.com/office/powerpoint/2010/main" val="3574386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775" y="2045456"/>
            <a:ext cx="10439000" cy="3785652"/>
          </a:xfrm>
          <a:prstGeom prst="rect">
            <a:avLst/>
          </a:prstGeom>
        </p:spPr>
        <p:txBody>
          <a:bodyPr wrap="square">
            <a:spAutoFit/>
          </a:bodyPr>
          <a:lstStyle/>
          <a:p>
            <a:r>
              <a:rPr lang="en-US" sz="4800" dirty="0"/>
              <a:t>Today, PK-12 education does not focus enough on teaching children to </a:t>
            </a:r>
            <a:r>
              <a:rPr lang="en-US" sz="4800" u="sng" dirty="0"/>
              <a:t>solve real world problems</a:t>
            </a:r>
            <a:r>
              <a:rPr lang="en-US" sz="4800" dirty="0"/>
              <a:t> and is not interdisciplinary, nor collaborative enough in its approach</a:t>
            </a:r>
          </a:p>
        </p:txBody>
      </p:sp>
      <p:sp>
        <p:nvSpPr>
          <p:cNvPr id="3" name="Title 2"/>
          <p:cNvSpPr>
            <a:spLocks noGrp="1"/>
          </p:cNvSpPr>
          <p:nvPr>
            <p:ph type="title"/>
          </p:nvPr>
        </p:nvSpPr>
        <p:spPr>
          <a:xfrm>
            <a:off x="282723" y="399308"/>
            <a:ext cx="10515600" cy="1325563"/>
          </a:xfrm>
        </p:spPr>
        <p:txBody>
          <a:bodyPr>
            <a:noAutofit/>
          </a:bodyPr>
          <a:lstStyle/>
          <a:p>
            <a:r>
              <a:rPr lang="en-US" sz="5400" b="1" dirty="0" smtClean="0"/>
              <a:t>Currently, STEM is Not A Focal Point</a:t>
            </a:r>
            <a:endParaRPr lang="en-US" sz="5400" b="1" dirty="0"/>
          </a:p>
        </p:txBody>
      </p:sp>
    </p:spTree>
    <p:extLst>
      <p:ext uri="{BB962C8B-B14F-4D97-AF65-F5344CB8AC3E}">
        <p14:creationId xmlns:p14="http://schemas.microsoft.com/office/powerpoint/2010/main" val="1712153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64" y="330942"/>
            <a:ext cx="10515600" cy="1325563"/>
          </a:xfrm>
        </p:spPr>
        <p:txBody>
          <a:bodyPr>
            <a:normAutofit/>
          </a:bodyPr>
          <a:lstStyle/>
          <a:p>
            <a:r>
              <a:rPr lang="en-US" sz="6000" b="1" dirty="0"/>
              <a:t>What We Need in Schools</a:t>
            </a:r>
          </a:p>
        </p:txBody>
      </p:sp>
      <p:sp>
        <p:nvSpPr>
          <p:cNvPr id="3" name="Rectangle 2"/>
          <p:cNvSpPr/>
          <p:nvPr/>
        </p:nvSpPr>
        <p:spPr>
          <a:xfrm>
            <a:off x="402364" y="1656505"/>
            <a:ext cx="11434157" cy="4295022"/>
          </a:xfrm>
          <a:prstGeom prst="rect">
            <a:avLst/>
          </a:prstGeom>
        </p:spPr>
        <p:txBody>
          <a:bodyPr wrap="square">
            <a:spAutoFit/>
          </a:bodyPr>
          <a:lstStyle/>
          <a:p>
            <a:pPr marL="590536" indent="-590536">
              <a:lnSpc>
                <a:spcPct val="80000"/>
              </a:lnSpc>
              <a:buFont typeface="Arial" panose="020B0604020202020204" pitchFamily="34" charset="0"/>
              <a:buChar char="•"/>
            </a:pPr>
            <a:r>
              <a:rPr lang="en-US" altLang="en-US" sz="4267" dirty="0"/>
              <a:t>STEM content integrated in all courses;</a:t>
            </a:r>
          </a:p>
          <a:p>
            <a:pPr marL="590536" indent="-590536">
              <a:lnSpc>
                <a:spcPct val="80000"/>
              </a:lnSpc>
              <a:buFont typeface="Arial" panose="020B0604020202020204" pitchFamily="34" charset="0"/>
              <a:buChar char="•"/>
            </a:pPr>
            <a:r>
              <a:rPr lang="en-US" altLang="en-US" sz="4267" dirty="0"/>
              <a:t>More engaged learning/less lecture; </a:t>
            </a:r>
          </a:p>
          <a:p>
            <a:pPr marL="590536" indent="-590536">
              <a:lnSpc>
                <a:spcPct val="80000"/>
              </a:lnSpc>
              <a:buFont typeface="Arial" panose="020B0604020202020204" pitchFamily="34" charset="0"/>
              <a:buChar char="•"/>
            </a:pPr>
            <a:r>
              <a:rPr lang="en-US" altLang="en-US" sz="4267" dirty="0"/>
              <a:t>More </a:t>
            </a:r>
            <a:r>
              <a:rPr lang="en-US" altLang="en-US" sz="4267" u="sng" dirty="0"/>
              <a:t>Ill-structured</a:t>
            </a:r>
            <a:r>
              <a:rPr lang="en-US" altLang="en-US" sz="4267" dirty="0"/>
              <a:t> problem solving;</a:t>
            </a:r>
          </a:p>
          <a:p>
            <a:pPr marL="590536" indent="-590536">
              <a:lnSpc>
                <a:spcPct val="80000"/>
              </a:lnSpc>
              <a:buFont typeface="Arial" panose="020B0604020202020204" pitchFamily="34" charset="0"/>
              <a:buChar char="•"/>
            </a:pPr>
            <a:r>
              <a:rPr lang="en-US" altLang="en-US" sz="4267" dirty="0"/>
              <a:t>More strategies that cause students to seek STEM content answers;</a:t>
            </a:r>
          </a:p>
          <a:p>
            <a:pPr marL="590536" indent="-590536">
              <a:lnSpc>
                <a:spcPct val="80000"/>
              </a:lnSpc>
              <a:buFont typeface="Arial" panose="020B0604020202020204" pitchFamily="34" charset="0"/>
              <a:buChar char="•"/>
            </a:pPr>
            <a:r>
              <a:rPr lang="en-US" altLang="en-US" sz="4267" dirty="0"/>
              <a:t>More underrepresented populations engaging in STEM; and,</a:t>
            </a:r>
          </a:p>
          <a:p>
            <a:pPr marL="590536" indent="-590536">
              <a:lnSpc>
                <a:spcPct val="80000"/>
              </a:lnSpc>
              <a:buFont typeface="Arial" panose="020B0604020202020204" pitchFamily="34" charset="0"/>
              <a:buChar char="•"/>
            </a:pPr>
            <a:r>
              <a:rPr lang="en-US" altLang="en-US" sz="4267" dirty="0"/>
              <a:t>More </a:t>
            </a:r>
            <a:r>
              <a:rPr lang="en-US" altLang="en-US" sz="4267" u="sng" dirty="0"/>
              <a:t>collaborative</a:t>
            </a:r>
            <a:r>
              <a:rPr lang="en-US" altLang="en-US" sz="4267" dirty="0"/>
              <a:t> learning experiences.</a:t>
            </a:r>
          </a:p>
        </p:txBody>
      </p:sp>
    </p:spTree>
    <p:extLst>
      <p:ext uri="{BB962C8B-B14F-4D97-AF65-F5344CB8AC3E}">
        <p14:creationId xmlns:p14="http://schemas.microsoft.com/office/powerpoint/2010/main" val="364585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31" y="279667"/>
            <a:ext cx="10515600" cy="1325563"/>
          </a:xfrm>
        </p:spPr>
        <p:txBody>
          <a:bodyPr>
            <a:noAutofit/>
          </a:bodyPr>
          <a:lstStyle/>
          <a:p>
            <a:r>
              <a:rPr lang="en-US" sz="6000" b="1" dirty="0"/>
              <a:t>We Need to Emphasize</a:t>
            </a:r>
          </a:p>
        </p:txBody>
      </p:sp>
      <p:sp>
        <p:nvSpPr>
          <p:cNvPr id="3" name="Content Placeholder 2"/>
          <p:cNvSpPr>
            <a:spLocks noGrp="1"/>
          </p:cNvSpPr>
          <p:nvPr>
            <p:ph idx="1"/>
          </p:nvPr>
        </p:nvSpPr>
        <p:spPr>
          <a:xfrm>
            <a:off x="672800" y="1605230"/>
            <a:ext cx="10313531" cy="4657521"/>
          </a:xfrm>
        </p:spPr>
        <p:txBody>
          <a:bodyPr>
            <a:noAutofit/>
          </a:bodyPr>
          <a:lstStyle/>
          <a:p>
            <a:r>
              <a:rPr lang="en-US" sz="4800" dirty="0"/>
              <a:t>Critical thinking</a:t>
            </a:r>
          </a:p>
          <a:p>
            <a:r>
              <a:rPr lang="en-US" sz="4800" dirty="0"/>
              <a:t>Problem solving ability development</a:t>
            </a:r>
          </a:p>
          <a:p>
            <a:r>
              <a:rPr lang="en-US" sz="4800" dirty="0"/>
              <a:t>Leadership/teamwork development</a:t>
            </a:r>
          </a:p>
          <a:p>
            <a:r>
              <a:rPr lang="en-US" sz="4800" dirty="0"/>
              <a:t>Ethics and responsibility</a:t>
            </a:r>
          </a:p>
          <a:p>
            <a:r>
              <a:rPr lang="en-US" sz="4800" dirty="0"/>
              <a:t>Invention, imagination, and ingenuity</a:t>
            </a:r>
          </a:p>
          <a:p>
            <a:r>
              <a:rPr lang="en-US" sz="4800" dirty="0"/>
              <a:t>Communication skill development</a:t>
            </a:r>
          </a:p>
        </p:txBody>
      </p:sp>
    </p:spTree>
    <p:extLst>
      <p:ext uri="{BB962C8B-B14F-4D97-AF65-F5344CB8AC3E}">
        <p14:creationId xmlns:p14="http://schemas.microsoft.com/office/powerpoint/2010/main" val="216761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520580" y="481287"/>
            <a:ext cx="10110388" cy="1295837"/>
          </a:xfrm>
        </p:spPr>
        <p:txBody>
          <a:bodyPr rtlCol="0">
            <a:normAutofit/>
          </a:bodyPr>
          <a:lstStyle/>
          <a:p>
            <a:pPr>
              <a:defRPr/>
            </a:pPr>
            <a:r>
              <a:rPr lang="en-US" b="1" dirty="0" smtClean="0">
                <a:latin typeface="+mn-lt"/>
              </a:rPr>
              <a:t>The Inclusion of Engineering </a:t>
            </a:r>
            <a:r>
              <a:rPr lang="en-US" b="1" dirty="0">
                <a:latin typeface="+mn-lt"/>
              </a:rPr>
              <a:t>D</a:t>
            </a:r>
            <a:r>
              <a:rPr lang="en-US" b="1" dirty="0" smtClean="0">
                <a:latin typeface="+mn-lt"/>
              </a:rPr>
              <a:t>esign</a:t>
            </a:r>
          </a:p>
        </p:txBody>
      </p:sp>
      <p:sp>
        <p:nvSpPr>
          <p:cNvPr id="32771" name="Rectangle 3"/>
          <p:cNvSpPr>
            <a:spLocks noGrp="1" noChangeArrowheads="1"/>
          </p:cNvSpPr>
          <p:nvPr>
            <p:ph type="body" sz="half" idx="1"/>
          </p:nvPr>
        </p:nvSpPr>
        <p:spPr>
          <a:xfrm>
            <a:off x="408476" y="1777125"/>
            <a:ext cx="5992324" cy="4826000"/>
          </a:xfrm>
        </p:spPr>
        <p:txBody>
          <a:bodyPr/>
          <a:lstStyle/>
          <a:p>
            <a:pPr eaLnBrk="1" hangingPunct="1"/>
            <a:r>
              <a:rPr lang="en-US" altLang="en-US" dirty="0"/>
              <a:t>Why is this important?</a:t>
            </a:r>
          </a:p>
          <a:p>
            <a:pPr lvl="1" eaLnBrk="1" hangingPunct="1"/>
            <a:r>
              <a:rPr lang="en-US" altLang="en-US" dirty="0"/>
              <a:t>Invention and innovation</a:t>
            </a:r>
          </a:p>
          <a:p>
            <a:pPr lvl="1" eaLnBrk="1" hangingPunct="1"/>
            <a:r>
              <a:rPr lang="en-US" altLang="en-US" dirty="0"/>
              <a:t>Generate &amp; research ideas</a:t>
            </a:r>
          </a:p>
          <a:p>
            <a:pPr eaLnBrk="1" hangingPunct="1"/>
            <a:r>
              <a:rPr lang="en-US" altLang="en-US" dirty="0"/>
              <a:t>Source of Ideas?</a:t>
            </a:r>
          </a:p>
          <a:p>
            <a:pPr lvl="1" eaLnBrk="1" hangingPunct="1"/>
            <a:r>
              <a:rPr lang="en-US" altLang="en-US" dirty="0"/>
              <a:t>Interrogating our Personal Bank of </a:t>
            </a:r>
            <a:r>
              <a:rPr lang="en-US" altLang="en-US" dirty="0" smtClean="0"/>
              <a:t>Knowledge (Mental Warehouse) </a:t>
            </a:r>
            <a:endParaRPr lang="en-US" altLang="en-US" dirty="0"/>
          </a:p>
          <a:p>
            <a:pPr lvl="1" eaLnBrk="1" hangingPunct="1"/>
            <a:r>
              <a:rPr lang="en-US" altLang="en-US" dirty="0"/>
              <a:t>Existing Common Body of Knowledge</a:t>
            </a:r>
          </a:p>
          <a:p>
            <a:pPr eaLnBrk="1" hangingPunct="1"/>
            <a:r>
              <a:rPr lang="en-US" altLang="en-US" dirty="0"/>
              <a:t>Quality of the Design?</a:t>
            </a:r>
          </a:p>
          <a:p>
            <a:pPr lvl="1" eaLnBrk="1" hangingPunct="1"/>
            <a:r>
              <a:rPr lang="en-US" altLang="en-US" dirty="0"/>
              <a:t>Different points of view</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368" y="2438400"/>
            <a:ext cx="3981451"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77790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Message from STEM Kids</a:t>
            </a:r>
          </a:p>
        </p:txBody>
      </p:sp>
      <p:pic>
        <p:nvPicPr>
          <p:cNvPr id="4" name="Kid STEM interview.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232151" y="1826684"/>
            <a:ext cx="5727700" cy="4349749"/>
          </a:xfrm>
        </p:spPr>
      </p:pic>
    </p:spTree>
    <p:extLst>
      <p:ext uri="{BB962C8B-B14F-4D97-AF65-F5344CB8AC3E}">
        <p14:creationId xmlns:p14="http://schemas.microsoft.com/office/powerpoint/2010/main" val="150973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269" y="1467294"/>
            <a:ext cx="10313531" cy="4934556"/>
          </a:xfrm>
          <a:prstGeom prst="rect">
            <a:avLst/>
          </a:prstGeom>
        </p:spPr>
        <p:txBody>
          <a:bodyPr wrap="square">
            <a:spAutoFit/>
          </a:bodyPr>
          <a:lstStyle/>
          <a:p>
            <a:pPr marL="380990" indent="-380990">
              <a:buFont typeface="Arial" panose="020B0604020202020204" pitchFamily="34" charset="0"/>
              <a:buChar char="•"/>
            </a:pPr>
            <a:r>
              <a:rPr lang="en-US" sz="3733" dirty="0"/>
              <a:t>First, recognize that there is a problem. </a:t>
            </a:r>
          </a:p>
          <a:p>
            <a:pPr marL="990575" lvl="1" indent="-380990">
              <a:buFont typeface="Arial" panose="020B0604020202020204" pitchFamily="34" charset="0"/>
              <a:buChar char="•"/>
            </a:pPr>
            <a:r>
              <a:rPr lang="en-US" sz="3467" dirty="0"/>
              <a:t>Too many Americans don't see the real-life value of STEM. </a:t>
            </a:r>
          </a:p>
          <a:p>
            <a:pPr marL="380990" indent="-380990">
              <a:buFont typeface="Arial" panose="020B0604020202020204" pitchFamily="34" charset="0"/>
              <a:buChar char="•"/>
            </a:pPr>
            <a:r>
              <a:rPr lang="en-US" sz="3733" dirty="0"/>
              <a:t>The U.S. economic advantage is centered on our ability to innovate/create new ideas</a:t>
            </a:r>
          </a:p>
          <a:p>
            <a:pPr marL="990575" lvl="1" indent="-380990">
              <a:buFont typeface="Arial" panose="020B0604020202020204" pitchFamily="34" charset="0"/>
              <a:buChar char="•"/>
            </a:pPr>
            <a:r>
              <a:rPr lang="en-US" sz="3200" dirty="0"/>
              <a:t>Integrated STEM education can supply that product. </a:t>
            </a:r>
          </a:p>
          <a:p>
            <a:pPr marL="380990" indent="-380990">
              <a:buFont typeface="Arial" panose="020B0604020202020204" pitchFamily="34" charset="0"/>
              <a:buChar char="•"/>
            </a:pPr>
            <a:r>
              <a:rPr lang="en-US" sz="3733" dirty="0"/>
              <a:t>Innovation is what allows the U.S. to compete. </a:t>
            </a:r>
          </a:p>
          <a:p>
            <a:pPr marL="990575" lvl="1" indent="-380990">
              <a:buFont typeface="Arial" panose="020B0604020202020204" pitchFamily="34" charset="0"/>
              <a:buChar char="•"/>
            </a:pPr>
            <a:r>
              <a:rPr lang="en-US" sz="3200" dirty="0"/>
              <a:t>Creating new marketable ideas starts with STEM education.</a:t>
            </a:r>
          </a:p>
        </p:txBody>
      </p:sp>
      <p:sp>
        <p:nvSpPr>
          <p:cNvPr id="3" name="Title 2"/>
          <p:cNvSpPr>
            <a:spLocks noGrp="1"/>
          </p:cNvSpPr>
          <p:nvPr>
            <p:ph type="title"/>
          </p:nvPr>
        </p:nvSpPr>
        <p:spPr/>
        <p:txBody>
          <a:bodyPr>
            <a:normAutofit/>
          </a:bodyPr>
          <a:lstStyle/>
          <a:p>
            <a:r>
              <a:rPr lang="en-US" b="1" dirty="0" smtClean="0"/>
              <a:t>How do we Change the Status Quo?</a:t>
            </a:r>
            <a:endParaRPr lang="en-US" b="1" dirty="0"/>
          </a:p>
        </p:txBody>
      </p:sp>
    </p:spTree>
    <p:extLst>
      <p:ext uri="{BB962C8B-B14F-4D97-AF65-F5344CB8AC3E}">
        <p14:creationId xmlns:p14="http://schemas.microsoft.com/office/powerpoint/2010/main" val="880796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234" y="1946340"/>
            <a:ext cx="10313531" cy="4032258"/>
          </a:xfrm>
          <a:prstGeom prst="rect">
            <a:avLst/>
          </a:prstGeom>
        </p:spPr>
        <p:txBody>
          <a:bodyPr wrap="square">
            <a:spAutoFit/>
          </a:bodyPr>
          <a:lstStyle/>
          <a:p>
            <a:r>
              <a:rPr lang="en-US" sz="4267" dirty="0"/>
              <a:t>STEM teachers pose problems and combine problem solving with project-based learning across disciplines. </a:t>
            </a:r>
          </a:p>
          <a:p>
            <a:pPr marL="609585" indent="-609585">
              <a:buFont typeface="Arial" panose="020B0604020202020204" pitchFamily="34" charset="0"/>
              <a:buChar char="•"/>
            </a:pPr>
            <a:r>
              <a:rPr lang="en-US" sz="4267" dirty="0"/>
              <a:t>Developing students’ critical thinking, communication, assessment, and inquiry skills. </a:t>
            </a:r>
          </a:p>
        </p:txBody>
      </p:sp>
      <p:sp>
        <p:nvSpPr>
          <p:cNvPr id="3" name="Title 2"/>
          <p:cNvSpPr>
            <a:spLocks noGrp="1"/>
          </p:cNvSpPr>
          <p:nvPr>
            <p:ph type="title"/>
          </p:nvPr>
        </p:nvSpPr>
        <p:spPr/>
        <p:txBody>
          <a:bodyPr>
            <a:normAutofit/>
          </a:bodyPr>
          <a:lstStyle/>
          <a:p>
            <a:r>
              <a:rPr lang="en-US" b="1" dirty="0" smtClean="0"/>
              <a:t>What do STEM Teachers Do?</a:t>
            </a:r>
            <a:endParaRPr lang="en-US" b="1" dirty="0"/>
          </a:p>
        </p:txBody>
      </p:sp>
    </p:spTree>
    <p:extLst>
      <p:ext uri="{BB962C8B-B14F-4D97-AF65-F5344CB8AC3E}">
        <p14:creationId xmlns:p14="http://schemas.microsoft.com/office/powerpoint/2010/main" val="2782362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1" y="1764268"/>
            <a:ext cx="10995424" cy="4032258"/>
          </a:xfrm>
          <a:prstGeom prst="rect">
            <a:avLst/>
          </a:prstGeom>
        </p:spPr>
        <p:txBody>
          <a:bodyPr wrap="square">
            <a:spAutoFit/>
          </a:bodyPr>
          <a:lstStyle/>
          <a:p>
            <a:r>
              <a:rPr lang="en-US" sz="4267" dirty="0"/>
              <a:t>Real-world problem-solving is the essence of STEM lessons. Solving real-world problems causes students to use/expand higher-order thinking skills. </a:t>
            </a:r>
          </a:p>
          <a:p>
            <a:pPr marL="609585" indent="-609585">
              <a:buFont typeface="Arial" panose="020B0604020202020204" pitchFamily="34" charset="0"/>
              <a:buChar char="•"/>
            </a:pPr>
            <a:r>
              <a:rPr lang="en-US" sz="4267" dirty="0"/>
              <a:t>Identifying creative, real-world problems for students is the essence of STEM teaching. </a:t>
            </a:r>
          </a:p>
        </p:txBody>
      </p:sp>
      <p:sp>
        <p:nvSpPr>
          <p:cNvPr id="3" name="Title 2"/>
          <p:cNvSpPr>
            <a:spLocks noGrp="1"/>
          </p:cNvSpPr>
          <p:nvPr>
            <p:ph type="title"/>
          </p:nvPr>
        </p:nvSpPr>
        <p:spPr/>
        <p:txBody>
          <a:bodyPr>
            <a:normAutofit/>
          </a:bodyPr>
          <a:lstStyle/>
          <a:p>
            <a:r>
              <a:rPr lang="en-US" b="1" dirty="0" smtClean="0"/>
              <a:t>Using Real-World Problems</a:t>
            </a:r>
            <a:endParaRPr lang="en-US" b="1" dirty="0"/>
          </a:p>
        </p:txBody>
      </p:sp>
    </p:spTree>
    <p:extLst>
      <p:ext uri="{BB962C8B-B14F-4D97-AF65-F5344CB8AC3E}">
        <p14:creationId xmlns:p14="http://schemas.microsoft.com/office/powerpoint/2010/main" val="394785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01883" y="534114"/>
            <a:ext cx="8531225" cy="841375"/>
          </a:xfrm>
        </p:spPr>
        <p:txBody>
          <a:bodyPr>
            <a:noAutofit/>
          </a:bodyPr>
          <a:lstStyle/>
          <a:p>
            <a:pPr eaLnBrk="1" hangingPunct="1"/>
            <a:r>
              <a:rPr lang="en-US" altLang="en-US" sz="6000" b="1" dirty="0" smtClean="0"/>
              <a:t>4 Pillars of STEM</a:t>
            </a:r>
          </a:p>
        </p:txBody>
      </p:sp>
      <p:sp>
        <p:nvSpPr>
          <p:cNvPr id="15363" name="Rectangle 3"/>
          <p:cNvSpPr>
            <a:spLocks noGrp="1" noChangeArrowheads="1"/>
          </p:cNvSpPr>
          <p:nvPr>
            <p:ph sz="half" idx="1"/>
          </p:nvPr>
        </p:nvSpPr>
        <p:spPr>
          <a:xfrm>
            <a:off x="615297" y="1600201"/>
            <a:ext cx="7201258" cy="5029200"/>
          </a:xfrm>
        </p:spPr>
        <p:txBody>
          <a:bodyPr>
            <a:normAutofit/>
          </a:bodyPr>
          <a:lstStyle/>
          <a:p>
            <a:pPr eaLnBrk="1" hangingPunct="1"/>
            <a:r>
              <a:rPr lang="en-US" altLang="en-US" sz="3200" dirty="0"/>
              <a:t>STEM is an approach to teaching that’s larger than its constituent parts</a:t>
            </a:r>
          </a:p>
          <a:p>
            <a:pPr eaLnBrk="1" hangingPunct="1"/>
            <a:r>
              <a:rPr lang="en-US" altLang="en-US" sz="3200" dirty="0"/>
              <a:t>STEM removes the traditional barriers erected between the four disciplines, by integrating the four subjects into one cohesive curriculum</a:t>
            </a:r>
          </a:p>
        </p:txBody>
      </p:sp>
      <p:pic>
        <p:nvPicPr>
          <p:cNvPr id="1536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121357" y="1600201"/>
            <a:ext cx="3014663" cy="4525963"/>
          </a:xfrm>
          <a:noFill/>
        </p:spPr>
      </p:pic>
      <p:sp>
        <p:nvSpPr>
          <p:cNvPr id="6" name="Text Box 5"/>
          <p:cNvSpPr txBox="1">
            <a:spLocks noChangeArrowheads="1"/>
          </p:cNvSpPr>
          <p:nvPr/>
        </p:nvSpPr>
        <p:spPr bwMode="auto">
          <a:xfrm>
            <a:off x="8371387" y="6227735"/>
            <a:ext cx="2514600" cy="369332"/>
          </a:xfrm>
          <a:prstGeom prst="rect">
            <a:avLst/>
          </a:prstGeom>
          <a:solidFill>
            <a:schemeClr val="bg1"/>
          </a:solidFill>
          <a:ln w="9525">
            <a:noFill/>
            <a:miter lim="800000"/>
            <a:headEnd/>
            <a:tailEnd/>
          </a:ln>
        </p:spPr>
        <p:txBody>
          <a:bodyPr>
            <a:spAutoFit/>
          </a:bodyPr>
          <a:lstStyle/>
          <a:p>
            <a:pPr algn="ctr" eaLnBrk="1" hangingPunct="1">
              <a:spcBef>
                <a:spcPct val="50000"/>
              </a:spcBef>
              <a:defRPr/>
            </a:pPr>
            <a:r>
              <a:rPr lang="en-US" dirty="0">
                <a:solidFill>
                  <a:schemeClr val="accent2">
                    <a:lumMod val="75000"/>
                  </a:schemeClr>
                </a:solidFill>
                <a:latin typeface="Arial" charset="0"/>
                <a:cs typeface="Arial" charset="0"/>
              </a:rPr>
              <a:t>The</a:t>
            </a:r>
            <a:r>
              <a:rPr lang="en-US" dirty="0">
                <a:solidFill>
                  <a:srgbClr val="1005EF"/>
                </a:solidFill>
                <a:latin typeface="Arial" charset="0"/>
                <a:cs typeface="Arial" charset="0"/>
              </a:rPr>
              <a:t> S</a:t>
            </a:r>
            <a:r>
              <a:rPr lang="en-US" dirty="0">
                <a:solidFill>
                  <a:srgbClr val="FF0000"/>
                </a:solidFill>
                <a:latin typeface="Arial" charset="0"/>
                <a:cs typeface="Arial" charset="0"/>
              </a:rPr>
              <a:t>T</a:t>
            </a:r>
            <a:r>
              <a:rPr lang="en-US" dirty="0">
                <a:solidFill>
                  <a:srgbClr val="FFC000"/>
                </a:solidFill>
                <a:latin typeface="Arial" charset="0"/>
                <a:cs typeface="Arial" charset="0"/>
              </a:rPr>
              <a:t>E</a:t>
            </a:r>
            <a:r>
              <a:rPr lang="en-US" dirty="0">
                <a:solidFill>
                  <a:srgbClr val="00B050"/>
                </a:solidFill>
                <a:latin typeface="Arial" charset="0"/>
                <a:cs typeface="Arial" charset="0"/>
              </a:rPr>
              <a:t>M</a:t>
            </a:r>
            <a:r>
              <a:rPr lang="en-US" dirty="0">
                <a:solidFill>
                  <a:srgbClr val="1005EF"/>
                </a:solidFill>
                <a:latin typeface="Arial" charset="0"/>
                <a:cs typeface="Arial" charset="0"/>
              </a:rPr>
              <a:t> </a:t>
            </a:r>
            <a:r>
              <a:rPr lang="en-US" dirty="0">
                <a:solidFill>
                  <a:schemeClr val="accent2">
                    <a:lumMod val="75000"/>
                  </a:schemeClr>
                </a:solidFill>
                <a:latin typeface="Arial" charset="0"/>
                <a:cs typeface="Arial" charset="0"/>
              </a:rPr>
              <a:t>Challenge</a:t>
            </a:r>
            <a:r>
              <a:rPr lang="en-US" dirty="0">
                <a:solidFill>
                  <a:schemeClr val="accent2"/>
                </a:solidFill>
                <a:latin typeface="Arial" charset="0"/>
                <a:cs typeface="Arial" charset="0"/>
              </a:rPr>
              <a:t>   </a:t>
            </a:r>
          </a:p>
        </p:txBody>
      </p:sp>
    </p:spTree>
    <p:extLst>
      <p:ext uri="{BB962C8B-B14F-4D97-AF65-F5344CB8AC3E}">
        <p14:creationId xmlns:p14="http://schemas.microsoft.com/office/powerpoint/2010/main" val="21933522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923" y="1448074"/>
            <a:ext cx="11474701" cy="4687950"/>
          </a:xfrm>
          <a:prstGeom prst="rect">
            <a:avLst/>
          </a:prstGeom>
        </p:spPr>
        <p:txBody>
          <a:bodyPr wrap="square">
            <a:spAutoFit/>
          </a:bodyPr>
          <a:lstStyle/>
          <a:p>
            <a:r>
              <a:rPr lang="en-US" sz="3733" u="sng" dirty="0"/>
              <a:t>Accomplish these things</a:t>
            </a:r>
            <a:r>
              <a:rPr lang="en-US" sz="3733" dirty="0"/>
              <a:t>:</a:t>
            </a:r>
          </a:p>
          <a:p>
            <a:pPr marL="685783" indent="-685783">
              <a:buFont typeface="+mj-lt"/>
              <a:buAutoNum type="arabicPeriod"/>
            </a:pPr>
            <a:r>
              <a:rPr lang="en-US" sz="3733" dirty="0"/>
              <a:t>Apply math/science through authentic, hands-on learning</a:t>
            </a:r>
          </a:p>
          <a:p>
            <a:pPr marL="685783" indent="-685783">
              <a:buFont typeface="+mj-lt"/>
              <a:buAutoNum type="arabicPeriod"/>
            </a:pPr>
            <a:r>
              <a:rPr lang="en-US" sz="3733" dirty="0"/>
              <a:t>Include the use/creation of technology </a:t>
            </a:r>
          </a:p>
          <a:p>
            <a:pPr marL="685783" indent="-685783">
              <a:buFont typeface="+mj-lt"/>
              <a:buAutoNum type="arabicPeriod"/>
            </a:pPr>
            <a:r>
              <a:rPr lang="en-US" sz="3733" dirty="0"/>
              <a:t>Require the use of the engineering design loop</a:t>
            </a:r>
          </a:p>
          <a:p>
            <a:pPr marL="685783" indent="-685783">
              <a:buFont typeface="+mj-lt"/>
              <a:buAutoNum type="arabicPeriod"/>
            </a:pPr>
            <a:r>
              <a:rPr lang="en-US" sz="3733" dirty="0"/>
              <a:t>Require collaborative teamwork</a:t>
            </a:r>
          </a:p>
          <a:p>
            <a:pPr marL="685783" indent="-685783">
              <a:buFont typeface="+mj-lt"/>
              <a:buAutoNum type="arabicPeriod"/>
            </a:pPr>
            <a:r>
              <a:rPr lang="en-US" sz="3733" dirty="0"/>
              <a:t>Emphasize math/science/technology standards </a:t>
            </a:r>
          </a:p>
          <a:p>
            <a:pPr marL="685783" indent="-685783">
              <a:buFont typeface="+mj-lt"/>
              <a:buAutoNum type="arabicPeriod"/>
            </a:pPr>
            <a:r>
              <a:rPr lang="en-US" sz="3733" dirty="0"/>
              <a:t>Address real-world problems</a:t>
            </a:r>
          </a:p>
        </p:txBody>
      </p:sp>
      <p:sp>
        <p:nvSpPr>
          <p:cNvPr id="2" name="Title 1"/>
          <p:cNvSpPr>
            <a:spLocks noGrp="1"/>
          </p:cNvSpPr>
          <p:nvPr>
            <p:ph type="title"/>
          </p:nvPr>
        </p:nvSpPr>
        <p:spPr>
          <a:xfrm>
            <a:off x="128899" y="262575"/>
            <a:ext cx="10515600" cy="1325563"/>
          </a:xfrm>
        </p:spPr>
        <p:txBody>
          <a:bodyPr>
            <a:normAutofit/>
          </a:bodyPr>
          <a:lstStyle/>
          <a:p>
            <a:r>
              <a:rPr lang="en-US" sz="5400" b="1" dirty="0" smtClean="0"/>
              <a:t>Good STEM Lessons…</a:t>
            </a:r>
            <a:endParaRPr lang="en-US" sz="5400" b="1" dirty="0"/>
          </a:p>
        </p:txBody>
      </p:sp>
    </p:spTree>
    <p:extLst>
      <p:ext uri="{BB962C8B-B14F-4D97-AF65-F5344CB8AC3E}">
        <p14:creationId xmlns:p14="http://schemas.microsoft.com/office/powerpoint/2010/main" val="1996114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876" y="1980848"/>
            <a:ext cx="10313531" cy="3293594"/>
          </a:xfrm>
          <a:prstGeom prst="rect">
            <a:avLst/>
          </a:prstGeom>
        </p:spPr>
        <p:txBody>
          <a:bodyPr wrap="square">
            <a:spAutoFit/>
          </a:bodyPr>
          <a:lstStyle/>
          <a:p>
            <a:pPr marL="609585" indent="-609585">
              <a:buFont typeface="Arial" panose="020B0604020202020204" pitchFamily="34" charset="0"/>
              <a:buChar char="•"/>
            </a:pPr>
            <a:r>
              <a:rPr lang="en-US" sz="3467" b="1" dirty="0"/>
              <a:t>Creativity</a:t>
            </a:r>
            <a:r>
              <a:rPr lang="en-US" sz="3467" dirty="0"/>
              <a:t> – Thinking on their feet, ‘outside the box.’</a:t>
            </a:r>
          </a:p>
          <a:p>
            <a:pPr marL="609585" indent="-609585">
              <a:buFont typeface="Arial" panose="020B0604020202020204" pitchFamily="34" charset="0"/>
              <a:buChar char="•"/>
            </a:pPr>
            <a:r>
              <a:rPr lang="en-US" sz="3467" b="1" dirty="0"/>
              <a:t>Confidence</a:t>
            </a:r>
            <a:r>
              <a:rPr lang="en-US" sz="3467" dirty="0"/>
              <a:t> – Building confidence needed to thrive in a competitive workplace.</a:t>
            </a:r>
          </a:p>
          <a:p>
            <a:pPr marL="609585" indent="-609585">
              <a:buFont typeface="Arial" panose="020B0604020202020204" pitchFamily="34" charset="0"/>
              <a:buChar char="•"/>
            </a:pPr>
            <a:r>
              <a:rPr lang="en-US" sz="3467" b="1" dirty="0"/>
              <a:t>Problem Solving</a:t>
            </a:r>
            <a:r>
              <a:rPr lang="en-US" sz="3467" dirty="0"/>
              <a:t> –Without realizing it, students are consistently challenged to solve problems. This develops skills in reasoning and understanding. </a:t>
            </a:r>
          </a:p>
        </p:txBody>
      </p:sp>
      <p:sp>
        <p:nvSpPr>
          <p:cNvPr id="3" name="Title 2"/>
          <p:cNvSpPr>
            <a:spLocks noGrp="1"/>
          </p:cNvSpPr>
          <p:nvPr>
            <p:ph type="title"/>
          </p:nvPr>
        </p:nvSpPr>
        <p:spPr>
          <a:xfrm>
            <a:off x="538841" y="476220"/>
            <a:ext cx="10515600" cy="1325563"/>
          </a:xfrm>
        </p:spPr>
        <p:txBody>
          <a:bodyPr>
            <a:normAutofit/>
          </a:bodyPr>
          <a:lstStyle/>
          <a:p>
            <a:r>
              <a:rPr lang="en-US" sz="5400" b="1" dirty="0" smtClean="0"/>
              <a:t>What do Students Gain?</a:t>
            </a:r>
            <a:endParaRPr lang="en-US" sz="5400" b="1" dirty="0"/>
          </a:p>
        </p:txBody>
      </p:sp>
    </p:spTree>
    <p:extLst>
      <p:ext uri="{BB962C8B-B14F-4D97-AF65-F5344CB8AC3E}">
        <p14:creationId xmlns:p14="http://schemas.microsoft.com/office/powerpoint/2010/main" val="561212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841" y="2012652"/>
            <a:ext cx="11294783" cy="3827138"/>
          </a:xfrm>
          <a:prstGeom prst="rect">
            <a:avLst/>
          </a:prstGeom>
        </p:spPr>
        <p:txBody>
          <a:bodyPr wrap="square">
            <a:spAutoFit/>
          </a:bodyPr>
          <a:lstStyle/>
          <a:p>
            <a:pPr marL="380990" indent="-380990">
              <a:buFont typeface="Arial" panose="020B0604020202020204" pitchFamily="34" charset="0"/>
              <a:buChar char="•"/>
            </a:pPr>
            <a:r>
              <a:rPr lang="en-US" sz="3467" b="1" dirty="0"/>
              <a:t>Focus</a:t>
            </a:r>
            <a:r>
              <a:rPr lang="en-US" sz="3467" dirty="0"/>
              <a:t> – Balancing listening/contributing involves a great deal of concentration/focus. </a:t>
            </a:r>
          </a:p>
          <a:p>
            <a:pPr marL="380990" indent="-380990">
              <a:buFont typeface="Arial" panose="020B0604020202020204" pitchFamily="34" charset="0"/>
              <a:buChar char="•"/>
            </a:pPr>
            <a:r>
              <a:rPr lang="en-US" sz="3467" b="1" dirty="0"/>
              <a:t>Communication</a:t>
            </a:r>
            <a:r>
              <a:rPr lang="en-US" sz="3467" dirty="0"/>
              <a:t> – Defending ideas/theories is a core skill and one that is required throughout life.</a:t>
            </a:r>
          </a:p>
          <a:p>
            <a:pPr marL="380990" indent="-380990">
              <a:buFont typeface="Arial" panose="020B0604020202020204" pitchFamily="34" charset="0"/>
              <a:buChar char="•"/>
            </a:pPr>
            <a:r>
              <a:rPr lang="en-US" sz="3467" b="1" dirty="0"/>
              <a:t>Receiving Constructive Feedback</a:t>
            </a:r>
            <a:r>
              <a:rPr lang="en-US" sz="3467" dirty="0"/>
              <a:t> – Feedback is part of learning/part of life (not everyone gets a trophy!)</a:t>
            </a:r>
          </a:p>
          <a:p>
            <a:pPr marL="380990" indent="-380990">
              <a:buFont typeface="Arial" panose="020B0604020202020204" pitchFamily="34" charset="0"/>
              <a:buChar char="•"/>
            </a:pPr>
            <a:endParaRPr lang="en-US" sz="3467" dirty="0"/>
          </a:p>
        </p:txBody>
      </p:sp>
      <p:sp>
        <p:nvSpPr>
          <p:cNvPr id="5" name="Title 2"/>
          <p:cNvSpPr txBox="1">
            <a:spLocks/>
          </p:cNvSpPr>
          <p:nvPr/>
        </p:nvSpPr>
        <p:spPr>
          <a:xfrm>
            <a:off x="538841" y="4762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smtClean="0"/>
              <a:t>What do Students Gain?</a:t>
            </a:r>
            <a:endParaRPr lang="en-US" sz="5400" b="1" dirty="0"/>
          </a:p>
        </p:txBody>
      </p:sp>
    </p:spTree>
    <p:extLst>
      <p:ext uri="{BB962C8B-B14F-4D97-AF65-F5344CB8AC3E}">
        <p14:creationId xmlns:p14="http://schemas.microsoft.com/office/powerpoint/2010/main" val="3539569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661" y="1512085"/>
            <a:ext cx="11182566" cy="4360681"/>
          </a:xfrm>
          <a:prstGeom prst="rect">
            <a:avLst/>
          </a:prstGeom>
        </p:spPr>
        <p:txBody>
          <a:bodyPr wrap="square">
            <a:spAutoFit/>
          </a:bodyPr>
          <a:lstStyle/>
          <a:p>
            <a:pPr marL="380990" indent="-380990">
              <a:buFont typeface="Arial" panose="020B0604020202020204" pitchFamily="34" charset="0"/>
              <a:buChar char="•"/>
            </a:pPr>
            <a:r>
              <a:rPr lang="en-US" sz="3467" b="1" dirty="0"/>
              <a:t>Collaboration</a:t>
            </a:r>
            <a:r>
              <a:rPr lang="en-US" sz="3467" dirty="0"/>
              <a:t> – Students work together, share responsibility, and compromise with others to accomplish a common goal.</a:t>
            </a:r>
          </a:p>
          <a:p>
            <a:pPr marL="380990" indent="-380990">
              <a:buFont typeface="Arial" panose="020B0604020202020204" pitchFamily="34" charset="0"/>
              <a:buChar char="•"/>
            </a:pPr>
            <a:r>
              <a:rPr lang="en-US" sz="3467" b="1" dirty="0"/>
              <a:t>Dedication</a:t>
            </a:r>
            <a:r>
              <a:rPr lang="en-US" sz="3467" dirty="0"/>
              <a:t> – Students practice developing healthy work habits (on-time, prepared, respecting the contributions of others).</a:t>
            </a:r>
          </a:p>
          <a:p>
            <a:pPr marL="380990" indent="-380990">
              <a:buFont typeface="Arial" panose="020B0604020202020204" pitchFamily="34" charset="0"/>
              <a:buChar char="•"/>
            </a:pPr>
            <a:r>
              <a:rPr lang="en-US" sz="3467" b="1" dirty="0"/>
              <a:t>Accountability</a:t>
            </a:r>
            <a:r>
              <a:rPr lang="en-US" sz="3467" dirty="0"/>
              <a:t> – Understanding that their actions affect other people. </a:t>
            </a:r>
          </a:p>
        </p:txBody>
      </p:sp>
      <p:sp>
        <p:nvSpPr>
          <p:cNvPr id="5" name="Title 2"/>
          <p:cNvSpPr>
            <a:spLocks noGrp="1"/>
          </p:cNvSpPr>
          <p:nvPr>
            <p:ph type="title"/>
          </p:nvPr>
        </p:nvSpPr>
        <p:spPr>
          <a:xfrm>
            <a:off x="487566" y="313850"/>
            <a:ext cx="10515600" cy="1325563"/>
          </a:xfrm>
        </p:spPr>
        <p:txBody>
          <a:bodyPr>
            <a:normAutofit/>
          </a:bodyPr>
          <a:lstStyle/>
          <a:p>
            <a:r>
              <a:rPr lang="en-US" sz="5400" b="1" dirty="0" smtClean="0"/>
              <a:t>What do Students Gain?</a:t>
            </a:r>
            <a:endParaRPr lang="en-US" sz="5400" b="1" dirty="0"/>
          </a:p>
        </p:txBody>
      </p:sp>
    </p:spTree>
    <p:extLst>
      <p:ext uri="{BB962C8B-B14F-4D97-AF65-F5344CB8AC3E}">
        <p14:creationId xmlns:p14="http://schemas.microsoft.com/office/powerpoint/2010/main" val="346370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365" y="884938"/>
            <a:ext cx="6851431" cy="5437975"/>
          </a:xfrm>
          <a:prstGeom prst="rect">
            <a:avLst/>
          </a:prstGeom>
        </p:spPr>
      </p:pic>
    </p:spTree>
    <p:extLst>
      <p:ext uri="{BB962C8B-B14F-4D97-AF65-F5344CB8AC3E}">
        <p14:creationId xmlns:p14="http://schemas.microsoft.com/office/powerpoint/2010/main" val="99547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838" y="2031856"/>
            <a:ext cx="10927057" cy="3375604"/>
          </a:xfrm>
          <a:prstGeom prst="rect">
            <a:avLst/>
          </a:prstGeom>
        </p:spPr>
        <p:txBody>
          <a:bodyPr wrap="square">
            <a:spAutoFit/>
          </a:bodyPr>
          <a:lstStyle/>
          <a:p>
            <a:r>
              <a:rPr lang="en-US" sz="4267" dirty="0"/>
              <a:t>According to the U.S. Department of Education, all STEM jobs in the U.S. will increase 14 percent between now and 2020, accounting for millions of positions. Yet, data shows that </a:t>
            </a:r>
            <a:r>
              <a:rPr lang="en-US" sz="4267" u="sng" dirty="0"/>
              <a:t>3 million of those jobs will go unfilled</a:t>
            </a:r>
            <a:r>
              <a:rPr lang="en-US" sz="4267" dirty="0"/>
              <a:t>. </a:t>
            </a:r>
          </a:p>
        </p:txBody>
      </p:sp>
      <p:sp>
        <p:nvSpPr>
          <p:cNvPr id="3" name="Title 2"/>
          <p:cNvSpPr>
            <a:spLocks noGrp="1"/>
          </p:cNvSpPr>
          <p:nvPr>
            <p:ph type="title"/>
          </p:nvPr>
        </p:nvSpPr>
        <p:spPr>
          <a:xfrm>
            <a:off x="700838" y="553132"/>
            <a:ext cx="10515600" cy="1325563"/>
          </a:xfrm>
        </p:spPr>
        <p:txBody>
          <a:bodyPr>
            <a:normAutofit/>
          </a:bodyPr>
          <a:lstStyle/>
          <a:p>
            <a:r>
              <a:rPr lang="en-US" sz="5400" b="1" dirty="0" smtClean="0"/>
              <a:t>STEM Jobs</a:t>
            </a:r>
            <a:endParaRPr lang="en-US" sz="5400" b="1" dirty="0"/>
          </a:p>
        </p:txBody>
      </p:sp>
    </p:spTree>
    <p:extLst>
      <p:ext uri="{BB962C8B-B14F-4D97-AF65-F5344CB8AC3E}">
        <p14:creationId xmlns:p14="http://schemas.microsoft.com/office/powerpoint/2010/main" val="591787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935" y="2164061"/>
            <a:ext cx="11192689" cy="2718949"/>
          </a:xfrm>
          <a:prstGeom prst="rect">
            <a:avLst/>
          </a:prstGeom>
        </p:spPr>
        <p:txBody>
          <a:bodyPr wrap="square">
            <a:spAutoFit/>
          </a:bodyPr>
          <a:lstStyle/>
          <a:p>
            <a:r>
              <a:rPr lang="en-US" sz="4267" u="sng" dirty="0"/>
              <a:t>Only 16 percent</a:t>
            </a:r>
            <a:r>
              <a:rPr lang="en-US" sz="4267" dirty="0"/>
              <a:t> of American high school seniors are proficient and interested in a STEM career. Partly because of this, the U.S. ranks 25th in math and 17th in science among industrialized nations. </a:t>
            </a:r>
          </a:p>
        </p:txBody>
      </p:sp>
      <p:sp>
        <p:nvSpPr>
          <p:cNvPr id="3" name="Title 2"/>
          <p:cNvSpPr>
            <a:spLocks noGrp="1"/>
          </p:cNvSpPr>
          <p:nvPr>
            <p:ph type="title"/>
          </p:nvPr>
        </p:nvSpPr>
        <p:spPr>
          <a:xfrm>
            <a:off x="428002" y="459128"/>
            <a:ext cx="10515600" cy="1325563"/>
          </a:xfrm>
        </p:spPr>
        <p:txBody>
          <a:bodyPr>
            <a:normAutofit/>
          </a:bodyPr>
          <a:lstStyle/>
          <a:p>
            <a:r>
              <a:rPr lang="en-US" sz="6000" b="1" dirty="0" smtClean="0"/>
              <a:t>Considering a Job in STEM</a:t>
            </a:r>
            <a:endParaRPr lang="en-US" sz="6000" b="1" dirty="0"/>
          </a:p>
        </p:txBody>
      </p:sp>
    </p:spTree>
    <p:extLst>
      <p:ext uri="{BB962C8B-B14F-4D97-AF65-F5344CB8AC3E}">
        <p14:creationId xmlns:p14="http://schemas.microsoft.com/office/powerpoint/2010/main" val="1994360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76" y="253164"/>
            <a:ext cx="10515600" cy="1325563"/>
          </a:xfrm>
        </p:spPr>
        <p:txBody>
          <a:bodyPr>
            <a:normAutofit/>
          </a:bodyPr>
          <a:lstStyle/>
          <a:p>
            <a:r>
              <a:rPr lang="en-US" sz="6600" b="1" dirty="0"/>
              <a:t>The Problem</a:t>
            </a:r>
          </a:p>
        </p:txBody>
      </p:sp>
      <p:sp>
        <p:nvSpPr>
          <p:cNvPr id="3" name="Rectangle 2"/>
          <p:cNvSpPr/>
          <p:nvPr/>
        </p:nvSpPr>
        <p:spPr>
          <a:xfrm>
            <a:off x="564022" y="1578727"/>
            <a:ext cx="11269601" cy="4524315"/>
          </a:xfrm>
          <a:prstGeom prst="rect">
            <a:avLst/>
          </a:prstGeom>
        </p:spPr>
        <p:txBody>
          <a:bodyPr wrap="square">
            <a:spAutoFit/>
          </a:bodyPr>
          <a:lstStyle/>
          <a:p>
            <a:r>
              <a:rPr lang="en-US" altLang="en-US" sz="4800" dirty="0"/>
              <a:t>Just as the nation’s economic engines and national security measures have come to rest squarely on the shoulders of science, technology, engineering, and mathematics (STEM), American students are recoiling from these disciplines in record numbers.</a:t>
            </a:r>
          </a:p>
        </p:txBody>
      </p:sp>
    </p:spTree>
    <p:extLst>
      <p:ext uri="{BB962C8B-B14F-4D97-AF65-F5344CB8AC3E}">
        <p14:creationId xmlns:p14="http://schemas.microsoft.com/office/powerpoint/2010/main" val="2389043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0552" y="322396"/>
            <a:ext cx="10515600" cy="1325563"/>
          </a:xfrm>
        </p:spPr>
        <p:txBody>
          <a:bodyPr rtlCol="0">
            <a:normAutofit/>
          </a:bodyPr>
          <a:lstStyle/>
          <a:p>
            <a:pPr>
              <a:defRPr/>
            </a:pPr>
            <a:r>
              <a:rPr lang="en-US" sz="6000" b="1" dirty="0">
                <a:latin typeface="+mn-lt"/>
              </a:rPr>
              <a:t>Current </a:t>
            </a:r>
            <a:r>
              <a:rPr lang="en-US" sz="6000" b="1" dirty="0" smtClean="0">
                <a:latin typeface="+mn-lt"/>
              </a:rPr>
              <a:t>State OF STEM</a:t>
            </a:r>
            <a:endParaRPr lang="en-US" sz="5400" b="1" dirty="0">
              <a:latin typeface="+mn-lt"/>
            </a:endParaRPr>
          </a:p>
        </p:txBody>
      </p:sp>
      <p:sp>
        <p:nvSpPr>
          <p:cNvPr id="18435" name="Rectangle 3"/>
          <p:cNvSpPr>
            <a:spLocks noGrp="1" noChangeArrowheads="1"/>
          </p:cNvSpPr>
          <p:nvPr>
            <p:ph sz="half" idx="1"/>
          </p:nvPr>
        </p:nvSpPr>
        <p:spPr>
          <a:xfrm>
            <a:off x="700756" y="1825625"/>
            <a:ext cx="5338096" cy="4351339"/>
          </a:xfrm>
        </p:spPr>
        <p:txBody>
          <a:bodyPr>
            <a:normAutofit/>
          </a:bodyPr>
          <a:lstStyle/>
          <a:p>
            <a:pPr eaLnBrk="1" hangingPunct="1">
              <a:buFont typeface="Wingdings 2" panose="05020102010507070707" pitchFamily="18" charset="2"/>
              <a:buChar char=""/>
            </a:pPr>
            <a:r>
              <a:rPr lang="en-US" altLang="en-US" dirty="0" smtClean="0"/>
              <a:t>Many students not receiving an adequate STEM education</a:t>
            </a:r>
          </a:p>
          <a:p>
            <a:pPr eaLnBrk="1" hangingPunct="1">
              <a:buFont typeface="Wingdings 2" panose="05020102010507070707" pitchFamily="18" charset="2"/>
              <a:buChar char=""/>
            </a:pPr>
            <a:r>
              <a:rPr lang="en-US" altLang="en-US" dirty="0" smtClean="0"/>
              <a:t>Focus often on specialty or magnet high schools </a:t>
            </a:r>
          </a:p>
          <a:p>
            <a:pPr eaLnBrk="1" hangingPunct="1">
              <a:buFont typeface="Wingdings 2" panose="05020102010507070707" pitchFamily="18" charset="2"/>
              <a:buChar char=""/>
            </a:pPr>
            <a:r>
              <a:rPr lang="en-US" altLang="en-US" dirty="0" smtClean="0"/>
              <a:t>STEM subjects not taught everyday in many schools </a:t>
            </a:r>
          </a:p>
          <a:p>
            <a:pPr lvl="1" eaLnBrk="1" hangingPunct="1">
              <a:buFont typeface="Wingdings 2" panose="05020102010507070707" pitchFamily="18" charset="2"/>
              <a:buChar char=""/>
            </a:pPr>
            <a:r>
              <a:rPr lang="en-US" altLang="en-US" dirty="0" smtClean="0"/>
              <a:t>29% of K-5 teachers report teaching science two or fewer days per week</a:t>
            </a:r>
          </a:p>
        </p:txBody>
      </p:sp>
      <p:grpSp>
        <p:nvGrpSpPr>
          <p:cNvPr id="2" name="Group 1"/>
          <p:cNvGrpSpPr/>
          <p:nvPr/>
        </p:nvGrpSpPr>
        <p:grpSpPr>
          <a:xfrm>
            <a:off x="6334562" y="1981200"/>
            <a:ext cx="4189775" cy="3517035"/>
            <a:chOff x="6334562" y="1981200"/>
            <a:chExt cx="4189775" cy="3517035"/>
          </a:xfrm>
        </p:grpSpPr>
        <p:sp>
          <p:nvSpPr>
            <p:cNvPr id="4" name="Text Box 5"/>
            <p:cNvSpPr txBox="1">
              <a:spLocks noChangeArrowheads="1"/>
            </p:cNvSpPr>
            <p:nvPr/>
          </p:nvSpPr>
          <p:spPr bwMode="auto">
            <a:xfrm>
              <a:off x="7258228" y="5128903"/>
              <a:ext cx="2514600" cy="369332"/>
            </a:xfrm>
            <a:prstGeom prst="rect">
              <a:avLst/>
            </a:prstGeom>
            <a:solidFill>
              <a:schemeClr val="bg1"/>
            </a:solidFill>
            <a:ln w="9525">
              <a:noFill/>
              <a:miter lim="800000"/>
              <a:headEnd/>
              <a:tailEnd/>
            </a:ln>
          </p:spPr>
          <p:txBody>
            <a:bodyPr>
              <a:spAutoFit/>
            </a:bodyPr>
            <a:lstStyle/>
            <a:p>
              <a:pPr algn="ctr" eaLnBrk="1" hangingPunct="1">
                <a:spcBef>
                  <a:spcPct val="50000"/>
                </a:spcBef>
                <a:defRPr/>
              </a:pPr>
              <a:r>
                <a:rPr lang="en-US" dirty="0">
                  <a:solidFill>
                    <a:schemeClr val="accent2">
                      <a:lumMod val="75000"/>
                    </a:schemeClr>
                  </a:solidFill>
                  <a:latin typeface="Arial" charset="0"/>
                  <a:cs typeface="Arial" charset="0"/>
                </a:rPr>
                <a:t>The</a:t>
              </a:r>
              <a:r>
                <a:rPr lang="en-US" dirty="0">
                  <a:solidFill>
                    <a:srgbClr val="1005EF"/>
                  </a:solidFill>
                  <a:latin typeface="Arial" charset="0"/>
                  <a:cs typeface="Arial" charset="0"/>
                </a:rPr>
                <a:t> S</a:t>
              </a:r>
              <a:r>
                <a:rPr lang="en-US" dirty="0">
                  <a:solidFill>
                    <a:srgbClr val="FF0000"/>
                  </a:solidFill>
                  <a:latin typeface="Arial" charset="0"/>
                  <a:cs typeface="Arial" charset="0"/>
                </a:rPr>
                <a:t>T</a:t>
              </a:r>
              <a:r>
                <a:rPr lang="en-US" dirty="0">
                  <a:solidFill>
                    <a:srgbClr val="FFC000"/>
                  </a:solidFill>
                  <a:latin typeface="Arial" charset="0"/>
                  <a:cs typeface="Arial" charset="0"/>
                </a:rPr>
                <a:t>E</a:t>
              </a:r>
              <a:r>
                <a:rPr lang="en-US" dirty="0">
                  <a:solidFill>
                    <a:srgbClr val="00B050"/>
                  </a:solidFill>
                  <a:latin typeface="Arial" charset="0"/>
                  <a:cs typeface="Arial" charset="0"/>
                </a:rPr>
                <a:t>M</a:t>
              </a:r>
              <a:r>
                <a:rPr lang="en-US" dirty="0">
                  <a:solidFill>
                    <a:srgbClr val="1005EF"/>
                  </a:solidFill>
                  <a:latin typeface="Arial" charset="0"/>
                  <a:cs typeface="Arial" charset="0"/>
                </a:rPr>
                <a:t> </a:t>
              </a:r>
              <a:r>
                <a:rPr lang="en-US" dirty="0">
                  <a:solidFill>
                    <a:schemeClr val="accent2">
                      <a:lumMod val="75000"/>
                    </a:schemeClr>
                  </a:solidFill>
                  <a:latin typeface="Arial" charset="0"/>
                  <a:cs typeface="Arial" charset="0"/>
                </a:rPr>
                <a:t>Challenge</a:t>
              </a:r>
              <a:r>
                <a:rPr lang="en-US" dirty="0">
                  <a:solidFill>
                    <a:schemeClr val="accent2"/>
                  </a:solidFill>
                  <a:latin typeface="Arial" charset="0"/>
                  <a:cs typeface="Arial" charset="0"/>
                </a:rPr>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562" y="1981200"/>
              <a:ext cx="4189775" cy="2895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grpSp>
    </p:spTree>
    <p:extLst>
      <p:ext uri="{BB962C8B-B14F-4D97-AF65-F5344CB8AC3E}">
        <p14:creationId xmlns:p14="http://schemas.microsoft.com/office/powerpoint/2010/main" val="7754532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352426" y="305305"/>
            <a:ext cx="10515600" cy="1325563"/>
          </a:xfrm>
          <a:effectLst>
            <a:outerShdw dist="17961" dir="2700000" algn="ctr" rotWithShape="0">
              <a:schemeClr val="tx2"/>
            </a:outerShdw>
          </a:effectLst>
        </p:spPr>
        <p:txBody>
          <a:bodyPr rtlCol="0">
            <a:normAutofit/>
          </a:bodyPr>
          <a:lstStyle/>
          <a:p>
            <a:pPr>
              <a:defRPr/>
            </a:pPr>
            <a:r>
              <a:rPr lang="en-US" sz="6000" b="1" dirty="0" smtClean="0">
                <a:latin typeface="+mn-lt"/>
              </a:rPr>
              <a:t>In their current form, schools: </a:t>
            </a:r>
          </a:p>
        </p:txBody>
      </p:sp>
      <p:sp>
        <p:nvSpPr>
          <p:cNvPr id="27651" name="Content Placeholder 3"/>
          <p:cNvSpPr>
            <a:spLocks noGrp="1"/>
          </p:cNvSpPr>
          <p:nvPr>
            <p:ph sz="half" idx="1"/>
          </p:nvPr>
        </p:nvSpPr>
        <p:spPr>
          <a:xfrm>
            <a:off x="5388124" y="1828800"/>
            <a:ext cx="6319614" cy="4953000"/>
          </a:xfrm>
        </p:spPr>
        <p:txBody>
          <a:bodyPr>
            <a:normAutofit/>
          </a:bodyPr>
          <a:lstStyle/>
          <a:p>
            <a:pPr eaLnBrk="1" hangingPunct="1">
              <a:buFont typeface="Wingdings 2" panose="05020102010507070707" pitchFamily="18" charset="2"/>
              <a:buChar char=""/>
            </a:pPr>
            <a:r>
              <a:rPr lang="en-US" altLang="en-US" dirty="0" smtClean="0"/>
              <a:t>Emphasize solving problems correctly—not creatively!</a:t>
            </a:r>
          </a:p>
          <a:p>
            <a:pPr lvl="1" eaLnBrk="1" hangingPunct="1">
              <a:buFont typeface="Wingdings 2" panose="05020102010507070707" pitchFamily="18" charset="2"/>
              <a:buChar char=""/>
            </a:pPr>
            <a:r>
              <a:rPr lang="en-US" altLang="en-US" dirty="0" smtClean="0"/>
              <a:t>20 year process of minimizing creativity</a:t>
            </a:r>
          </a:p>
          <a:p>
            <a:pPr lvl="1" eaLnBrk="1" hangingPunct="1">
              <a:buFont typeface="Wingdings 2" panose="05020102010507070707" pitchFamily="18" charset="2"/>
              <a:buChar char=""/>
            </a:pPr>
            <a:r>
              <a:rPr lang="en-US" altLang="en-US" dirty="0" smtClean="0"/>
              <a:t>Tests, grades, college admission, degrees, etc. are emphasized</a:t>
            </a:r>
          </a:p>
          <a:p>
            <a:pPr eaLnBrk="1" hangingPunct="1">
              <a:buFont typeface="Wingdings 2" panose="05020102010507070707" pitchFamily="18" charset="2"/>
              <a:buChar char=""/>
            </a:pPr>
            <a:r>
              <a:rPr lang="en-US" altLang="en-US" dirty="0" smtClean="0"/>
              <a:t>Target and reward</a:t>
            </a:r>
          </a:p>
          <a:p>
            <a:pPr lvl="1" eaLnBrk="1" hangingPunct="1">
              <a:buFont typeface="Wingdings 2" panose="05020102010507070707" pitchFamily="18" charset="2"/>
              <a:buChar char=""/>
            </a:pPr>
            <a:r>
              <a:rPr lang="en-US" altLang="en-US" sz="2800" dirty="0"/>
              <a:t>Logical thinkers</a:t>
            </a:r>
          </a:p>
          <a:p>
            <a:pPr lvl="1" eaLnBrk="1" hangingPunct="1">
              <a:buFont typeface="Wingdings 2" panose="05020102010507070707" pitchFamily="18" charset="2"/>
              <a:buChar char=""/>
            </a:pPr>
            <a:r>
              <a:rPr lang="en-US" altLang="en-US" sz="2800" dirty="0"/>
              <a:t>Factual competence</a:t>
            </a:r>
          </a:p>
          <a:p>
            <a:pPr lvl="1" eaLnBrk="1" hangingPunct="1">
              <a:buFont typeface="Wingdings 2" panose="05020102010507070707" pitchFamily="18" charset="2"/>
              <a:buChar char=""/>
            </a:pPr>
            <a:r>
              <a:rPr lang="en-US" altLang="en-US" sz="2800" dirty="0"/>
              <a:t>Math and science skill</a:t>
            </a:r>
            <a:endParaRPr lang="en-US" altLang="en-US" dirty="0" smtClean="0"/>
          </a:p>
        </p:txBody>
      </p:sp>
      <p:pic>
        <p:nvPicPr>
          <p:cNvPr id="276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614" y="1828800"/>
            <a:ext cx="3629025" cy="403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9465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35" y="1622322"/>
            <a:ext cx="11030319" cy="3785652"/>
          </a:xfrm>
          <a:prstGeom prst="rect">
            <a:avLst/>
          </a:prstGeom>
        </p:spPr>
        <p:txBody>
          <a:bodyPr wrap="square">
            <a:spAutoFit/>
          </a:bodyPr>
          <a:lstStyle/>
          <a:p>
            <a:r>
              <a:rPr lang="en-US" sz="4800" dirty="0"/>
              <a:t>STEM prepares students for life, regardless of the profession they choose to follow. STEM teaches students how to </a:t>
            </a:r>
            <a:r>
              <a:rPr lang="en-US" sz="4800" u="sng" dirty="0"/>
              <a:t>think critically</a:t>
            </a:r>
            <a:r>
              <a:rPr lang="en-US" sz="4800" dirty="0"/>
              <a:t> and how to </a:t>
            </a:r>
            <a:r>
              <a:rPr lang="en-US" sz="4800" u="sng" dirty="0"/>
              <a:t>solve problems </a:t>
            </a:r>
            <a:r>
              <a:rPr lang="en-US" sz="4800" dirty="0"/>
              <a:t>— skills that can be used throughout </a:t>
            </a:r>
            <a:r>
              <a:rPr lang="en-US" sz="4800" dirty="0" smtClean="0"/>
              <a:t>life.</a:t>
            </a:r>
            <a:endParaRPr lang="en-US" sz="4800" dirty="0"/>
          </a:p>
        </p:txBody>
      </p:sp>
      <p:sp>
        <p:nvSpPr>
          <p:cNvPr id="3" name="Title 2"/>
          <p:cNvSpPr>
            <a:spLocks noGrp="1"/>
          </p:cNvSpPr>
          <p:nvPr>
            <p:ph type="title"/>
          </p:nvPr>
        </p:nvSpPr>
        <p:spPr>
          <a:xfrm>
            <a:off x="564735" y="296759"/>
            <a:ext cx="10515600" cy="1325563"/>
          </a:xfrm>
        </p:spPr>
        <p:txBody>
          <a:bodyPr>
            <a:normAutofit/>
          </a:bodyPr>
          <a:lstStyle/>
          <a:p>
            <a:r>
              <a:rPr lang="en-US" sz="6600" b="1" dirty="0" smtClean="0"/>
              <a:t>Preparation for Life</a:t>
            </a:r>
            <a:endParaRPr lang="en-US" sz="6600" b="1" dirty="0"/>
          </a:p>
        </p:txBody>
      </p:sp>
    </p:spTree>
    <p:extLst>
      <p:ext uri="{BB962C8B-B14F-4D97-AF65-F5344CB8AC3E}">
        <p14:creationId xmlns:p14="http://schemas.microsoft.com/office/powerpoint/2010/main" val="2720655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975</Words>
  <Application>Microsoft Office PowerPoint</Application>
  <PresentationFormat>Widescreen</PresentationFormat>
  <Paragraphs>115</Paragraphs>
  <Slides>34</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Arial Narrow</vt:lpstr>
      <vt:lpstr>Calibri</vt:lpstr>
      <vt:lpstr>Calibri Light</vt:lpstr>
      <vt:lpstr>Wingdings 2</vt:lpstr>
      <vt:lpstr>Office Theme</vt:lpstr>
      <vt:lpstr>PowerPoint Presentation</vt:lpstr>
      <vt:lpstr>PowerPoint Presentation</vt:lpstr>
      <vt:lpstr>4 Pillars of STEM</vt:lpstr>
      <vt:lpstr>STEM Jobs</vt:lpstr>
      <vt:lpstr>Considering a Job in STEM</vt:lpstr>
      <vt:lpstr>The Problem</vt:lpstr>
      <vt:lpstr>Current State OF STEM</vt:lpstr>
      <vt:lpstr>In their current form, schools: </vt:lpstr>
      <vt:lpstr>Preparation for Life</vt:lpstr>
      <vt:lpstr>The Critical Part of STEM</vt:lpstr>
      <vt:lpstr>A Tall Order</vt:lpstr>
      <vt:lpstr>STEM doesn’t have to be expensive</vt:lpstr>
      <vt:lpstr>Connecting Literature w/STEM</vt:lpstr>
      <vt:lpstr>Implementing STEM</vt:lpstr>
      <vt:lpstr>PBL &amp; STEM in Action</vt:lpstr>
      <vt:lpstr>PowerPoint Presentation</vt:lpstr>
      <vt:lpstr>PowerPoint Presentation</vt:lpstr>
      <vt:lpstr>PowerPoint Presentation</vt:lpstr>
      <vt:lpstr>PowerPoint Presentation</vt:lpstr>
      <vt:lpstr>Pre-service Teachers Develop STEM Lessons</vt:lpstr>
      <vt:lpstr>Developing/Testing STEM Curricula</vt:lpstr>
      <vt:lpstr>Currently, STEM is Not A Focal Point</vt:lpstr>
      <vt:lpstr>What We Need in Schools</vt:lpstr>
      <vt:lpstr>We Need to Emphasize</vt:lpstr>
      <vt:lpstr>The Inclusion of Engineering Design</vt:lpstr>
      <vt:lpstr>Message from STEM Kids</vt:lpstr>
      <vt:lpstr>How do we Change the Status Quo?</vt:lpstr>
      <vt:lpstr>What do STEM Teachers Do?</vt:lpstr>
      <vt:lpstr>Using Real-World Problems</vt:lpstr>
      <vt:lpstr>Good STEM Lessons…</vt:lpstr>
      <vt:lpstr>What do Students Gain?</vt:lpstr>
      <vt:lpstr>PowerPoint Presentation</vt:lpstr>
      <vt:lpstr>What do Students Gain?</vt:lpstr>
      <vt:lpstr>PowerPoint Presentation</vt:lpstr>
    </vt:vector>
  </TitlesOfParts>
  <Company>College of Education and Health Professions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R. Carter</dc:creator>
  <cp:lastModifiedBy>Vinson R. Carter</cp:lastModifiedBy>
  <cp:revision>10</cp:revision>
  <dcterms:created xsi:type="dcterms:W3CDTF">2017-08-21T14:14:03Z</dcterms:created>
  <dcterms:modified xsi:type="dcterms:W3CDTF">2019-01-11T15:10:36Z</dcterms:modified>
</cp:coreProperties>
</file>