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5143500" type="screen16x9"/>
  <p:notesSz cx="6858000" cy="9144000"/>
  <p:embeddedFontLst>
    <p:embeddedFont>
      <p:font typeface="Proxima Nova" panose="020B0604020202020204" charset="0"/>
      <p:regular r:id="rId14"/>
      <p:bold r:id="rId15"/>
      <p:italic r:id="rId16"/>
      <p:boldItalic r:id="rId17"/>
    </p:embeddedFont>
    <p:embeddedFont>
      <p:font typeface="Nunito" panose="020B060402020202020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tserrat" panose="020B0604020202020204" charset="0"/>
      <p:regular r:id="rId26"/>
      <p:bold r:id="rId27"/>
      <p:italic r:id="rId28"/>
      <p:boldItalic r:id="rId29"/>
    </p:embeddedFont>
    <p:embeddedFont>
      <p:font typeface="Roboto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21" Type="http://schemas.openxmlformats.org/officeDocument/2006/relationships/font" Target="fonts/font8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dfb58c73e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dfb58c73e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Closed Responses → For specific things (textbook content, etc.)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Open Ended → Great for student information.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dfb58c73e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dfb58c73e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dfb58c73e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dfb58c73e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dfb58c73e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4dfb58c73e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dfb58c73e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dfb58c73e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dfb58c73e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dfb58c73e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dfb58c73e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dfb58c73e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dfb58c73e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dfb58c73e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dfb58c73e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dfb58c73e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4"/>
          <p:cNvSpPr txBox="1">
            <a:spLocks noGrp="1"/>
          </p:cNvSpPr>
          <p:nvPr>
            <p:ph type="ctrTitle"/>
          </p:nvPr>
        </p:nvSpPr>
        <p:spPr>
          <a:xfrm>
            <a:off x="2786525" y="1968875"/>
            <a:ext cx="5859600" cy="2766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5" descr="aemelia_icons.png"/>
          <p:cNvPicPr preferRelativeResize="0"/>
          <p:nvPr/>
        </p:nvPicPr>
        <p:blipFill rotWithShape="1">
          <a:blip r:embed="rId2">
            <a:alphaModFix amt="20000"/>
          </a:blip>
          <a:srcRect t="30860" b="30860"/>
          <a:stretch/>
        </p:blipFill>
        <p:spPr>
          <a:xfrm>
            <a:off x="0" y="-2"/>
            <a:ext cx="9144000" cy="196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5"/>
          <p:cNvSpPr txBox="1">
            <a:spLocks noGrp="1"/>
          </p:cNvSpPr>
          <p:nvPr>
            <p:ph type="ctrTitle"/>
          </p:nvPr>
        </p:nvSpPr>
        <p:spPr>
          <a:xfrm>
            <a:off x="2970175" y="3107350"/>
            <a:ext cx="5792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1"/>
          </p:nvPr>
        </p:nvSpPr>
        <p:spPr>
          <a:xfrm>
            <a:off x="2970175" y="3906852"/>
            <a:ext cx="5792700" cy="784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6FA8D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6FA8DC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6FA8DC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6FA8DC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None/>
              <a:defRPr sz="2400">
                <a:solidFill>
                  <a:srgbClr val="6FA8DC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None/>
              <a:defRPr sz="2400">
                <a:solidFill>
                  <a:srgbClr val="6FA8DC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None/>
              <a:defRPr sz="2400">
                <a:solidFill>
                  <a:srgbClr val="6FA8DC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None/>
              <a:defRPr sz="2400">
                <a:solidFill>
                  <a:srgbClr val="6FA8DC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None/>
              <a:defRPr sz="2400">
                <a:solidFill>
                  <a:srgbClr val="6FA8DC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9FC5E8"/>
                </a:solidFill>
              </a:defRPr>
            </a:lvl1pPr>
            <a:lvl2pPr lvl="1" rtl="0">
              <a:buNone/>
              <a:defRPr>
                <a:solidFill>
                  <a:srgbClr val="9FC5E8"/>
                </a:solidFill>
              </a:defRPr>
            </a:lvl2pPr>
            <a:lvl3pPr lvl="2" rtl="0">
              <a:buNone/>
              <a:defRPr>
                <a:solidFill>
                  <a:srgbClr val="9FC5E8"/>
                </a:solidFill>
              </a:defRPr>
            </a:lvl3pPr>
            <a:lvl4pPr lvl="3" rtl="0">
              <a:buNone/>
              <a:defRPr>
                <a:solidFill>
                  <a:srgbClr val="9FC5E8"/>
                </a:solidFill>
              </a:defRPr>
            </a:lvl4pPr>
            <a:lvl5pPr lvl="4" rtl="0">
              <a:buNone/>
              <a:defRPr>
                <a:solidFill>
                  <a:srgbClr val="9FC5E8"/>
                </a:solidFill>
              </a:defRPr>
            </a:lvl5pPr>
            <a:lvl6pPr lvl="5" rtl="0">
              <a:buNone/>
              <a:defRPr>
                <a:solidFill>
                  <a:srgbClr val="9FC5E8"/>
                </a:solidFill>
              </a:defRPr>
            </a:lvl6pPr>
            <a:lvl7pPr lvl="6" rtl="0">
              <a:buNone/>
              <a:defRPr>
                <a:solidFill>
                  <a:srgbClr val="9FC5E8"/>
                </a:solidFill>
              </a:defRPr>
            </a:lvl7pPr>
            <a:lvl8pPr lvl="7" rtl="0">
              <a:buNone/>
              <a:defRPr>
                <a:solidFill>
                  <a:srgbClr val="9FC5E8"/>
                </a:solidFill>
              </a:defRPr>
            </a:lvl8pPr>
            <a:lvl9pPr lvl="8" rtl="0">
              <a:buNone/>
              <a:defRPr>
                <a:solidFill>
                  <a:srgbClr val="9FC5E8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6" descr="aemelia_icons.png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body" idx="1"/>
          </p:nvPr>
        </p:nvSpPr>
        <p:spPr>
          <a:xfrm>
            <a:off x="1784250" y="222075"/>
            <a:ext cx="6549300" cy="2607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82600" rtl="0">
              <a:spcBef>
                <a:spcPts val="600"/>
              </a:spcBef>
              <a:spcAft>
                <a:spcPts val="0"/>
              </a:spcAft>
              <a:buSzPts val="4000"/>
              <a:buChar char="▸"/>
              <a:defRPr sz="4000" b="1" i="1"/>
            </a:lvl1pPr>
            <a:lvl2pPr marL="914400" lvl="1" indent="-482600" rtl="0">
              <a:spcBef>
                <a:spcPts val="0"/>
              </a:spcBef>
              <a:spcAft>
                <a:spcPts val="0"/>
              </a:spcAft>
              <a:buSzPts val="4000"/>
              <a:buChar char="▹"/>
              <a:defRPr sz="4000" b="1" i="1"/>
            </a:lvl2pPr>
            <a:lvl3pPr marL="1371600" lvl="2" indent="-482600" rtl="0">
              <a:spcBef>
                <a:spcPts val="0"/>
              </a:spcBef>
              <a:spcAft>
                <a:spcPts val="0"/>
              </a:spcAft>
              <a:buSzPts val="4000"/>
              <a:buChar char="■"/>
              <a:defRPr sz="4000" b="1" i="1"/>
            </a:lvl3pPr>
            <a:lvl4pPr marL="1828800" lvl="3" indent="-48260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 sz="4000" b="1" i="1"/>
            </a:lvl4pPr>
            <a:lvl5pPr marL="2286000" lvl="4" indent="-482600" rtl="0">
              <a:spcBef>
                <a:spcPts val="0"/>
              </a:spcBef>
              <a:spcAft>
                <a:spcPts val="0"/>
              </a:spcAft>
              <a:buSzPts val="4000"/>
              <a:buChar char="○"/>
              <a:defRPr sz="4000" b="1" i="1"/>
            </a:lvl5pPr>
            <a:lvl6pPr marL="2743200" lvl="5" indent="-482600" rtl="0">
              <a:spcBef>
                <a:spcPts val="0"/>
              </a:spcBef>
              <a:spcAft>
                <a:spcPts val="0"/>
              </a:spcAft>
              <a:buSzPts val="4000"/>
              <a:buChar char="■"/>
              <a:defRPr sz="4000" b="1" i="1"/>
            </a:lvl6pPr>
            <a:lvl7pPr marL="3200400" lvl="6" indent="-48260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 sz="4000" b="1" i="1"/>
            </a:lvl7pPr>
            <a:lvl8pPr marL="3657600" lvl="7" indent="-482600" rtl="0">
              <a:spcBef>
                <a:spcPts val="0"/>
              </a:spcBef>
              <a:spcAft>
                <a:spcPts val="0"/>
              </a:spcAft>
              <a:buSzPts val="4000"/>
              <a:buChar char="○"/>
              <a:defRPr sz="4000" b="1" i="1"/>
            </a:lvl8pPr>
            <a:lvl9pPr marL="4114800" lvl="8" indent="-482600" rtl="0">
              <a:spcBef>
                <a:spcPts val="0"/>
              </a:spcBef>
              <a:spcAft>
                <a:spcPts val="0"/>
              </a:spcAft>
              <a:buSzPts val="4000"/>
              <a:buChar char="■"/>
              <a:defRPr sz="4000" b="1" i="1"/>
            </a:lvl9pPr>
          </a:lstStyle>
          <a:p>
            <a:endParaRPr/>
          </a:p>
        </p:txBody>
      </p:sp>
      <p:sp>
        <p:nvSpPr>
          <p:cNvPr id="138" name="Google Shape;138;p16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solidFill>
          <a:srgbClr val="303357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7" descr="goosechase-edu-slide-corner-back-v2.png"/>
          <p:cNvPicPr preferRelativeResize="0"/>
          <p:nvPr/>
        </p:nvPicPr>
        <p:blipFill rotWithShape="1">
          <a:blip r:embed="rId2">
            <a:alphaModFix/>
          </a:blip>
          <a:srcRect l="29298" r="38002"/>
          <a:stretch/>
        </p:blipFill>
        <p:spPr>
          <a:xfrm>
            <a:off x="19225" y="0"/>
            <a:ext cx="29855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/>
          <p:nvPr/>
        </p:nvSpPr>
        <p:spPr>
          <a:xfrm flipH="1">
            <a:off x="3004800" y="0"/>
            <a:ext cx="6139200" cy="51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2985600" cy="279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body" idx="1"/>
          </p:nvPr>
        </p:nvSpPr>
        <p:spPr>
          <a:xfrm>
            <a:off x="3293400" y="230114"/>
            <a:ext cx="5562000" cy="4428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303357"/>
              </a:buClr>
              <a:buSzPts val="3000"/>
              <a:buChar char="▸"/>
              <a:defRPr>
                <a:solidFill>
                  <a:srgbClr val="303357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303357"/>
              </a:buClr>
              <a:buSzPts val="2400"/>
              <a:buChar char="▹"/>
              <a:defRPr>
                <a:solidFill>
                  <a:srgbClr val="303357"/>
                </a:solidFill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303357"/>
              </a:buClr>
              <a:buSzPts val="2400"/>
              <a:buChar char="■"/>
              <a:defRPr>
                <a:solidFill>
                  <a:srgbClr val="303357"/>
                </a:solidFill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303357"/>
              </a:buClr>
              <a:buSzPts val="1800"/>
              <a:buChar char="●"/>
              <a:defRPr>
                <a:solidFill>
                  <a:srgbClr val="303357"/>
                </a:solidFill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303357"/>
              </a:buClr>
              <a:buSzPts val="1800"/>
              <a:buChar char="○"/>
              <a:defRPr>
                <a:solidFill>
                  <a:srgbClr val="303357"/>
                </a:solidFill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303357"/>
              </a:buClr>
              <a:buSzPts val="1800"/>
              <a:buChar char="■"/>
              <a:defRPr>
                <a:solidFill>
                  <a:srgbClr val="303357"/>
                </a:solidFill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303357"/>
              </a:buClr>
              <a:buSzPts val="1800"/>
              <a:buChar char="●"/>
              <a:defRPr>
                <a:solidFill>
                  <a:srgbClr val="303357"/>
                </a:solidFill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303357"/>
              </a:buClr>
              <a:buSzPts val="1800"/>
              <a:buChar char="○"/>
              <a:defRPr>
                <a:solidFill>
                  <a:srgbClr val="303357"/>
                </a:solidFill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303357"/>
              </a:buClr>
              <a:buSzPts val="1800"/>
              <a:buChar char="■"/>
              <a:defRPr>
                <a:solidFill>
                  <a:srgbClr val="30335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solidFill>
          <a:srgbClr val="303357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8" descr="goosechase-edu-slide-corner-back-v2.png"/>
          <p:cNvPicPr preferRelativeResize="0"/>
          <p:nvPr/>
        </p:nvPicPr>
        <p:blipFill rotWithShape="1">
          <a:blip r:embed="rId2">
            <a:alphaModFix/>
          </a:blip>
          <a:srcRect l="29298" r="38002"/>
          <a:stretch/>
        </p:blipFill>
        <p:spPr>
          <a:xfrm>
            <a:off x="12" y="0"/>
            <a:ext cx="29855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/>
          <p:nvPr/>
        </p:nvSpPr>
        <p:spPr>
          <a:xfrm flipH="1">
            <a:off x="2985600" y="0"/>
            <a:ext cx="6158400" cy="51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47" name="Google Shape;147;p18"/>
          <p:cNvSpPr txBox="1">
            <a:spLocks noGrp="1"/>
          </p:cNvSpPr>
          <p:nvPr>
            <p:ph type="body" idx="1"/>
          </p:nvPr>
        </p:nvSpPr>
        <p:spPr>
          <a:xfrm>
            <a:off x="3281850" y="241050"/>
            <a:ext cx="5585100" cy="4661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303357"/>
              </a:buClr>
              <a:buSzPts val="2400"/>
              <a:buChar char="▸"/>
              <a:defRPr sz="2400">
                <a:solidFill>
                  <a:srgbClr val="303357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303357"/>
              </a:buClr>
              <a:buSzPts val="2400"/>
              <a:buChar char="▹"/>
              <a:defRPr>
                <a:solidFill>
                  <a:srgbClr val="303357"/>
                </a:solidFill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303357"/>
              </a:buClr>
              <a:buSzPts val="2400"/>
              <a:buChar char="■"/>
              <a:defRPr>
                <a:solidFill>
                  <a:srgbClr val="303357"/>
                </a:solidFill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rgbClr val="303357"/>
              </a:buClr>
              <a:buSzPts val="2400"/>
              <a:buChar char="●"/>
              <a:defRPr sz="2400">
                <a:solidFill>
                  <a:srgbClr val="303357"/>
                </a:solidFill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rgbClr val="303357"/>
              </a:buClr>
              <a:buSzPts val="2400"/>
              <a:buChar char="○"/>
              <a:defRPr sz="2400">
                <a:solidFill>
                  <a:srgbClr val="303357"/>
                </a:solidFill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rgbClr val="303357"/>
              </a:buClr>
              <a:buSzPts val="2400"/>
              <a:buChar char="■"/>
              <a:defRPr sz="2400">
                <a:solidFill>
                  <a:srgbClr val="303357"/>
                </a:solidFill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rgbClr val="303357"/>
              </a:buClr>
              <a:buSzPts val="2400"/>
              <a:buChar char="●"/>
              <a:defRPr sz="2400">
                <a:solidFill>
                  <a:srgbClr val="303357"/>
                </a:solidFill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rgbClr val="303357"/>
              </a:buClr>
              <a:buSzPts val="2400"/>
              <a:buChar char="○"/>
              <a:defRPr sz="2400">
                <a:solidFill>
                  <a:srgbClr val="303357"/>
                </a:solidFill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rgbClr val="303357"/>
              </a:buClr>
              <a:buSzPts val="2400"/>
              <a:buChar char="■"/>
              <a:defRPr sz="2400">
                <a:solidFill>
                  <a:srgbClr val="303357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8"/>
          <p:cNvSpPr txBox="1"/>
          <p:nvPr/>
        </p:nvSpPr>
        <p:spPr>
          <a:xfrm>
            <a:off x="323100" y="4577225"/>
            <a:ext cx="12135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GAMIFYING THE CLASSROOM</a:t>
            </a:r>
            <a:endParaRPr sz="1000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9" name="Google Shape;149;p18" descr="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7225" y="4665725"/>
            <a:ext cx="1152276" cy="316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18"/>
          <p:cNvCxnSpPr/>
          <p:nvPr/>
        </p:nvCxnSpPr>
        <p:spPr>
          <a:xfrm>
            <a:off x="1502800" y="4717175"/>
            <a:ext cx="0" cy="246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solidFill>
          <a:srgbClr val="303357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9" descr="aemelia_icons.png"/>
          <p:cNvPicPr preferRelativeResize="0"/>
          <p:nvPr/>
        </p:nvPicPr>
        <p:blipFill rotWithShape="1">
          <a:blip r:embed="rId2">
            <a:alphaModFix amt="9000"/>
          </a:blip>
          <a:srcRect l="38542" r="38544"/>
          <a:stretch/>
        </p:blipFill>
        <p:spPr>
          <a:xfrm>
            <a:off x="0" y="0"/>
            <a:ext cx="2095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9"/>
          <p:cNvSpPr/>
          <p:nvPr/>
        </p:nvSpPr>
        <p:spPr>
          <a:xfrm flipH="1">
            <a:off x="2095200" y="0"/>
            <a:ext cx="7048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54" name="Google Shape;154;p19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body" idx="1"/>
          </p:nvPr>
        </p:nvSpPr>
        <p:spPr>
          <a:xfrm>
            <a:off x="2445100" y="275350"/>
            <a:ext cx="2066100" cy="4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body" idx="2"/>
          </p:nvPr>
        </p:nvSpPr>
        <p:spPr>
          <a:xfrm>
            <a:off x="4617100" y="275350"/>
            <a:ext cx="2066100" cy="4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body" idx="3"/>
          </p:nvPr>
        </p:nvSpPr>
        <p:spPr>
          <a:xfrm>
            <a:off x="6789100" y="275350"/>
            <a:ext cx="2066100" cy="4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303357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0" descr="aemelia_icons.png"/>
          <p:cNvPicPr preferRelativeResize="0"/>
          <p:nvPr/>
        </p:nvPicPr>
        <p:blipFill rotWithShape="1">
          <a:blip r:embed="rId2">
            <a:alphaModFix amt="9000"/>
          </a:blip>
          <a:srcRect l="38542" r="38544"/>
          <a:stretch/>
        </p:blipFill>
        <p:spPr>
          <a:xfrm>
            <a:off x="0" y="0"/>
            <a:ext cx="2095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3" name="Google Shape;163;p20"/>
          <p:cNvSpPr/>
          <p:nvPr/>
        </p:nvSpPr>
        <p:spPr>
          <a:xfrm flipH="1">
            <a:off x="2095200" y="0"/>
            <a:ext cx="7048800" cy="51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body" idx="1"/>
          </p:nvPr>
        </p:nvSpPr>
        <p:spPr>
          <a:xfrm>
            <a:off x="164145" y="4406300"/>
            <a:ext cx="23469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9FC5E8"/>
                </a:solidFill>
              </a:defRPr>
            </a:lvl1pPr>
            <a:lvl2pPr lvl="1" rtl="0">
              <a:buNone/>
              <a:defRPr>
                <a:solidFill>
                  <a:srgbClr val="9FC5E8"/>
                </a:solidFill>
              </a:defRPr>
            </a:lvl2pPr>
            <a:lvl3pPr lvl="2" rtl="0">
              <a:buNone/>
              <a:defRPr>
                <a:solidFill>
                  <a:srgbClr val="9FC5E8"/>
                </a:solidFill>
              </a:defRPr>
            </a:lvl3pPr>
            <a:lvl4pPr lvl="3" rtl="0">
              <a:buNone/>
              <a:defRPr>
                <a:solidFill>
                  <a:srgbClr val="9FC5E8"/>
                </a:solidFill>
              </a:defRPr>
            </a:lvl4pPr>
            <a:lvl5pPr lvl="4" rtl="0">
              <a:buNone/>
              <a:defRPr>
                <a:solidFill>
                  <a:srgbClr val="9FC5E8"/>
                </a:solidFill>
              </a:defRPr>
            </a:lvl5pPr>
            <a:lvl6pPr lvl="5" rtl="0">
              <a:buNone/>
              <a:defRPr>
                <a:solidFill>
                  <a:srgbClr val="9FC5E8"/>
                </a:solidFill>
              </a:defRPr>
            </a:lvl6pPr>
            <a:lvl7pPr lvl="6" rtl="0">
              <a:buNone/>
              <a:defRPr>
                <a:solidFill>
                  <a:srgbClr val="9FC5E8"/>
                </a:solidFill>
              </a:defRPr>
            </a:lvl7pPr>
            <a:lvl8pPr lvl="7" rtl="0">
              <a:buNone/>
              <a:defRPr>
                <a:solidFill>
                  <a:srgbClr val="9FC5E8"/>
                </a:solidFill>
              </a:defRPr>
            </a:lvl8pPr>
            <a:lvl9pPr lvl="8" rtl="0">
              <a:buNone/>
              <a:defRPr>
                <a:solidFill>
                  <a:srgbClr val="9FC5E8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" type="blank">
  <p:cSld name="BLANK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/>
          <p:nvPr/>
        </p:nvSpPr>
        <p:spPr>
          <a:xfrm>
            <a:off x="0" y="0"/>
            <a:ext cx="2095200" cy="5143200"/>
          </a:xfrm>
          <a:prstGeom prst="rect">
            <a:avLst/>
          </a:prstGeom>
          <a:solidFill>
            <a:srgbClr val="073763">
              <a:alpha val="19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9" name="Google Shape;169;p22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2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9FC5E8"/>
                </a:solidFill>
              </a:defRPr>
            </a:lvl1pPr>
            <a:lvl2pPr lvl="1" rtl="0">
              <a:buNone/>
              <a:defRPr>
                <a:solidFill>
                  <a:srgbClr val="9FC5E8"/>
                </a:solidFill>
              </a:defRPr>
            </a:lvl2pPr>
            <a:lvl3pPr lvl="2" rtl="0">
              <a:buNone/>
              <a:defRPr>
                <a:solidFill>
                  <a:srgbClr val="9FC5E8"/>
                </a:solidFill>
              </a:defRPr>
            </a:lvl3pPr>
            <a:lvl4pPr lvl="3" rtl="0">
              <a:buNone/>
              <a:defRPr>
                <a:solidFill>
                  <a:srgbClr val="9FC5E8"/>
                </a:solidFill>
              </a:defRPr>
            </a:lvl4pPr>
            <a:lvl5pPr lvl="4" rtl="0">
              <a:buNone/>
              <a:defRPr>
                <a:solidFill>
                  <a:srgbClr val="9FC5E8"/>
                </a:solidFill>
              </a:defRPr>
            </a:lvl5pPr>
            <a:lvl6pPr lvl="5" rtl="0">
              <a:buNone/>
              <a:defRPr>
                <a:solidFill>
                  <a:srgbClr val="9FC5E8"/>
                </a:solidFill>
              </a:defRPr>
            </a:lvl6pPr>
            <a:lvl7pPr lvl="6" rtl="0">
              <a:buNone/>
              <a:defRPr>
                <a:solidFill>
                  <a:srgbClr val="9FC5E8"/>
                </a:solidFill>
              </a:defRPr>
            </a:lvl7pPr>
            <a:lvl8pPr lvl="7" rtl="0">
              <a:buNone/>
              <a:defRPr>
                <a:solidFill>
                  <a:srgbClr val="9FC5E8"/>
                </a:solidFill>
              </a:defRPr>
            </a:lvl8pPr>
            <a:lvl9pPr lvl="8" rtl="0">
              <a:buNone/>
              <a:defRPr>
                <a:solidFill>
                  <a:srgbClr val="9FC5E8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_1">
    <p:bg>
      <p:bgPr>
        <a:solidFill>
          <a:srgbClr val="303357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"/>
          <p:cNvSpPr txBox="1">
            <a:spLocks noGrp="1"/>
          </p:cNvSpPr>
          <p:nvPr>
            <p:ph type="body" idx="1"/>
          </p:nvPr>
        </p:nvSpPr>
        <p:spPr>
          <a:xfrm>
            <a:off x="2874625" y="484600"/>
            <a:ext cx="5562000" cy="42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6FA8DC"/>
              </a:buClr>
              <a:buSzPts val="3000"/>
              <a:buFont typeface="Roboto"/>
              <a:buChar char="▸"/>
              <a:defRPr sz="30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▹"/>
              <a:defRPr sz="24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■"/>
              <a:defRPr sz="24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800"/>
              <a:buFont typeface="Roboto"/>
              <a:buChar char="●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○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■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●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○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■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Technology Apps for PBL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2985600" cy="30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GOOSECHASE BEST PRACTICES</a:t>
            </a:r>
            <a:endParaRPr sz="2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32" name="Google Shape;232;p34"/>
          <p:cNvSpPr txBox="1">
            <a:spLocks noGrp="1"/>
          </p:cNvSpPr>
          <p:nvPr>
            <p:ph type="body" idx="1"/>
          </p:nvPr>
        </p:nvSpPr>
        <p:spPr>
          <a:xfrm>
            <a:off x="3281850" y="241050"/>
            <a:ext cx="5585100" cy="46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/>
              <a:t>Collaborate with your team</a:t>
            </a:r>
            <a:endParaRPr sz="300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i="1"/>
              <a:t>How might you you use GooseChase? </a:t>
            </a:r>
            <a:endParaRPr sz="1400" i="1"/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400" i="1"/>
              <a:t>Make a list of possibilities with examples</a:t>
            </a:r>
            <a:endParaRPr sz="1400" i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Send your students on a goose chase! </a:t>
            </a:r>
            <a:endParaRPr/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9725" y="589375"/>
            <a:ext cx="5870100" cy="330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>
            <a:spLocks noGrp="1"/>
          </p:cNvSpPr>
          <p:nvPr>
            <p:ph type="title"/>
          </p:nvPr>
        </p:nvSpPr>
        <p:spPr>
          <a:xfrm>
            <a:off x="4050925" y="9548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 …</a:t>
            </a:r>
            <a:endParaRPr/>
          </a:p>
        </p:txBody>
      </p:sp>
      <p:pic>
        <p:nvPicPr>
          <p:cNvPr id="190" name="Google Shape;190;p27"/>
          <p:cNvPicPr preferRelativeResize="0"/>
          <p:nvPr/>
        </p:nvPicPr>
        <p:blipFill rotWithShape="1">
          <a:blip r:embed="rId3">
            <a:alphaModFix/>
          </a:blip>
          <a:srcRect l="9410" t="24094" r="48577" b="28855"/>
          <a:stretch/>
        </p:blipFill>
        <p:spPr>
          <a:xfrm>
            <a:off x="414725" y="844325"/>
            <a:ext cx="3441125" cy="232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7"/>
          <p:cNvPicPr preferRelativeResize="0"/>
          <p:nvPr/>
        </p:nvPicPr>
        <p:blipFill rotWithShape="1">
          <a:blip r:embed="rId4">
            <a:alphaModFix/>
          </a:blip>
          <a:srcRect l="26640" t="30179" r="10808" b="25394"/>
          <a:stretch/>
        </p:blipFill>
        <p:spPr>
          <a:xfrm>
            <a:off x="3855850" y="2439725"/>
            <a:ext cx="5061552" cy="228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8"/>
          <p:cNvPicPr preferRelativeResize="0"/>
          <p:nvPr/>
        </p:nvPicPr>
        <p:blipFill rotWithShape="1">
          <a:blip r:embed="rId3">
            <a:alphaModFix/>
          </a:blip>
          <a:srcRect l="9662" t="25517" r="10151" b="34524"/>
          <a:stretch/>
        </p:blipFill>
        <p:spPr>
          <a:xfrm>
            <a:off x="837025" y="1301825"/>
            <a:ext cx="7469952" cy="209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Possible Uses …. </a:t>
            </a:r>
            <a:endParaRPr/>
          </a:p>
        </p:txBody>
      </p:sp>
      <p:sp>
        <p:nvSpPr>
          <p:cNvPr id="202" name="Google Shape;202;p29"/>
          <p:cNvSpPr txBox="1">
            <a:spLocks noGrp="1"/>
          </p:cNvSpPr>
          <p:nvPr>
            <p:ph type="body" idx="2"/>
          </p:nvPr>
        </p:nvSpPr>
        <p:spPr>
          <a:xfrm>
            <a:off x="1520000" y="845600"/>
            <a:ext cx="58599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Formative Assessment: 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Project Checkpoint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Concept review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Mini lesson - introduce new concept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Virtual Field Trip</a:t>
            </a:r>
            <a:endParaRPr sz="240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0"/>
          <p:cNvPicPr preferRelativeResize="0"/>
          <p:nvPr/>
        </p:nvPicPr>
        <p:blipFill rotWithShape="1">
          <a:blip r:embed="rId3">
            <a:alphaModFix/>
          </a:blip>
          <a:srcRect t="11528" b="4747"/>
          <a:stretch/>
        </p:blipFill>
        <p:spPr>
          <a:xfrm>
            <a:off x="270938" y="491575"/>
            <a:ext cx="8602123" cy="405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>
            <a:spLocks noGrp="1"/>
          </p:cNvSpPr>
          <p:nvPr>
            <p:ph type="ctrTitle"/>
          </p:nvPr>
        </p:nvSpPr>
        <p:spPr>
          <a:xfrm>
            <a:off x="291675" y="2727050"/>
            <a:ext cx="8471700" cy="200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PLAY!</a:t>
            </a:r>
            <a:endParaRPr/>
          </a:p>
        </p:txBody>
      </p:sp>
      <p:sp>
        <p:nvSpPr>
          <p:cNvPr id="214" name="Google Shape;214;p31"/>
          <p:cNvSpPr txBox="1">
            <a:spLocks noGrp="1"/>
          </p:cNvSpPr>
          <p:nvPr>
            <p:ph type="sldNum" idx="12"/>
          </p:nvPr>
        </p:nvSpPr>
        <p:spPr>
          <a:xfrm>
            <a:off x="109075" y="146025"/>
            <a:ext cx="5545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716B9B"/>
                </a:solidFill>
              </a:rPr>
              <a:t>Part 2</a:t>
            </a:r>
            <a:endParaRPr sz="3600">
              <a:solidFill>
                <a:srgbClr val="716B9B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2972700" cy="15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LET’S TRY IT!</a:t>
            </a:r>
            <a:endParaRPr sz="2000"/>
          </a:p>
        </p:txBody>
      </p:sp>
      <p:sp>
        <p:nvSpPr>
          <p:cNvPr id="220" name="Google Shape;220;p32"/>
          <p:cNvSpPr txBox="1">
            <a:spLocks noGrp="1"/>
          </p:cNvSpPr>
          <p:nvPr>
            <p:ph type="body" idx="1"/>
          </p:nvPr>
        </p:nvSpPr>
        <p:spPr>
          <a:xfrm>
            <a:off x="3281850" y="241050"/>
            <a:ext cx="5585100" cy="46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 b="1"/>
              <a:t>We’re going on a GooseChase!</a:t>
            </a:r>
            <a:endParaRPr sz="30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/>
              <a:t>To participate in this workshop’s GooseChase hunt:</a:t>
            </a:r>
            <a:endParaRPr sz="1800"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Form a team!</a:t>
            </a:r>
            <a:br>
              <a:rPr lang="en" sz="1800"/>
            </a:br>
            <a:r>
              <a:rPr lang="en" sz="1200" i="1"/>
              <a:t>(groups of 2 or 3 please)</a:t>
            </a:r>
            <a:br>
              <a:rPr lang="en" sz="1200" i="1"/>
            </a:br>
            <a:endParaRPr sz="600"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Open the GooseChase app.</a:t>
            </a:r>
            <a:br>
              <a:rPr lang="en" sz="1800"/>
            </a:br>
            <a:r>
              <a:rPr lang="en" sz="1200" i="1"/>
              <a:t>(or download by searching “GooseChase” in the AppStore / PlayStore)</a:t>
            </a:r>
            <a:endParaRPr sz="1200" i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Create a GooseChase account.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Search for “</a:t>
            </a:r>
            <a:r>
              <a:rPr lang="en" sz="1800">
                <a:highlight>
                  <a:srgbClr val="FFFF00"/>
                </a:highlight>
              </a:rPr>
              <a:t>Who are you? Who am I?</a:t>
            </a:r>
            <a:r>
              <a:rPr lang="en" sz="1800"/>
              <a:t>”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Create/join your team. </a:t>
            </a:r>
            <a:br>
              <a:rPr lang="en" sz="1800"/>
            </a:br>
            <a:r>
              <a:rPr lang="en" sz="1200" i="1"/>
              <a:t>(only one person needs to create the team)\</a:t>
            </a:r>
            <a:endParaRPr sz="1200" i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Game Code: 21677K   PW: PBL123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Start completing missions!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2972700" cy="15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LET’S TRY IT!</a:t>
            </a:r>
            <a:endParaRPr sz="2000"/>
          </a:p>
        </p:txBody>
      </p:sp>
      <p:sp>
        <p:nvSpPr>
          <p:cNvPr id="226" name="Google Shape;226;p33"/>
          <p:cNvSpPr txBox="1">
            <a:spLocks noGrp="1"/>
          </p:cNvSpPr>
          <p:nvPr>
            <p:ph type="body" idx="1"/>
          </p:nvPr>
        </p:nvSpPr>
        <p:spPr>
          <a:xfrm>
            <a:off x="3281850" y="241050"/>
            <a:ext cx="5585100" cy="46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 b="1"/>
              <a:t>Debrief</a:t>
            </a:r>
            <a:r>
              <a:rPr lang="en" sz="1400" i="1"/>
              <a:t/>
            </a:r>
            <a:br>
              <a:rPr lang="en" sz="1400" i="1"/>
            </a:br>
            <a:endParaRPr sz="1800" i="1"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▸"/>
            </a:pPr>
            <a:r>
              <a:rPr lang="en" sz="1800"/>
              <a:t>What missions did you find most difficult? Why?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 sz="1800"/>
              <a:t>Did your team work well together? How could you work more effectively?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 sz="1800"/>
              <a:t>What missions were most enjoyable? Why?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 sz="1800"/>
              <a:t>Are there any missions you’d like to go back and revisit? Why?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 sz="1800"/>
              <a:t>How would you/your team participate differently next time?</a:t>
            </a:r>
            <a:endParaRPr sz="180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em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</Words>
  <Application>Microsoft Office PowerPoint</Application>
  <PresentationFormat>On-screen Show (16:9)</PresentationFormat>
  <Paragraphs>41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Proxima Nova</vt:lpstr>
      <vt:lpstr>Nunito</vt:lpstr>
      <vt:lpstr>Calibri</vt:lpstr>
      <vt:lpstr>Arial</vt:lpstr>
      <vt:lpstr>Montserrat</vt:lpstr>
      <vt:lpstr>Roboto</vt:lpstr>
      <vt:lpstr>Shift</vt:lpstr>
      <vt:lpstr>Aemelia template</vt:lpstr>
      <vt:lpstr>Technology Apps for PBL</vt:lpstr>
      <vt:lpstr>PowerPoint Presentation</vt:lpstr>
      <vt:lpstr>How it works …</vt:lpstr>
      <vt:lpstr>PowerPoint Presentation</vt:lpstr>
      <vt:lpstr>Possible Uses …. </vt:lpstr>
      <vt:lpstr>PowerPoint Presentation</vt:lpstr>
      <vt:lpstr>LET’S PLAY!</vt:lpstr>
      <vt:lpstr>LET’S TRY IT!</vt:lpstr>
      <vt:lpstr>LET’S TRY IT!</vt:lpstr>
      <vt:lpstr>GOOSECHASE BEST PRACTICES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Apps for PBL</dc:title>
  <dc:creator>Michael Daugherty</dc:creator>
  <cp:lastModifiedBy>Michael Daugherty</cp:lastModifiedBy>
  <cp:revision>1</cp:revision>
  <dcterms:modified xsi:type="dcterms:W3CDTF">2019-02-05T17:34:19Z</dcterms:modified>
</cp:coreProperties>
</file>